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0" r:id="rId3"/>
    <p:sldId id="532" r:id="rId4"/>
    <p:sldId id="582" r:id="rId5"/>
    <p:sldId id="583" r:id="rId6"/>
    <p:sldId id="584" r:id="rId7"/>
    <p:sldId id="585" r:id="rId8"/>
    <p:sldId id="534" r:id="rId9"/>
    <p:sldId id="535" r:id="rId10"/>
    <p:sldId id="536" r:id="rId11"/>
    <p:sldId id="586" r:id="rId12"/>
    <p:sldId id="587" r:id="rId13"/>
    <p:sldId id="588" r:id="rId14"/>
    <p:sldId id="589" r:id="rId15"/>
    <p:sldId id="590" r:id="rId16"/>
    <p:sldId id="537" r:id="rId17"/>
    <p:sldId id="538" r:id="rId18"/>
    <p:sldId id="539" r:id="rId19"/>
    <p:sldId id="591" r:id="rId20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B3BFF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11" autoAdjust="0"/>
    <p:restoredTop sz="98667" autoAdjust="0"/>
  </p:normalViewPr>
  <p:slideViewPr>
    <p:cSldViewPr>
      <p:cViewPr varScale="1">
        <p:scale>
          <a:sx n="70" d="100"/>
          <a:sy n="70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8A6B2-5388-42D7-8786-DEDC6AA29F20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0FA9-6E65-40E4-8761-AE4DC3FB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4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5374D0-9350-4C78-9BA4-809F26265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80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219B46-3072-4A83-A43E-4D6D84F2E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82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44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2098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3: Instance Based Learning and Feature Reduction</a:t>
            </a:r>
          </a:p>
          <a:p>
            <a:pPr>
              <a:lnSpc>
                <a:spcPct val="120000"/>
              </a:lnSpc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Part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: Feature Extraction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800" dirty="0" smtClean="0"/>
                  <a:t>-</a:t>
                </a:r>
                <a:r>
                  <a:rPr lang="en-US" sz="2800" dirty="0"/>
                  <a:t>dimensional feature space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IN" sz="28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en-US" sz="28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symmetric covariance matrix estimated from samples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IN" sz="2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r>
                  <a:rPr lang="en-US" sz="2800" dirty="0"/>
                  <a:t> Select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largest eigenvalue of  the covariance matrix and associated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𝑀</m:t>
                    </m:r>
                    <m:r>
                      <a:rPr lang="en-IN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 eigenvectors</a:t>
                </a:r>
                <a:endParaRPr lang="en-US" sz="2800" dirty="0"/>
              </a:p>
              <a:p>
                <a:r>
                  <a:rPr lang="en-US" sz="2800" dirty="0"/>
                  <a:t>The first eigenvector will be a direction with largest variance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2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recLargeFa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7559" r="11023" b="8398"/>
          <a:stretch>
            <a:fillRect/>
          </a:stretch>
        </p:blipFill>
        <p:spPr bwMode="auto">
          <a:xfrm>
            <a:off x="228600" y="1733550"/>
            <a:ext cx="63373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400800" cy="914400"/>
          </a:xfrm>
        </p:spPr>
        <p:txBody>
          <a:bodyPr/>
          <a:lstStyle/>
          <a:p>
            <a:r>
              <a:rPr lang="en-US" altLang="en-US"/>
              <a:t>PCA for image compression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82625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p=1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339975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p=2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995738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p=4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580063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p=8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684213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p=16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2341563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p=32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3997325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p=64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5435600" y="4484688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p=100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7380288" y="4221163"/>
            <a:ext cx="1439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cs typeface="Arial" charset="0"/>
              </a:rPr>
              <a:t>Original Image</a:t>
            </a:r>
          </a:p>
        </p:txBody>
      </p:sp>
      <p:pic>
        <p:nvPicPr>
          <p:cNvPr id="117773" name="Picture 13" descr="LargeFac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8398" r="15749" b="8398"/>
          <a:stretch>
            <a:fillRect/>
          </a:stretch>
        </p:blipFill>
        <p:spPr bwMode="auto">
          <a:xfrm>
            <a:off x="5435600" y="4995863"/>
            <a:ext cx="1441450" cy="13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LargeFac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8398" r="15749" b="8398"/>
          <a:stretch>
            <a:fillRect/>
          </a:stretch>
        </p:blipFill>
        <p:spPr bwMode="auto">
          <a:xfrm>
            <a:off x="7307263" y="5013325"/>
            <a:ext cx="1441450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Is PCA a good criterion for classification?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SimSun" pitchFamily="2" charset="-122"/>
              </a:rPr>
              <a:t>Data variation determines the projection direction</a:t>
            </a:r>
          </a:p>
          <a:p>
            <a:r>
              <a:rPr lang="en-US" altLang="zh-CN" sz="2800" dirty="0">
                <a:ea typeface="SimSun" pitchFamily="2" charset="-122"/>
              </a:rPr>
              <a:t>What’s missing?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Class information</a:t>
            </a:r>
          </a:p>
        </p:txBody>
      </p:sp>
      <p:grpSp>
        <p:nvGrpSpPr>
          <p:cNvPr id="158725" name="Group 5"/>
          <p:cNvGrpSpPr>
            <a:grpSpLocks/>
          </p:cNvGrpSpPr>
          <p:nvPr/>
        </p:nvGrpSpPr>
        <p:grpSpPr bwMode="auto">
          <a:xfrm>
            <a:off x="5715000" y="1905000"/>
            <a:ext cx="2133600" cy="2819400"/>
            <a:chOff x="3600" y="1200"/>
            <a:chExt cx="1344" cy="1776"/>
          </a:xfrm>
        </p:grpSpPr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4032" y="230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auto">
            <a:xfrm>
              <a:off x="4032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28" name="Oval 8"/>
            <p:cNvSpPr>
              <a:spLocks noChangeArrowheads="1"/>
            </p:cNvSpPr>
            <p:nvPr/>
          </p:nvSpPr>
          <p:spPr bwMode="auto">
            <a:xfrm>
              <a:off x="3696" y="247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29" name="Oval 9"/>
            <p:cNvSpPr>
              <a:spLocks noChangeArrowheads="1"/>
            </p:cNvSpPr>
            <p:nvPr/>
          </p:nvSpPr>
          <p:spPr bwMode="auto">
            <a:xfrm>
              <a:off x="3888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0" name="Oval 10"/>
            <p:cNvSpPr>
              <a:spLocks noChangeArrowheads="1"/>
            </p:cNvSpPr>
            <p:nvPr/>
          </p:nvSpPr>
          <p:spPr bwMode="auto">
            <a:xfrm>
              <a:off x="3600" y="182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1" name="Oval 11"/>
            <p:cNvSpPr>
              <a:spLocks noChangeArrowheads="1"/>
            </p:cNvSpPr>
            <p:nvPr/>
          </p:nvSpPr>
          <p:spPr bwMode="auto">
            <a:xfrm>
              <a:off x="4464" y="1632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2" name="Oval 12"/>
            <p:cNvSpPr>
              <a:spLocks noChangeArrowheads="1"/>
            </p:cNvSpPr>
            <p:nvPr/>
          </p:nvSpPr>
          <p:spPr bwMode="auto">
            <a:xfrm>
              <a:off x="4608" y="1992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3" name="Oval 13"/>
            <p:cNvSpPr>
              <a:spLocks noChangeArrowheads="1"/>
            </p:cNvSpPr>
            <p:nvPr/>
          </p:nvSpPr>
          <p:spPr bwMode="auto">
            <a:xfrm>
              <a:off x="4464" y="216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4" name="Oval 14"/>
            <p:cNvSpPr>
              <a:spLocks noChangeArrowheads="1"/>
            </p:cNvSpPr>
            <p:nvPr/>
          </p:nvSpPr>
          <p:spPr bwMode="auto">
            <a:xfrm>
              <a:off x="4608" y="148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5" name="Oval 15"/>
            <p:cNvSpPr>
              <a:spLocks noChangeArrowheads="1"/>
            </p:cNvSpPr>
            <p:nvPr/>
          </p:nvSpPr>
          <p:spPr bwMode="auto">
            <a:xfrm>
              <a:off x="4656" y="240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6" name="Oval 16"/>
            <p:cNvSpPr>
              <a:spLocks noChangeArrowheads="1"/>
            </p:cNvSpPr>
            <p:nvPr/>
          </p:nvSpPr>
          <p:spPr bwMode="auto">
            <a:xfrm>
              <a:off x="4800" y="218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7" name="Oval 17"/>
            <p:cNvSpPr>
              <a:spLocks noChangeArrowheads="1"/>
            </p:cNvSpPr>
            <p:nvPr/>
          </p:nvSpPr>
          <p:spPr bwMode="auto">
            <a:xfrm>
              <a:off x="4032" y="264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8" name="Oval 18"/>
            <p:cNvSpPr>
              <a:spLocks noChangeArrowheads="1"/>
            </p:cNvSpPr>
            <p:nvPr/>
          </p:nvSpPr>
          <p:spPr bwMode="auto">
            <a:xfrm>
              <a:off x="3840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9" name="Oval 19"/>
            <p:cNvSpPr>
              <a:spLocks noChangeArrowheads="1"/>
            </p:cNvSpPr>
            <p:nvPr/>
          </p:nvSpPr>
          <p:spPr bwMode="auto">
            <a:xfrm>
              <a:off x="3792" y="283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0" name="Oval 20"/>
            <p:cNvSpPr>
              <a:spLocks noChangeArrowheads="1"/>
            </p:cNvSpPr>
            <p:nvPr/>
          </p:nvSpPr>
          <p:spPr bwMode="auto">
            <a:xfrm>
              <a:off x="3840" y="216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1" name="Oval 21"/>
            <p:cNvSpPr>
              <a:spLocks noChangeArrowheads="1"/>
            </p:cNvSpPr>
            <p:nvPr/>
          </p:nvSpPr>
          <p:spPr bwMode="auto">
            <a:xfrm>
              <a:off x="3792" y="124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2" name="Oval 22"/>
            <p:cNvSpPr>
              <a:spLocks noChangeArrowheads="1"/>
            </p:cNvSpPr>
            <p:nvPr/>
          </p:nvSpPr>
          <p:spPr bwMode="auto">
            <a:xfrm>
              <a:off x="4608" y="124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3" name="Oval 23"/>
            <p:cNvSpPr>
              <a:spLocks noChangeArrowheads="1"/>
            </p:cNvSpPr>
            <p:nvPr/>
          </p:nvSpPr>
          <p:spPr bwMode="auto">
            <a:xfrm>
              <a:off x="4560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4368" y="192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4368" y="120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46" name="Oval 26"/>
            <p:cNvSpPr>
              <a:spLocks noChangeArrowheads="1"/>
            </p:cNvSpPr>
            <p:nvPr/>
          </p:nvSpPr>
          <p:spPr bwMode="auto">
            <a:xfrm>
              <a:off x="4704" y="273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solidFill>
                  <a:srgbClr val="0000FF"/>
                </a:solidFill>
              </a:endParaRPr>
            </a:p>
          </p:txBody>
        </p:sp>
        <p:sp>
          <p:nvSpPr>
            <p:cNvPr id="158747" name="Oval 27"/>
            <p:cNvSpPr>
              <a:spLocks noChangeArrowheads="1"/>
            </p:cNvSpPr>
            <p:nvPr/>
          </p:nvSpPr>
          <p:spPr bwMode="auto">
            <a:xfrm>
              <a:off x="4512" y="254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8748" name="Oval 28"/>
          <p:cNvSpPr>
            <a:spLocks noChangeArrowheads="1"/>
          </p:cNvSpPr>
          <p:nvPr/>
        </p:nvSpPr>
        <p:spPr bwMode="auto">
          <a:xfrm>
            <a:off x="5867400" y="1676400"/>
            <a:ext cx="1905000" cy="3505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>
            <a:off x="6858000" y="1447800"/>
            <a:ext cx="0" cy="426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What is a good projection?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419600" cy="4525963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Similarly, what is a good criterion? </a:t>
            </a:r>
          </a:p>
          <a:p>
            <a:pPr lvl="1"/>
            <a:r>
              <a:rPr lang="en-US" altLang="zh-CN">
                <a:ea typeface="SimSun" pitchFamily="2" charset="-122"/>
              </a:rPr>
              <a:t>Separating different classes</a:t>
            </a:r>
          </a:p>
        </p:txBody>
      </p:sp>
      <p:grpSp>
        <p:nvGrpSpPr>
          <p:cNvPr id="155653" name="Group 5"/>
          <p:cNvGrpSpPr>
            <a:grpSpLocks/>
          </p:cNvGrpSpPr>
          <p:nvPr/>
        </p:nvGrpSpPr>
        <p:grpSpPr bwMode="auto">
          <a:xfrm>
            <a:off x="5486400" y="3124200"/>
            <a:ext cx="2667000" cy="1447800"/>
            <a:chOff x="1344" y="1104"/>
            <a:chExt cx="1680" cy="912"/>
          </a:xfrm>
        </p:grpSpPr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1344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5" name="Oval 7"/>
            <p:cNvSpPr>
              <a:spLocks noChangeArrowheads="1"/>
            </p:cNvSpPr>
            <p:nvPr/>
          </p:nvSpPr>
          <p:spPr bwMode="auto">
            <a:xfrm>
              <a:off x="1584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6" name="Oval 8"/>
            <p:cNvSpPr>
              <a:spLocks noChangeArrowheads="1"/>
            </p:cNvSpPr>
            <p:nvPr/>
          </p:nvSpPr>
          <p:spPr bwMode="auto">
            <a:xfrm>
              <a:off x="1728" y="187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7" name="Oval 9"/>
            <p:cNvSpPr>
              <a:spLocks noChangeArrowheads="1"/>
            </p:cNvSpPr>
            <p:nvPr/>
          </p:nvSpPr>
          <p:spPr bwMode="auto">
            <a:xfrm>
              <a:off x="1824" y="134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8" name="Oval 10"/>
            <p:cNvSpPr>
              <a:spLocks noChangeArrowheads="1"/>
            </p:cNvSpPr>
            <p:nvPr/>
          </p:nvSpPr>
          <p:spPr bwMode="auto">
            <a:xfrm>
              <a:off x="1680" y="1152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9" name="Oval 11"/>
            <p:cNvSpPr>
              <a:spLocks noChangeArrowheads="1"/>
            </p:cNvSpPr>
            <p:nvPr/>
          </p:nvSpPr>
          <p:spPr bwMode="auto">
            <a:xfrm>
              <a:off x="2544" y="110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0" name="Oval 12"/>
            <p:cNvSpPr>
              <a:spLocks noChangeArrowheads="1"/>
            </p:cNvSpPr>
            <p:nvPr/>
          </p:nvSpPr>
          <p:spPr bwMode="auto">
            <a:xfrm>
              <a:off x="2640" y="1392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1" name="Oval 13"/>
            <p:cNvSpPr>
              <a:spLocks noChangeArrowheads="1"/>
            </p:cNvSpPr>
            <p:nvPr/>
          </p:nvSpPr>
          <p:spPr bwMode="auto">
            <a:xfrm>
              <a:off x="2448" y="153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2" name="Oval 14"/>
            <p:cNvSpPr>
              <a:spLocks noChangeArrowheads="1"/>
            </p:cNvSpPr>
            <p:nvPr/>
          </p:nvSpPr>
          <p:spPr bwMode="auto">
            <a:xfrm>
              <a:off x="2880" y="124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3" name="Oval 15"/>
            <p:cNvSpPr>
              <a:spLocks noChangeArrowheads="1"/>
            </p:cNvSpPr>
            <p:nvPr/>
          </p:nvSpPr>
          <p:spPr bwMode="auto">
            <a:xfrm>
              <a:off x="2688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4" name="Oval 16"/>
            <p:cNvSpPr>
              <a:spLocks noChangeArrowheads="1"/>
            </p:cNvSpPr>
            <p:nvPr/>
          </p:nvSpPr>
          <p:spPr bwMode="auto">
            <a:xfrm>
              <a:off x="283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5665" name="Group 17"/>
          <p:cNvGrpSpPr>
            <a:grpSpLocks/>
          </p:cNvGrpSpPr>
          <p:nvPr/>
        </p:nvGrpSpPr>
        <p:grpSpPr bwMode="auto">
          <a:xfrm>
            <a:off x="4800600" y="1524000"/>
            <a:ext cx="2209800" cy="3429000"/>
            <a:chOff x="2976" y="960"/>
            <a:chExt cx="1392" cy="2160"/>
          </a:xfrm>
        </p:grpSpPr>
        <p:sp>
          <p:nvSpPr>
            <p:cNvPr id="155666" name="AutoShape 18"/>
            <p:cNvSpPr>
              <a:spLocks noChangeArrowheads="1"/>
            </p:cNvSpPr>
            <p:nvPr/>
          </p:nvSpPr>
          <p:spPr bwMode="auto">
            <a:xfrm>
              <a:off x="2976" y="960"/>
              <a:ext cx="1248" cy="528"/>
            </a:xfrm>
            <a:prstGeom prst="wedgeRectCallout">
              <a:avLst>
                <a:gd name="adj1" fmla="val 60786"/>
                <a:gd name="adj2" fmla="val 25939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ahoma" pitchFamily="34" charset="0"/>
                </a:rPr>
                <a:t>Two classes overlap</a:t>
              </a:r>
            </a:p>
          </p:txBody>
        </p:sp>
        <p:sp>
          <p:nvSpPr>
            <p:cNvPr id="155667" name="Line 19"/>
            <p:cNvSpPr>
              <a:spLocks noChangeShapeType="1"/>
            </p:cNvSpPr>
            <p:nvPr/>
          </p:nvSpPr>
          <p:spPr bwMode="auto">
            <a:xfrm>
              <a:off x="4368" y="1056"/>
              <a:ext cx="0" cy="206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5715000" y="5943600"/>
            <a:ext cx="2133600" cy="762000"/>
          </a:xfrm>
          <a:prstGeom prst="wedgeRectCallout">
            <a:avLst>
              <a:gd name="adj1" fmla="val -13245"/>
              <a:gd name="adj2" fmla="val -157292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latin typeface="Tahoma" pitchFamily="34" charset="0"/>
              </a:rPr>
              <a:t>Two classes are separated</a:t>
            </a:r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5029200" y="5105400"/>
            <a:ext cx="3733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3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8" grpId="0" animBg="1" autoUpdateAnimBg="0"/>
      <p:bldP spid="1556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SimSun" pitchFamily="2" charset="-122"/>
              </a:rPr>
              <a:t>What class information may be useful?</a:t>
            </a:r>
          </a:p>
        </p:txBody>
      </p:sp>
      <p:grpSp>
        <p:nvGrpSpPr>
          <p:cNvPr id="160773" name="Group 5"/>
          <p:cNvGrpSpPr>
            <a:grpSpLocks/>
          </p:cNvGrpSpPr>
          <p:nvPr/>
        </p:nvGrpSpPr>
        <p:grpSpPr bwMode="auto">
          <a:xfrm>
            <a:off x="6324600" y="2514600"/>
            <a:ext cx="914400" cy="2743200"/>
            <a:chOff x="3984" y="1584"/>
            <a:chExt cx="576" cy="1728"/>
          </a:xfrm>
        </p:grpSpPr>
        <p:sp>
          <p:nvSpPr>
            <p:cNvPr id="160774" name="Oval 6"/>
            <p:cNvSpPr>
              <a:spLocks noChangeArrowheads="1"/>
            </p:cNvSpPr>
            <p:nvPr/>
          </p:nvSpPr>
          <p:spPr bwMode="auto">
            <a:xfrm>
              <a:off x="4416" y="264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5" name="Oval 7"/>
            <p:cNvSpPr>
              <a:spLocks noChangeArrowheads="1"/>
            </p:cNvSpPr>
            <p:nvPr/>
          </p:nvSpPr>
          <p:spPr bwMode="auto">
            <a:xfrm>
              <a:off x="4416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6" name="Oval 8"/>
            <p:cNvSpPr>
              <a:spLocks noChangeArrowheads="1"/>
            </p:cNvSpPr>
            <p:nvPr/>
          </p:nvSpPr>
          <p:spPr bwMode="auto">
            <a:xfrm>
              <a:off x="4080" y="280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7" name="Oval 9"/>
            <p:cNvSpPr>
              <a:spLocks noChangeArrowheads="1"/>
            </p:cNvSpPr>
            <p:nvPr/>
          </p:nvSpPr>
          <p:spPr bwMode="auto">
            <a:xfrm>
              <a:off x="4272" y="225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8" name="Oval 10"/>
            <p:cNvSpPr>
              <a:spLocks noChangeArrowheads="1"/>
            </p:cNvSpPr>
            <p:nvPr/>
          </p:nvSpPr>
          <p:spPr bwMode="auto">
            <a:xfrm>
              <a:off x="3984" y="216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79" name="Oval 11"/>
            <p:cNvSpPr>
              <a:spLocks noChangeArrowheads="1"/>
            </p:cNvSpPr>
            <p:nvPr/>
          </p:nvSpPr>
          <p:spPr bwMode="auto">
            <a:xfrm>
              <a:off x="4416" y="297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0" name="Oval 12"/>
            <p:cNvSpPr>
              <a:spLocks noChangeArrowheads="1"/>
            </p:cNvSpPr>
            <p:nvPr/>
          </p:nvSpPr>
          <p:spPr bwMode="auto">
            <a:xfrm>
              <a:off x="4224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1" name="Oval 13"/>
            <p:cNvSpPr>
              <a:spLocks noChangeArrowheads="1"/>
            </p:cNvSpPr>
            <p:nvPr/>
          </p:nvSpPr>
          <p:spPr bwMode="auto">
            <a:xfrm>
              <a:off x="4176" y="316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2" name="Oval 14"/>
            <p:cNvSpPr>
              <a:spLocks noChangeArrowheads="1"/>
            </p:cNvSpPr>
            <p:nvPr/>
          </p:nvSpPr>
          <p:spPr bwMode="auto">
            <a:xfrm>
              <a:off x="4224" y="249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3" name="Oval 15"/>
            <p:cNvSpPr>
              <a:spLocks noChangeArrowheads="1"/>
            </p:cNvSpPr>
            <p:nvPr/>
          </p:nvSpPr>
          <p:spPr bwMode="auto">
            <a:xfrm>
              <a:off x="4176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0784" name="Group 16"/>
          <p:cNvGrpSpPr>
            <a:grpSpLocks/>
          </p:cNvGrpSpPr>
          <p:nvPr/>
        </p:nvGrpSpPr>
        <p:grpSpPr bwMode="auto">
          <a:xfrm>
            <a:off x="7543800" y="2438400"/>
            <a:ext cx="914400" cy="2667000"/>
            <a:chOff x="4752" y="1536"/>
            <a:chExt cx="576" cy="1680"/>
          </a:xfrm>
          <a:solidFill>
            <a:srgbClr val="0000FF"/>
          </a:solidFill>
        </p:grpSpPr>
        <p:sp>
          <p:nvSpPr>
            <p:cNvPr id="160785" name="Oval 17"/>
            <p:cNvSpPr>
              <a:spLocks noChangeArrowheads="1"/>
            </p:cNvSpPr>
            <p:nvPr/>
          </p:nvSpPr>
          <p:spPr bwMode="auto">
            <a:xfrm>
              <a:off x="4848" y="196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6" name="Oval 18"/>
            <p:cNvSpPr>
              <a:spLocks noChangeArrowheads="1"/>
            </p:cNvSpPr>
            <p:nvPr/>
          </p:nvSpPr>
          <p:spPr bwMode="auto">
            <a:xfrm>
              <a:off x="4992" y="232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7" name="Oval 19"/>
            <p:cNvSpPr>
              <a:spLocks noChangeArrowheads="1"/>
            </p:cNvSpPr>
            <p:nvPr/>
          </p:nvSpPr>
          <p:spPr bwMode="auto">
            <a:xfrm>
              <a:off x="4848" y="249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8" name="Oval 20"/>
            <p:cNvSpPr>
              <a:spLocks noChangeArrowheads="1"/>
            </p:cNvSpPr>
            <p:nvPr/>
          </p:nvSpPr>
          <p:spPr bwMode="auto">
            <a:xfrm>
              <a:off x="4992" y="182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9" name="Oval 21"/>
            <p:cNvSpPr>
              <a:spLocks noChangeArrowheads="1"/>
            </p:cNvSpPr>
            <p:nvPr/>
          </p:nvSpPr>
          <p:spPr bwMode="auto">
            <a:xfrm>
              <a:off x="5040" y="273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0" name="Oval 22"/>
            <p:cNvSpPr>
              <a:spLocks noChangeArrowheads="1"/>
            </p:cNvSpPr>
            <p:nvPr/>
          </p:nvSpPr>
          <p:spPr bwMode="auto">
            <a:xfrm>
              <a:off x="5184" y="252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1" name="Oval 23"/>
            <p:cNvSpPr>
              <a:spLocks noChangeArrowheads="1"/>
            </p:cNvSpPr>
            <p:nvPr/>
          </p:nvSpPr>
          <p:spPr bwMode="auto">
            <a:xfrm>
              <a:off x="4992" y="158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2" name="Oval 24"/>
            <p:cNvSpPr>
              <a:spLocks noChangeArrowheads="1"/>
            </p:cNvSpPr>
            <p:nvPr/>
          </p:nvSpPr>
          <p:spPr bwMode="auto">
            <a:xfrm>
              <a:off x="4944" y="216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3" name="Oval 25"/>
            <p:cNvSpPr>
              <a:spLocks noChangeArrowheads="1"/>
            </p:cNvSpPr>
            <p:nvPr/>
          </p:nvSpPr>
          <p:spPr bwMode="auto">
            <a:xfrm>
              <a:off x="4752" y="225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4" name="Oval 26"/>
            <p:cNvSpPr>
              <a:spLocks noChangeArrowheads="1"/>
            </p:cNvSpPr>
            <p:nvPr/>
          </p:nvSpPr>
          <p:spPr bwMode="auto">
            <a:xfrm>
              <a:off x="4752" y="153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5" name="Oval 27"/>
            <p:cNvSpPr>
              <a:spLocks noChangeArrowheads="1"/>
            </p:cNvSpPr>
            <p:nvPr/>
          </p:nvSpPr>
          <p:spPr bwMode="auto">
            <a:xfrm>
              <a:off x="5088" y="3072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6" name="Oval 28"/>
            <p:cNvSpPr>
              <a:spLocks noChangeArrowheads="1"/>
            </p:cNvSpPr>
            <p:nvPr/>
          </p:nvSpPr>
          <p:spPr bwMode="auto">
            <a:xfrm>
              <a:off x="4896" y="288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0797" name="Group 29"/>
          <p:cNvGrpSpPr>
            <a:grpSpLocks/>
          </p:cNvGrpSpPr>
          <p:nvPr/>
        </p:nvGrpSpPr>
        <p:grpSpPr bwMode="auto">
          <a:xfrm>
            <a:off x="6629400" y="3429000"/>
            <a:ext cx="1524000" cy="457200"/>
            <a:chOff x="4080" y="1056"/>
            <a:chExt cx="960" cy="288"/>
          </a:xfrm>
        </p:grpSpPr>
        <p:sp>
          <p:nvSpPr>
            <p:cNvPr id="160798" name="Oval 30"/>
            <p:cNvSpPr>
              <a:spLocks noChangeArrowheads="1"/>
            </p:cNvSpPr>
            <p:nvPr/>
          </p:nvSpPr>
          <p:spPr bwMode="auto">
            <a:xfrm>
              <a:off x="4080" y="1056"/>
              <a:ext cx="288" cy="2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99" name="Oval 31"/>
            <p:cNvSpPr>
              <a:spLocks noChangeArrowheads="1"/>
            </p:cNvSpPr>
            <p:nvPr/>
          </p:nvSpPr>
          <p:spPr bwMode="auto">
            <a:xfrm>
              <a:off x="4752" y="1056"/>
              <a:ext cx="288" cy="288"/>
            </a:xfrm>
            <a:prstGeom prst="ellipse">
              <a:avLst/>
            </a:prstGeom>
            <a:solidFill>
              <a:srgbClr val="3B3B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0800" name="Line 32"/>
          <p:cNvSpPr>
            <a:spLocks noChangeShapeType="1"/>
          </p:cNvSpPr>
          <p:nvPr/>
        </p:nvSpPr>
        <p:spPr bwMode="auto">
          <a:xfrm>
            <a:off x="70866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0801" name="Group 33"/>
          <p:cNvGrpSpPr>
            <a:grpSpLocks/>
          </p:cNvGrpSpPr>
          <p:nvPr/>
        </p:nvGrpSpPr>
        <p:grpSpPr bwMode="auto">
          <a:xfrm>
            <a:off x="5791200" y="5486400"/>
            <a:ext cx="3352800" cy="366713"/>
            <a:chOff x="3648" y="3456"/>
            <a:chExt cx="2112" cy="231"/>
          </a:xfrm>
        </p:grpSpPr>
        <p:sp>
          <p:nvSpPr>
            <p:cNvPr id="160802" name="Line 34"/>
            <p:cNvSpPr>
              <a:spLocks noChangeShapeType="1"/>
            </p:cNvSpPr>
            <p:nvPr/>
          </p:nvSpPr>
          <p:spPr bwMode="auto">
            <a:xfrm>
              <a:off x="3648" y="36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0803" name="Text Box 35"/>
            <p:cNvSpPr txBox="1">
              <a:spLocks noChangeArrowheads="1"/>
            </p:cNvSpPr>
            <p:nvPr/>
          </p:nvSpPr>
          <p:spPr bwMode="auto">
            <a:xfrm>
              <a:off x="4132" y="3456"/>
              <a:ext cx="1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Between-class distance</a:t>
              </a:r>
            </a:p>
          </p:txBody>
        </p:sp>
      </p:grpSp>
      <p:sp>
        <p:nvSpPr>
          <p:cNvPr id="160804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715000" cy="1676400"/>
          </a:xfrm>
          <a:noFill/>
          <a:ln/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Between-class distance</a:t>
            </a:r>
          </a:p>
          <a:p>
            <a:pPr lvl="1"/>
            <a:r>
              <a:rPr lang="en-US" altLang="zh-CN">
                <a:ea typeface="SimSun" pitchFamily="2" charset="-122"/>
              </a:rPr>
              <a:t>Distance between the centroids of different classes</a:t>
            </a:r>
          </a:p>
          <a:p>
            <a:endParaRPr lang="en-US" altLang="zh-CN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9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>
                <a:ea typeface="SimSun" pitchFamily="2" charset="-122"/>
              </a:rPr>
              <a:t>What class information may be useful?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6553200" y="2667000"/>
            <a:ext cx="1752600" cy="2362200"/>
            <a:chOff x="4128" y="1680"/>
            <a:chExt cx="1104" cy="1488"/>
          </a:xfrm>
        </p:grpSpPr>
        <p:sp>
          <p:nvSpPr>
            <p:cNvPr id="161797" name="Line 5"/>
            <p:cNvSpPr>
              <a:spLocks noChangeShapeType="1"/>
            </p:cNvSpPr>
            <p:nvPr/>
          </p:nvSpPr>
          <p:spPr bwMode="auto">
            <a:xfrm>
              <a:off x="4272" y="1728"/>
              <a:ext cx="48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798" name="Line 6"/>
            <p:cNvSpPr>
              <a:spLocks noChangeShapeType="1"/>
            </p:cNvSpPr>
            <p:nvPr/>
          </p:nvSpPr>
          <p:spPr bwMode="auto">
            <a:xfrm flipH="1">
              <a:off x="4368" y="2064"/>
              <a:ext cx="96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799" name="Line 7"/>
            <p:cNvSpPr>
              <a:spLocks noChangeShapeType="1"/>
            </p:cNvSpPr>
            <p:nvPr/>
          </p:nvSpPr>
          <p:spPr bwMode="auto">
            <a:xfrm>
              <a:off x="4128" y="2256"/>
              <a:ext cx="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0" name="Line 8"/>
            <p:cNvSpPr>
              <a:spLocks noChangeShapeType="1"/>
            </p:cNvSpPr>
            <p:nvPr/>
          </p:nvSpPr>
          <p:spPr bwMode="auto">
            <a:xfrm flipH="1">
              <a:off x="4176" y="2448"/>
              <a:ext cx="144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>
              <a:off x="4368" y="2448"/>
              <a:ext cx="96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>
              <a:off x="4368" y="2448"/>
              <a:ext cx="96" cy="52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 flipH="1">
              <a:off x="4272" y="2448"/>
              <a:ext cx="48" cy="72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848" y="1680"/>
              <a:ext cx="96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 flipH="1">
              <a:off x="5040" y="1728"/>
              <a:ext cx="48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4" y="24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5088" y="2400"/>
              <a:ext cx="14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5040" y="2448"/>
              <a:ext cx="4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992" y="2448"/>
              <a:ext cx="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5040" y="2448"/>
              <a:ext cx="96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1811" name="Group 19"/>
          <p:cNvGrpSpPr>
            <a:grpSpLocks/>
          </p:cNvGrpSpPr>
          <p:nvPr/>
        </p:nvGrpSpPr>
        <p:grpSpPr bwMode="auto">
          <a:xfrm>
            <a:off x="6172200" y="5486400"/>
            <a:ext cx="2787650" cy="366713"/>
            <a:chOff x="3888" y="3456"/>
            <a:chExt cx="1756" cy="231"/>
          </a:xfrm>
        </p:grpSpPr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3888" y="364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3888" y="3552"/>
              <a:ext cx="24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814" name="Text Box 22"/>
            <p:cNvSpPr txBox="1">
              <a:spLocks noChangeArrowheads="1"/>
            </p:cNvSpPr>
            <p:nvPr/>
          </p:nvSpPr>
          <p:spPr bwMode="auto">
            <a:xfrm>
              <a:off x="4176" y="3456"/>
              <a:ext cx="1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Within-class distance</a:t>
              </a:r>
            </a:p>
          </p:txBody>
        </p:sp>
      </p:grpSp>
      <p:grpSp>
        <p:nvGrpSpPr>
          <p:cNvPr id="161817" name="Group 25"/>
          <p:cNvGrpSpPr>
            <a:grpSpLocks/>
          </p:cNvGrpSpPr>
          <p:nvPr/>
        </p:nvGrpSpPr>
        <p:grpSpPr bwMode="auto">
          <a:xfrm>
            <a:off x="6324600" y="2514600"/>
            <a:ext cx="914400" cy="2743200"/>
            <a:chOff x="3984" y="1584"/>
            <a:chExt cx="576" cy="1728"/>
          </a:xfrm>
        </p:grpSpPr>
        <p:sp>
          <p:nvSpPr>
            <p:cNvPr id="161818" name="Oval 26"/>
            <p:cNvSpPr>
              <a:spLocks noChangeArrowheads="1"/>
            </p:cNvSpPr>
            <p:nvPr/>
          </p:nvSpPr>
          <p:spPr bwMode="auto">
            <a:xfrm>
              <a:off x="4416" y="264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19" name="Oval 27"/>
            <p:cNvSpPr>
              <a:spLocks noChangeArrowheads="1"/>
            </p:cNvSpPr>
            <p:nvPr/>
          </p:nvSpPr>
          <p:spPr bwMode="auto">
            <a:xfrm>
              <a:off x="4416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0" name="Oval 28"/>
            <p:cNvSpPr>
              <a:spLocks noChangeArrowheads="1"/>
            </p:cNvSpPr>
            <p:nvPr/>
          </p:nvSpPr>
          <p:spPr bwMode="auto">
            <a:xfrm>
              <a:off x="4080" y="280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4272" y="225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3984" y="216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4416" y="297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4224" y="1920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4176" y="3168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4224" y="2496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4176" y="1584"/>
              <a:ext cx="144" cy="14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7543800" y="2438400"/>
            <a:ext cx="914400" cy="2667000"/>
            <a:chOff x="4752" y="1536"/>
            <a:chExt cx="576" cy="1680"/>
          </a:xfrm>
          <a:solidFill>
            <a:srgbClr val="3B3BFF"/>
          </a:solidFill>
        </p:grpSpPr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4848" y="196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4992" y="2328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1" name="Oval 39"/>
            <p:cNvSpPr>
              <a:spLocks noChangeArrowheads="1"/>
            </p:cNvSpPr>
            <p:nvPr/>
          </p:nvSpPr>
          <p:spPr bwMode="auto">
            <a:xfrm>
              <a:off x="4848" y="249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2" name="Oval 40"/>
            <p:cNvSpPr>
              <a:spLocks noChangeArrowheads="1"/>
            </p:cNvSpPr>
            <p:nvPr/>
          </p:nvSpPr>
          <p:spPr bwMode="auto">
            <a:xfrm>
              <a:off x="4992" y="182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3" name="Oval 41"/>
            <p:cNvSpPr>
              <a:spLocks noChangeArrowheads="1"/>
            </p:cNvSpPr>
            <p:nvPr/>
          </p:nvSpPr>
          <p:spPr bwMode="auto">
            <a:xfrm>
              <a:off x="5040" y="273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4" name="Oval 42"/>
            <p:cNvSpPr>
              <a:spLocks noChangeArrowheads="1"/>
            </p:cNvSpPr>
            <p:nvPr/>
          </p:nvSpPr>
          <p:spPr bwMode="auto">
            <a:xfrm>
              <a:off x="5184" y="252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5" name="Oval 43"/>
            <p:cNvSpPr>
              <a:spLocks noChangeArrowheads="1"/>
            </p:cNvSpPr>
            <p:nvPr/>
          </p:nvSpPr>
          <p:spPr bwMode="auto">
            <a:xfrm>
              <a:off x="4992" y="1584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6" name="Oval 44"/>
            <p:cNvSpPr>
              <a:spLocks noChangeArrowheads="1"/>
            </p:cNvSpPr>
            <p:nvPr/>
          </p:nvSpPr>
          <p:spPr bwMode="auto">
            <a:xfrm>
              <a:off x="4944" y="216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7" name="Oval 45"/>
            <p:cNvSpPr>
              <a:spLocks noChangeArrowheads="1"/>
            </p:cNvSpPr>
            <p:nvPr/>
          </p:nvSpPr>
          <p:spPr bwMode="auto">
            <a:xfrm>
              <a:off x="4752" y="225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8" name="Oval 46"/>
            <p:cNvSpPr>
              <a:spLocks noChangeArrowheads="1"/>
            </p:cNvSpPr>
            <p:nvPr/>
          </p:nvSpPr>
          <p:spPr bwMode="auto">
            <a:xfrm>
              <a:off x="4752" y="1536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39" name="Oval 47"/>
            <p:cNvSpPr>
              <a:spLocks noChangeArrowheads="1"/>
            </p:cNvSpPr>
            <p:nvPr/>
          </p:nvSpPr>
          <p:spPr bwMode="auto">
            <a:xfrm>
              <a:off x="5088" y="3072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40" name="Oval 48"/>
            <p:cNvSpPr>
              <a:spLocks noChangeArrowheads="1"/>
            </p:cNvSpPr>
            <p:nvPr/>
          </p:nvSpPr>
          <p:spPr bwMode="auto">
            <a:xfrm>
              <a:off x="4896" y="2880"/>
              <a:ext cx="144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1841" name="Group 49"/>
          <p:cNvGrpSpPr>
            <a:grpSpLocks/>
          </p:cNvGrpSpPr>
          <p:nvPr/>
        </p:nvGrpSpPr>
        <p:grpSpPr bwMode="auto">
          <a:xfrm>
            <a:off x="6629400" y="3429000"/>
            <a:ext cx="1524000" cy="457200"/>
            <a:chOff x="4080" y="1056"/>
            <a:chExt cx="960" cy="288"/>
          </a:xfrm>
        </p:grpSpPr>
        <p:sp>
          <p:nvSpPr>
            <p:cNvPr id="161842" name="Oval 50"/>
            <p:cNvSpPr>
              <a:spLocks noChangeArrowheads="1"/>
            </p:cNvSpPr>
            <p:nvPr/>
          </p:nvSpPr>
          <p:spPr bwMode="auto">
            <a:xfrm>
              <a:off x="4080" y="1056"/>
              <a:ext cx="288" cy="2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43" name="Oval 51"/>
            <p:cNvSpPr>
              <a:spLocks noChangeArrowheads="1"/>
            </p:cNvSpPr>
            <p:nvPr/>
          </p:nvSpPr>
          <p:spPr bwMode="auto">
            <a:xfrm>
              <a:off x="4752" y="1056"/>
              <a:ext cx="288" cy="288"/>
            </a:xfrm>
            <a:prstGeom prst="ellipse">
              <a:avLst/>
            </a:prstGeom>
            <a:solidFill>
              <a:srgbClr val="3B3B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1844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2602742" y="4495800"/>
            <a:ext cx="5715000" cy="1981200"/>
          </a:xfrm>
          <a:noFill/>
          <a:ln/>
        </p:spPr>
        <p:txBody>
          <a:bodyPr>
            <a:normAutofit/>
          </a:bodyPr>
          <a:lstStyle/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161845" name="Rectangle 53"/>
          <p:cNvSpPr>
            <a:spLocks noChangeArrowheads="1"/>
          </p:cNvSpPr>
          <p:nvPr/>
        </p:nvSpPr>
        <p:spPr bwMode="auto">
          <a:xfrm>
            <a:off x="304800" y="1600200"/>
            <a:ext cx="5715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SimSun" pitchFamily="2" charset="-122"/>
              </a:rPr>
              <a:t>Between-class distance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400" dirty="0">
                <a:latin typeface="+mn-lt"/>
                <a:ea typeface="SimSun" pitchFamily="2" charset="-122"/>
              </a:rPr>
              <a:t>Distance between the centroids of different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SimSun" pitchFamily="2" charset="-122"/>
              </a:rPr>
              <a:t>Within-class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  <a:ea typeface="SimSun" pitchFamily="2" charset="-122"/>
              </a:rPr>
              <a:t>Accumulated </a:t>
            </a:r>
            <a:r>
              <a:rPr lang="en-US" altLang="zh-CN" sz="2400" dirty="0">
                <a:latin typeface="+mn-lt"/>
                <a:ea typeface="SimSun" pitchFamily="2" charset="-122"/>
              </a:rPr>
              <a:t>distance of an instance to the centroid of its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class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SimSun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SimSun" pitchFamily="2" charset="-122"/>
              </a:rPr>
              <a:t>Linear discriminant analysis (LDA) finds most discriminant projection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  <a:ea typeface="SimSun" pitchFamily="2" charset="-122"/>
              </a:rPr>
              <a:t>maximizing </a:t>
            </a:r>
            <a:r>
              <a:rPr lang="en-US" altLang="zh-CN" sz="2400" dirty="0">
                <a:latin typeface="+mn-lt"/>
                <a:ea typeface="SimSun" pitchFamily="2" charset="-122"/>
              </a:rPr>
              <a:t>between-class </a:t>
            </a:r>
            <a:r>
              <a:rPr lang="en-US" altLang="zh-CN" sz="2400" dirty="0" smtClean="0">
                <a:latin typeface="+mn-lt"/>
                <a:ea typeface="SimSun" pitchFamily="2" charset="-122"/>
              </a:rPr>
              <a:t>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lt"/>
                <a:ea typeface="SimSun" pitchFamily="2" charset="-122"/>
              </a:rPr>
              <a:t>and </a:t>
            </a:r>
            <a:r>
              <a:rPr lang="en-US" altLang="zh-CN" sz="2400" dirty="0">
                <a:latin typeface="+mn-lt"/>
                <a:ea typeface="SimSun" pitchFamily="2" charset="-122"/>
              </a:rPr>
              <a:t>minimizing within-class distance</a:t>
            </a:r>
          </a:p>
          <a:p>
            <a:pPr>
              <a:spcBef>
                <a:spcPct val="20000"/>
              </a:spcBef>
              <a:buFontTx/>
              <a:buChar char="–"/>
            </a:pPr>
            <a:endParaRPr lang="en-US" altLang="zh-CN" sz="24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8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46777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Find a low-dimensional space such that when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projected, classes are well-separated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467779"/>
              </a:xfrm>
              <a:blipFill rotWithShape="1">
                <a:blip r:embed="rId2"/>
                <a:stretch>
                  <a:fillRect l="-1630" t="-5417" r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319587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3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and Scatter after projection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73238"/>
            <a:ext cx="5549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19" y="3872173"/>
            <a:ext cx="525621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1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943600" cy="1676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Means are </a:t>
            </a:r>
            <a:r>
              <a:rPr lang="en-US" sz="2800" dirty="0" smtClean="0"/>
              <a:t>as far </a:t>
            </a:r>
            <a:r>
              <a:rPr lang="en-US" sz="2800" dirty="0"/>
              <a:t>away as possible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Scatter is small as possible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Fisher Linear Discriminant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91633"/>
              </p:ext>
            </p:extLst>
          </p:nvPr>
        </p:nvGraphicFramePr>
        <p:xfrm>
          <a:off x="914400" y="3657600"/>
          <a:ext cx="3443287" cy="150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3" imgW="1206360" imgH="495000" progId="Equation.DSMT4">
                  <p:embed/>
                </p:oleObj>
              </mc:Choice>
              <mc:Fallback>
                <p:oleObj name="Equation" r:id="rId3" imgW="1206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3443287" cy="150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038600" cy="34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7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-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27038" indent="-322263">
                  <a:lnSpc>
                    <a:spcPct val="93000"/>
                  </a:lnSpc>
                  <a:spcBef>
                    <a:spcPts val="700"/>
                  </a:spcBef>
                  <a:tabLst>
                    <a:tab pos="533400" algn="l"/>
                    <a:tab pos="982663" algn="l"/>
                    <a:tab pos="1431925" algn="l"/>
                    <a:tab pos="1881188" algn="l"/>
                    <a:tab pos="2330450" algn="l"/>
                    <a:tab pos="2779713" algn="l"/>
                    <a:tab pos="3228975" algn="l"/>
                    <a:tab pos="3678238" algn="l"/>
                    <a:tab pos="4127500" algn="l"/>
                    <a:tab pos="4576763" algn="l"/>
                    <a:tab pos="5026025" algn="l"/>
                    <a:tab pos="5475288" algn="l"/>
                    <a:tab pos="5924550" algn="l"/>
                    <a:tab pos="6373813" algn="l"/>
                    <a:tab pos="6823075" algn="l"/>
                    <a:tab pos="7272338" algn="l"/>
                    <a:tab pos="7721600" algn="l"/>
                    <a:tab pos="8170863" algn="l"/>
                    <a:tab pos="8620125" algn="l"/>
                    <a:tab pos="9069388" algn="l"/>
                  </a:tabLst>
                </a:pPr>
                <a:r>
                  <a:rPr lang="en-GB" sz="2800" dirty="0" smtClean="0"/>
                  <a:t>Given a set of features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𝐹</m:t>
                    </m:r>
                    <m:r>
                      <a:rPr lang="en-IN" sz="28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I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I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}</m:t>
                    </m:r>
                  </m:oMath>
                </a14:m>
                <a:endParaRPr lang="en-GB" sz="2800" dirty="0"/>
              </a:p>
              <a:p>
                <a:pPr marL="858838" lvl="1">
                  <a:buNone/>
                  <a:tabLst>
                    <a:tab pos="533400" algn="l"/>
                    <a:tab pos="982663" algn="l"/>
                    <a:tab pos="1431925" algn="l"/>
                    <a:tab pos="1881188" algn="l"/>
                    <a:tab pos="2330450" algn="l"/>
                    <a:tab pos="2779713" algn="l"/>
                    <a:tab pos="3228975" algn="l"/>
                    <a:tab pos="3678238" algn="l"/>
                    <a:tab pos="4127500" algn="l"/>
                    <a:tab pos="4576763" algn="l"/>
                    <a:tab pos="5026025" algn="l"/>
                    <a:tab pos="5475288" algn="l"/>
                    <a:tab pos="5924550" algn="l"/>
                    <a:tab pos="6373813" algn="l"/>
                    <a:tab pos="6823075" algn="l"/>
                    <a:tab pos="7272338" algn="l"/>
                    <a:tab pos="7721600" algn="l"/>
                    <a:tab pos="8170863" algn="l"/>
                    <a:tab pos="8620125" algn="l"/>
                    <a:tab pos="9069388" algn="l"/>
                  </a:tabLst>
                </a:pPr>
                <a:r>
                  <a:rPr lang="en-GB" dirty="0"/>
                  <a:t>the</a:t>
                </a:r>
                <a:r>
                  <a:rPr lang="en-GB" dirty="0">
                    <a:solidFill>
                      <a:srgbClr val="C20000"/>
                    </a:solidFill>
                  </a:rPr>
                  <a:t> Feature Extraction(</a:t>
                </a:r>
                <a:r>
                  <a:rPr lang="ja-JP" altLang="en-GB" dirty="0">
                    <a:solidFill>
                      <a:srgbClr val="C20000"/>
                    </a:solidFill>
                    <a:latin typeface="Arial"/>
                  </a:rPr>
                  <a:t>“</a:t>
                </a:r>
                <a:r>
                  <a:rPr lang="en-GB" dirty="0">
                    <a:solidFill>
                      <a:srgbClr val="C20000"/>
                    </a:solidFill>
                  </a:rPr>
                  <a:t>Construction</a:t>
                </a:r>
                <a:r>
                  <a:rPr lang="ja-JP" altLang="en-GB" dirty="0">
                    <a:solidFill>
                      <a:srgbClr val="C20000"/>
                    </a:solidFill>
                    <a:latin typeface="Arial"/>
                  </a:rPr>
                  <a:t>”</a:t>
                </a:r>
                <a:r>
                  <a:rPr lang="en-GB" dirty="0">
                    <a:solidFill>
                      <a:srgbClr val="C20000"/>
                    </a:solidFill>
                  </a:rPr>
                  <a:t>) problem </a:t>
                </a:r>
                <a:r>
                  <a:rPr lang="en-GB" dirty="0"/>
                  <a:t>is</a:t>
                </a:r>
              </a:p>
              <a:p>
                <a:pPr marL="858838" lvl="1">
                  <a:buNone/>
                  <a:tabLst>
                    <a:tab pos="533400" algn="l"/>
                    <a:tab pos="982663" algn="l"/>
                    <a:tab pos="1431925" algn="l"/>
                    <a:tab pos="1881188" algn="l"/>
                    <a:tab pos="2330450" algn="l"/>
                    <a:tab pos="2779713" algn="l"/>
                    <a:tab pos="3228975" algn="l"/>
                    <a:tab pos="3678238" algn="l"/>
                    <a:tab pos="4127500" algn="l"/>
                    <a:tab pos="4576763" algn="l"/>
                    <a:tab pos="5026025" algn="l"/>
                    <a:tab pos="5475288" algn="l"/>
                    <a:tab pos="5924550" algn="l"/>
                    <a:tab pos="6373813" algn="l"/>
                    <a:tab pos="6823075" algn="l"/>
                    <a:tab pos="7272338" algn="l"/>
                    <a:tab pos="7721600" algn="l"/>
                    <a:tab pos="8170863" algn="l"/>
                    <a:tab pos="8620125" algn="l"/>
                    <a:tab pos="9069388" algn="l"/>
                  </a:tabLst>
                </a:pPr>
                <a:r>
                  <a:rPr lang="en-GB" dirty="0"/>
                  <a:t>is to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to some feature set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𝐹</m:t>
                    </m:r>
                    <m:r>
                      <a:rPr lang="en-IN" b="0" i="1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en-GB" dirty="0" smtClean="0"/>
                  <a:t> that </a:t>
                </a:r>
                <a:r>
                  <a:rPr lang="en-GB" dirty="0"/>
                  <a:t>maximizes </a:t>
                </a:r>
                <a:r>
                  <a:rPr lang="en-GB" dirty="0" smtClean="0"/>
                  <a:t>the learner</a:t>
                </a:r>
                <a:r>
                  <a:rPr lang="ja-JP" altLang="en-GB" dirty="0" smtClean="0">
                    <a:latin typeface="Arial"/>
                  </a:rPr>
                  <a:t>’</a:t>
                </a:r>
                <a:r>
                  <a:rPr lang="en-GB" dirty="0" smtClean="0"/>
                  <a:t>s </a:t>
                </a:r>
                <a:r>
                  <a:rPr lang="en-GB" dirty="0"/>
                  <a:t>ability to classify patterns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33800"/>
            <a:ext cx="487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9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4958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Find a projection matrix w from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dirty="0" smtClean="0"/>
                  <a:t>-dimensional to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M</a:t>
                </a:r>
                <a:r>
                  <a:rPr lang="en-US" dirty="0" smtClean="0"/>
                  <a:t>-dimensional vectors that keeps error </a:t>
                </a:r>
                <a:r>
                  <a:rPr lang="en-US" dirty="0" smtClean="0"/>
                  <a:t>low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Assume that  N features </a:t>
                </a:r>
                <a:r>
                  <a:rPr lang="en-US" dirty="0"/>
                  <a:t>are 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solidFill>
                          <a:srgbClr val="0000FF"/>
                        </a:solidFill>
                        <a:latin typeface="Cambria Math"/>
                      </a:rPr>
                      <m:t>M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/>
                      </a:rPr>
                      <m:t>&lt;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vectors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srgbClr val="0000FF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𝑖𝑑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𝑖𝑁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/>
                        </a:rPr>
                        <m:t>𝒛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IN" b="1" i="1">
                          <a:solidFill>
                            <a:srgbClr val="0000FF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What we expect from such basis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Uncorrelated, cannot </a:t>
                </a:r>
                <a:r>
                  <a:rPr lang="en-US" dirty="0"/>
                  <a:t>be reduced further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Have large variance </a:t>
                </a:r>
                <a:r>
                  <a:rPr lang="en-US" dirty="0" smtClean="0"/>
                  <a:t>or </a:t>
                </a:r>
                <a:r>
                  <a:rPr lang="en-US" dirty="0"/>
                  <a:t>otherwise bear no </a:t>
                </a:r>
                <a:r>
                  <a:rPr lang="en-US" dirty="0" smtClean="0"/>
                  <a:t>information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495800"/>
              </a:xfrm>
              <a:blipFill rotWithShape="1">
                <a:blip r:embed="rId2"/>
                <a:stretch>
                  <a:fillRect l="-1037" t="-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4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Geometric picture of principal components (PCs)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43376" name="Oval 16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4" name="Oval 14"/>
          <p:cNvSpPr>
            <a:spLocks noChangeArrowheads="1"/>
          </p:cNvSpPr>
          <p:nvPr/>
        </p:nvSpPr>
        <p:spPr bwMode="auto">
          <a:xfrm>
            <a:off x="1981200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5" name="Oval 15"/>
          <p:cNvSpPr>
            <a:spLocks noChangeArrowheads="1"/>
          </p:cNvSpPr>
          <p:nvPr/>
        </p:nvSpPr>
        <p:spPr bwMode="auto">
          <a:xfrm>
            <a:off x="1828800" y="4876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733800" y="4419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8" name="Oval 18"/>
          <p:cNvSpPr>
            <a:spLocks noChangeArrowheads="1"/>
          </p:cNvSpPr>
          <p:nvPr/>
        </p:nvSpPr>
        <p:spPr bwMode="auto">
          <a:xfrm>
            <a:off x="3429000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79" name="Oval 1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80" name="Oval 20"/>
          <p:cNvSpPr>
            <a:spLocks noChangeArrowheads="1"/>
          </p:cNvSpPr>
          <p:nvPr/>
        </p:nvSpPr>
        <p:spPr bwMode="auto">
          <a:xfrm>
            <a:off x="5867400" y="2895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Geometric picture of principal components (PCs)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3338513" y="2057400"/>
            <a:ext cx="2438400" cy="3733800"/>
          </a:xfrm>
          <a:prstGeom prst="line">
            <a:avLst/>
          </a:prstGeom>
          <a:noFill/>
          <a:ln w="38100">
            <a:solidFill>
              <a:srgbClr val="FB192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81200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828800" y="4876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3733800" y="4419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429000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5867400" y="2895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5419" name="Group 11"/>
          <p:cNvGrpSpPr>
            <a:grpSpLocks/>
          </p:cNvGrpSpPr>
          <p:nvPr/>
        </p:nvGrpSpPr>
        <p:grpSpPr bwMode="auto">
          <a:xfrm>
            <a:off x="1981200" y="2881313"/>
            <a:ext cx="5319713" cy="2071687"/>
            <a:chOff x="1248" y="1815"/>
            <a:chExt cx="3351" cy="1305"/>
          </a:xfrm>
        </p:grpSpPr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 flipV="1">
              <a:off x="2208" y="1824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 flipV="1">
              <a:off x="2832" y="1902"/>
              <a:ext cx="903" cy="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2" name="Line 14"/>
            <p:cNvSpPr>
              <a:spLocks noChangeShapeType="1"/>
            </p:cNvSpPr>
            <p:nvPr/>
          </p:nvSpPr>
          <p:spPr bwMode="auto">
            <a:xfrm flipV="1">
              <a:off x="3120" y="2685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 flipV="1">
              <a:off x="1248" y="2304"/>
              <a:ext cx="148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 flipV="1">
              <a:off x="1296" y="1968"/>
              <a:ext cx="120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 flipV="1">
              <a:off x="2400" y="2544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5426" name="Line 18"/>
            <p:cNvSpPr>
              <a:spLocks noChangeShapeType="1"/>
            </p:cNvSpPr>
            <p:nvPr/>
          </p:nvSpPr>
          <p:spPr bwMode="auto">
            <a:xfrm flipV="1">
              <a:off x="3024" y="1815"/>
              <a:ext cx="1575" cy="8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576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Geometric picture of principal components (PCs)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1995488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1876425" y="4995863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3748088" y="4391025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443288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5895975" y="290988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V="1">
            <a:off x="609600" y="1752600"/>
            <a:ext cx="7239000" cy="3733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 flipH="1" flipV="1">
            <a:off x="1800225" y="485775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 flipH="1" flipV="1">
            <a:off x="3505200" y="3962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 flipH="1" flipV="1">
            <a:off x="5834063" y="28051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 flipH="1" flipV="1">
            <a:off x="20574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 flipH="1" flipV="1">
            <a:off x="3505200" y="31242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H="1" flipV="1">
            <a:off x="6934200" y="2209800"/>
            <a:ext cx="381000" cy="64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 flipV="1">
            <a:off x="4829175" y="3338513"/>
            <a:ext cx="561975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dirty="0"/>
              <a:t>Algebraic definition of PCs</a:t>
            </a:r>
          </a:p>
        </p:txBody>
      </p:sp>
      <p:graphicFrame>
        <p:nvGraphicFramePr>
          <p:cNvPr id="22546" name="Object 1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86772"/>
              </p:ext>
            </p:extLst>
          </p:nvPr>
        </p:nvGraphicFramePr>
        <p:xfrm>
          <a:off x="1524000" y="3241675"/>
          <a:ext cx="5562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2222280" imgH="431640" progId="Equation.3">
                  <p:embed/>
                </p:oleObj>
              </mc:Choice>
              <mc:Fallback>
                <p:oleObj name="Equation" r:id="rId3" imgW="222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41675"/>
                        <a:ext cx="5562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32182848"/>
              </p:ext>
            </p:extLst>
          </p:nvPr>
        </p:nvGraphicFramePr>
        <p:xfrm>
          <a:off x="1860550" y="1858963"/>
          <a:ext cx="31480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1193760" imgH="253800" progId="Equation.3">
                  <p:embed/>
                </p:oleObj>
              </mc:Choice>
              <mc:Fallback>
                <p:oleObj name="Equation" r:id="rId5" imgW="1193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858963"/>
                        <a:ext cx="31480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0" y="5816600"/>
          <a:ext cx="1220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457200" imgH="215640" progId="Equation.3">
                  <p:embed/>
                </p:oleObj>
              </mc:Choice>
              <mc:Fallback>
                <p:oleObj name="Equation" r:id="rId7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16600"/>
                        <a:ext cx="12207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7691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Given a sample of </a:t>
            </a:r>
            <a:r>
              <a:rPr lang="en-US" altLang="en-US" sz="2400" i="1" dirty="0" smtClean="0">
                <a:cs typeface="Times New Roman" pitchFamily="18" charset="0"/>
              </a:rPr>
              <a:t>p </a:t>
            </a:r>
            <a:r>
              <a:rPr lang="en-US" altLang="en-US" sz="2400" dirty="0">
                <a:cs typeface="Times New Roman" pitchFamily="18" charset="0"/>
              </a:rPr>
              <a:t>observations on a vector of </a:t>
            </a:r>
            <a:r>
              <a:rPr lang="en-US" altLang="en-US" sz="2400" i="1" dirty="0" smtClean="0">
                <a:cs typeface="Times New Roman" pitchFamily="18" charset="0"/>
              </a:rPr>
              <a:t>N</a:t>
            </a:r>
            <a:r>
              <a:rPr lang="en-US" altLang="en-US" sz="2400" dirty="0" smtClean="0">
                <a:cs typeface="Times New Roman" pitchFamily="18" charset="0"/>
              </a:rPr>
              <a:t> </a:t>
            </a:r>
            <a:r>
              <a:rPr lang="en-US" altLang="en-US" sz="2400" dirty="0">
                <a:cs typeface="Times New Roman" pitchFamily="18" charset="0"/>
              </a:rPr>
              <a:t>variables</a:t>
            </a:r>
            <a:endParaRPr lang="el-GR" altLang="en-US" sz="2400" dirty="0">
              <a:cs typeface="Times New Roman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4800" y="2514600"/>
            <a:ext cx="64579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define the first principal component of the sample</a:t>
            </a:r>
          </a:p>
          <a:p>
            <a:pPr eaLnBrk="1" hangingPunct="1"/>
            <a:r>
              <a:rPr lang="en-US" altLang="en-US" sz="2400" dirty="0">
                <a:cs typeface="Times New Roman" pitchFamily="18" charset="0"/>
              </a:rPr>
              <a:t>by the linear transformation</a:t>
            </a:r>
            <a:endParaRPr lang="el-GR" altLang="en-US" sz="2400" dirty="0">
              <a:cs typeface="Times New Roman" pitchFamily="18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81000" y="4648200"/>
            <a:ext cx="23226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where the vector</a:t>
            </a:r>
            <a:endParaRPr lang="el-GR" altLang="en-US" sz="2400" dirty="0">
              <a:cs typeface="Times New Roman" pitchFamily="18" charset="0"/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68300" y="5867400"/>
            <a:ext cx="2626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is chosen such that</a:t>
            </a:r>
            <a:r>
              <a:rPr lang="en-US" altLang="en-US" sz="24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endParaRPr lang="el-GR" altLang="en-US" sz="2400" dirty="0"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572000" y="5867400"/>
            <a:ext cx="184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is maximum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l-GR" altLang="en-US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52" name="Object 2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37654788"/>
              </p:ext>
            </p:extLst>
          </p:nvPr>
        </p:nvGraphicFramePr>
        <p:xfrm>
          <a:off x="3533775" y="4473575"/>
          <a:ext cx="3810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9" imgW="1371600" imgH="457200" progId="Equation.3">
                  <p:embed/>
                </p:oleObj>
              </mc:Choice>
              <mc:Fallback>
                <p:oleObj name="Equation" r:id="rId9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4473575"/>
                        <a:ext cx="3810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Picture 2" descr="PCA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67134"/>
            <a:ext cx="6119813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Choose directions such that a total variance of data will be maximum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Maximize Total 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Variance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sz="2800" dirty="0"/>
                  <a:t>Choose directions that are orthogonal </a:t>
                </a:r>
              </a:p>
              <a:p>
                <a:pPr marL="971550" lvl="1" indent="-514350">
                  <a:buFont typeface="+mj-lt"/>
                  <a:buAutoNum type="arabicPeriod" startAt="2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Minimize 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correlation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IN" sz="28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&lt;</m:t>
                    </m:r>
                    <m:r>
                      <a:rPr lang="en-IN" sz="28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orthogonal directions which maximize total variance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455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Microsoft Equation 3.0</vt:lpstr>
      <vt:lpstr>Equation</vt:lpstr>
      <vt:lpstr>Foundations of Machine Learning</vt:lpstr>
      <vt:lpstr>Feature extraction - definition</vt:lpstr>
      <vt:lpstr>Feature Extraction</vt:lpstr>
      <vt:lpstr>Geometric picture of principal components (PCs) </vt:lpstr>
      <vt:lpstr>Geometric picture of principal components (PCs) </vt:lpstr>
      <vt:lpstr>Geometric picture of principal components (PCs) </vt:lpstr>
      <vt:lpstr>Algebraic definition of PCs</vt:lpstr>
      <vt:lpstr>PCA</vt:lpstr>
      <vt:lpstr>PCA</vt:lpstr>
      <vt:lpstr>PCA</vt:lpstr>
      <vt:lpstr>PCA for image compression</vt:lpstr>
      <vt:lpstr>Is PCA a good criterion for classification?</vt:lpstr>
      <vt:lpstr>What is a good projection?</vt:lpstr>
      <vt:lpstr>What class information may be useful?</vt:lpstr>
      <vt:lpstr> What class information may be useful?</vt:lpstr>
      <vt:lpstr>Linear  Discriminant Analysis</vt:lpstr>
      <vt:lpstr>Means and Scatter after projection</vt:lpstr>
      <vt:lpstr>Good Projection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186</cp:revision>
  <cp:lastPrinted>2016-05-26T03:19:07Z</cp:lastPrinted>
  <dcterms:created xsi:type="dcterms:W3CDTF">2015-06-25T09:31:26Z</dcterms:created>
  <dcterms:modified xsi:type="dcterms:W3CDTF">2016-05-26T03:25:10Z</dcterms:modified>
</cp:coreProperties>
</file>