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1" r:id="rId4"/>
    <p:sldId id="270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8667" autoAdjust="0"/>
  </p:normalViewPr>
  <p:slideViewPr>
    <p:cSldViewPr>
      <p:cViewPr varScale="1">
        <p:scale>
          <a:sx n="73" d="100"/>
          <a:sy n="73" d="100"/>
        </p:scale>
        <p:origin x="-3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</a:rPr>
              <a:t>: Instance based Learning and Feature Reduction</a:t>
            </a:r>
          </a:p>
          <a:p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</a:rPr>
              <a:t>Part D: Collaborative Filtering</a:t>
            </a: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Item-based CF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item-based approach works by comparing items based on their pattern of ratings across users. The similarity of items </a:t>
            </a:r>
            <a:r>
              <a:rPr lang="en-US" altLang="en-US" i="1" smtClean="0"/>
              <a:t>i</a:t>
            </a:r>
            <a:r>
              <a:rPr lang="en-US" altLang="en-US" smtClean="0"/>
              <a:t> and </a:t>
            </a:r>
            <a:r>
              <a:rPr lang="en-US" altLang="en-US" i="1" smtClean="0"/>
              <a:t>j</a:t>
            </a:r>
            <a:r>
              <a:rPr lang="en-US" altLang="en-US" smtClean="0"/>
              <a:t> is computed as follows: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CS583, Bing Liu, UIC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B9B1BC-E825-4C68-A933-30E80B844FC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1079500" y="4005263"/>
          <a:ext cx="64389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2882900" imgH="546100" progId="Equation.3">
                  <p:embed/>
                </p:oleObj>
              </mc:Choice>
              <mc:Fallback>
                <p:oleObj name="Equation" r:id="rId3" imgW="28829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005263"/>
                        <a:ext cx="6438900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51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Recommendation phase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After computing the similarity between items we select a set of </a:t>
            </a:r>
            <a:r>
              <a:rPr lang="en-US" altLang="en-US" i="1" smtClean="0"/>
              <a:t>k</a:t>
            </a:r>
            <a:r>
              <a:rPr lang="en-US" altLang="en-US" smtClean="0"/>
              <a:t> most similar items to the target item and generate a predicted value of user </a:t>
            </a:r>
            <a:r>
              <a:rPr lang="en-US" altLang="en-US" b="1" smtClean="0"/>
              <a:t>u</a:t>
            </a:r>
            <a:r>
              <a:rPr lang="en-US" altLang="en-US" smtClean="0"/>
              <a:t>’s rating 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where </a:t>
            </a:r>
            <a:r>
              <a:rPr lang="en-US" altLang="en-US" i="1" smtClean="0"/>
              <a:t>J</a:t>
            </a:r>
            <a:r>
              <a:rPr lang="en-US" altLang="en-US" smtClean="0"/>
              <a:t> is the set of </a:t>
            </a:r>
            <a:r>
              <a:rPr lang="en-US" altLang="en-US" i="1" smtClean="0"/>
              <a:t>k</a:t>
            </a:r>
            <a:r>
              <a:rPr lang="en-US" altLang="en-US" smtClean="0"/>
              <a:t> similar items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CS583, Bing Liu, UIC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EAA59D-2215-4A71-A292-0E0838A9CF0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835150" y="3644900"/>
          <a:ext cx="4681538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1765300" imgH="533400" progId="Equation.3">
                  <p:embed/>
                </p:oleObj>
              </mc:Choice>
              <mc:Fallback>
                <p:oleObj name="Equation" r:id="rId3" imgW="1765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644900"/>
                        <a:ext cx="4681538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96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5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/>
              <a:t>Recommender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0033CC"/>
                </a:solidFill>
              </a:rPr>
              <a:t>Item Prediction</a:t>
            </a:r>
            <a:r>
              <a:rPr lang="en-US" sz="2800" dirty="0"/>
              <a:t>: predict a ranked list of items that a user is likely to buy or use. predict the rating score that a user is likely to give to an item that s/he has not seen or used before. E.g., </a:t>
            </a:r>
          </a:p>
          <a:p>
            <a:pPr lvl="1">
              <a:defRPr/>
            </a:pPr>
            <a:r>
              <a:rPr lang="en-US" sz="2400" dirty="0"/>
              <a:t>rating on an unseen movie. In this case, the utility of item </a:t>
            </a:r>
            <a:r>
              <a:rPr lang="en-US" sz="2400" i="1" dirty="0"/>
              <a:t>s</a:t>
            </a:r>
            <a:r>
              <a:rPr lang="en-US" sz="2400" dirty="0"/>
              <a:t> to user </a:t>
            </a:r>
            <a:r>
              <a:rPr lang="en-US" sz="2400" i="1" dirty="0"/>
              <a:t>u</a:t>
            </a:r>
            <a:r>
              <a:rPr lang="en-US" sz="2400" dirty="0"/>
              <a:t> is the rating given to </a:t>
            </a:r>
            <a:r>
              <a:rPr lang="en-US" sz="2400" i="1" dirty="0"/>
              <a:t>s</a:t>
            </a:r>
            <a:r>
              <a:rPr lang="en-US" sz="2400" dirty="0"/>
              <a:t> by </a:t>
            </a:r>
            <a:r>
              <a:rPr lang="en-US" sz="2400" i="1" dirty="0"/>
              <a:t>u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>
              <a:defRPr/>
            </a:pPr>
            <a:endParaRPr lang="en-US" sz="2400" dirty="0" smtClean="0"/>
          </a:p>
          <a:p>
            <a:r>
              <a:rPr lang="en-US" sz="2800" dirty="0" smtClean="0">
                <a:solidFill>
                  <a:srgbClr val="0033CC"/>
                </a:solidFill>
              </a:rPr>
              <a:t>Rating Prediction: </a:t>
            </a:r>
            <a:r>
              <a:rPr lang="en-US" sz="2800" dirty="0" smtClean="0"/>
              <a:t>Predict whether someone will like a movie, book, webpage, etc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95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Recommendation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6363"/>
            <a:ext cx="8435975" cy="4754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We have a set of users </a:t>
            </a:r>
            <a:r>
              <a:rPr lang="en-US" sz="2800" i="1" dirty="0" smtClean="0"/>
              <a:t>U</a:t>
            </a:r>
            <a:r>
              <a:rPr lang="en-US" sz="2800" dirty="0" smtClean="0"/>
              <a:t> and a set of items </a:t>
            </a:r>
            <a:r>
              <a:rPr lang="en-US" sz="2800" i="1" dirty="0" smtClean="0"/>
              <a:t>S</a:t>
            </a:r>
            <a:r>
              <a:rPr lang="en-US" sz="2800" dirty="0" smtClean="0"/>
              <a:t> to be recommended to the users.</a:t>
            </a:r>
          </a:p>
          <a:p>
            <a:pPr>
              <a:defRPr/>
            </a:pPr>
            <a:r>
              <a:rPr lang="en-US" sz="2800" dirty="0" smtClean="0"/>
              <a:t>Let </a:t>
            </a:r>
            <a:r>
              <a:rPr lang="en-US" sz="2800" i="1" dirty="0" smtClean="0"/>
              <a:t>p </a:t>
            </a:r>
            <a:r>
              <a:rPr lang="en-US" sz="2800" dirty="0" smtClean="0"/>
              <a:t>be an utility function that measures the usefulness of item </a:t>
            </a:r>
            <a:r>
              <a:rPr lang="en-US" sz="2800" i="1" dirty="0" smtClean="0"/>
              <a:t>s </a:t>
            </a:r>
            <a:r>
              <a:rPr lang="en-US" sz="2800" dirty="0" smtClean="0"/>
              <a:t>(</a:t>
            </a:r>
            <a:r>
              <a:rPr lang="en-US" sz="2800" b="1" dirty="0" smtClean="0">
                <a:sym typeface="Symbol"/>
              </a:rPr>
              <a:t></a:t>
            </a:r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dirty="0" smtClean="0"/>
              <a:t>)</a:t>
            </a:r>
            <a:r>
              <a:rPr lang="en-US" sz="2800" i="1" dirty="0" smtClean="0"/>
              <a:t> </a:t>
            </a:r>
            <a:r>
              <a:rPr lang="en-US" sz="2800" dirty="0" smtClean="0"/>
              <a:t>to user </a:t>
            </a:r>
            <a:r>
              <a:rPr lang="en-US" sz="2800" i="1" dirty="0" smtClean="0"/>
              <a:t>u </a:t>
            </a:r>
            <a:r>
              <a:rPr lang="en-US" sz="2800" dirty="0" smtClean="0"/>
              <a:t>(</a:t>
            </a:r>
            <a:r>
              <a:rPr lang="en-US" sz="2800" b="1" dirty="0" smtClean="0">
                <a:sym typeface="Symbol"/>
              </a:rPr>
              <a:t></a:t>
            </a:r>
            <a:r>
              <a:rPr lang="en-US" sz="2800" dirty="0" smtClean="0"/>
              <a:t> </a:t>
            </a:r>
            <a:r>
              <a:rPr lang="en-US" sz="2800" i="1" dirty="0" smtClean="0"/>
              <a:t>U</a:t>
            </a:r>
            <a:r>
              <a:rPr lang="en-US" sz="2800" dirty="0" smtClean="0"/>
              <a:t>), i.e., </a:t>
            </a:r>
          </a:p>
          <a:p>
            <a:pPr lvl="1">
              <a:defRPr/>
            </a:pPr>
            <a:r>
              <a:rPr lang="en-US" sz="2400" i="1" dirty="0" smtClean="0">
                <a:ea typeface="+mn-ea"/>
                <a:cs typeface="+mn-cs"/>
              </a:rPr>
              <a:t>p</a:t>
            </a:r>
            <a:r>
              <a:rPr lang="en-US" sz="2400" dirty="0" smtClean="0">
                <a:ea typeface="+mn-ea"/>
                <a:cs typeface="+mn-cs"/>
              </a:rPr>
              <a:t>:</a:t>
            </a:r>
            <a:r>
              <a:rPr lang="en-US" sz="2400" i="1" dirty="0" smtClean="0">
                <a:ea typeface="+mn-ea"/>
                <a:cs typeface="+mn-cs"/>
              </a:rPr>
              <a:t>U</a:t>
            </a:r>
            <a:r>
              <a:rPr lang="en-US" sz="2400" dirty="0" smtClean="0">
                <a:ea typeface="+mn-ea"/>
                <a:cs typeface="+mn-cs"/>
              </a:rPr>
              <a:t>×</a:t>
            </a:r>
            <a:r>
              <a:rPr lang="en-US" sz="2400" i="1" dirty="0" smtClean="0">
                <a:ea typeface="+mn-ea"/>
                <a:cs typeface="+mn-cs"/>
              </a:rPr>
              <a:t>S </a:t>
            </a:r>
            <a:r>
              <a:rPr lang="en-US" sz="2400" dirty="0" smtClean="0">
                <a:ea typeface="+mn-ea"/>
                <a:cs typeface="+mn-cs"/>
                <a:sym typeface="Symbol"/>
              </a:rPr>
              <a:t>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i="1" dirty="0" smtClean="0">
                <a:ea typeface="+mn-ea"/>
                <a:cs typeface="+mn-cs"/>
              </a:rPr>
              <a:t>R</a:t>
            </a:r>
            <a:r>
              <a:rPr lang="en-US" sz="2400" dirty="0" smtClean="0">
                <a:ea typeface="+mn-ea"/>
                <a:cs typeface="+mn-cs"/>
              </a:rPr>
              <a:t>, where </a:t>
            </a:r>
            <a:r>
              <a:rPr lang="en-US" sz="2400" i="1" dirty="0" smtClean="0">
                <a:ea typeface="+mn-ea"/>
                <a:cs typeface="+mn-cs"/>
              </a:rPr>
              <a:t>R </a:t>
            </a:r>
            <a:r>
              <a:rPr lang="en-US" sz="2400" dirty="0" smtClean="0">
                <a:ea typeface="+mn-ea"/>
                <a:cs typeface="+mn-cs"/>
              </a:rPr>
              <a:t>is a totally ordered set (e.g., non-negative integers or real numbers in a range)</a:t>
            </a:r>
          </a:p>
          <a:p>
            <a:pPr>
              <a:defRPr/>
            </a:pPr>
            <a:r>
              <a:rPr lang="en-US" sz="2800" dirty="0" smtClean="0">
                <a:solidFill>
                  <a:srgbClr val="3333CC"/>
                </a:solidFill>
              </a:rPr>
              <a:t>Objective</a:t>
            </a:r>
          </a:p>
          <a:p>
            <a:pPr lvl="1">
              <a:defRPr/>
            </a:pPr>
            <a:r>
              <a:rPr lang="en-US" sz="2400" dirty="0" smtClean="0"/>
              <a:t>Learn </a:t>
            </a:r>
            <a:r>
              <a:rPr lang="en-US" sz="2400" i="1" dirty="0" smtClean="0"/>
              <a:t>p </a:t>
            </a:r>
            <a:r>
              <a:rPr lang="en-US" sz="2400" dirty="0" smtClean="0"/>
              <a:t>based on the past data</a:t>
            </a:r>
          </a:p>
          <a:p>
            <a:pPr lvl="1">
              <a:defRPr/>
            </a:pPr>
            <a:r>
              <a:rPr lang="en-US" sz="2400" dirty="0" smtClean="0"/>
              <a:t>Use </a:t>
            </a:r>
            <a:r>
              <a:rPr lang="en-US" sz="2400" i="1" dirty="0" smtClean="0"/>
              <a:t>p </a:t>
            </a:r>
            <a:r>
              <a:rPr lang="en-US" sz="2400" dirty="0" smtClean="0"/>
              <a:t>to predict the utility value of each item </a:t>
            </a:r>
            <a:r>
              <a:rPr lang="en-US" sz="2400" i="1" dirty="0" smtClean="0"/>
              <a:t>s</a:t>
            </a:r>
            <a:r>
              <a:rPr lang="en-US" sz="2400" dirty="0" smtClean="0"/>
              <a:t> (</a:t>
            </a:r>
            <a:r>
              <a:rPr lang="en-US" sz="2400" dirty="0" smtClean="0">
                <a:sym typeface="Symbol"/>
              </a:rPr>
              <a:t>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en-US" sz="2400" dirty="0" smtClean="0"/>
              <a:t>) to each user </a:t>
            </a:r>
            <a:r>
              <a:rPr lang="en-US" sz="2400" i="1" dirty="0" smtClean="0"/>
              <a:t>u</a:t>
            </a:r>
            <a:r>
              <a:rPr lang="en-US" sz="2400" dirty="0" smtClean="0"/>
              <a:t> (</a:t>
            </a:r>
            <a:r>
              <a:rPr lang="en-US" sz="2400" dirty="0" smtClean="0">
                <a:sym typeface="Symbol"/>
              </a:rPr>
              <a:t></a:t>
            </a:r>
            <a:r>
              <a:rPr lang="en-US" sz="2400" dirty="0" smtClean="0"/>
              <a:t> </a:t>
            </a:r>
            <a:r>
              <a:rPr lang="en-US" sz="2400" i="1" dirty="0" smtClean="0"/>
              <a:t>U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795B55-1A08-4A1C-96FB-5D821817C44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6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/>
              <a:t>Recommender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Content based </a:t>
            </a:r>
            <a:r>
              <a:rPr lang="en-US" dirty="0">
                <a:solidFill>
                  <a:srgbClr val="0033CC"/>
                </a:solidFill>
              </a:rPr>
              <a:t>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sz="3200" dirty="0" smtClean="0"/>
              <a:t>recommend </a:t>
            </a:r>
            <a:r>
              <a:rPr lang="en-US" sz="3200" dirty="0"/>
              <a:t>items similar to the ones the user preferred in the past</a:t>
            </a:r>
            <a:endParaRPr lang="en-US" sz="3200" dirty="0" smtClean="0"/>
          </a:p>
          <a:p>
            <a:r>
              <a:rPr lang="en-US" dirty="0" smtClean="0">
                <a:solidFill>
                  <a:srgbClr val="0033CC"/>
                </a:solidFill>
              </a:rPr>
              <a:t>Collaborative filtering: </a:t>
            </a:r>
          </a:p>
          <a:p>
            <a:pPr lvl="1"/>
            <a:r>
              <a:rPr lang="en-US" sz="3200" dirty="0" smtClean="0"/>
              <a:t>Look at what similar users liked</a:t>
            </a:r>
          </a:p>
          <a:p>
            <a:pPr lvl="1"/>
            <a:r>
              <a:rPr lang="en-US" sz="3200" dirty="0" smtClean="0"/>
              <a:t>Similar users = Similar likes and dislikes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110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each user with a vector of ratings</a:t>
            </a:r>
          </a:p>
          <a:p>
            <a:r>
              <a:rPr lang="en-US" dirty="0" smtClean="0"/>
              <a:t>Two types:	</a:t>
            </a:r>
          </a:p>
          <a:p>
            <a:pPr lvl="1"/>
            <a:r>
              <a:rPr lang="en-US" dirty="0" smtClean="0"/>
              <a:t>Yes / No</a:t>
            </a:r>
          </a:p>
          <a:p>
            <a:pPr lvl="1"/>
            <a:r>
              <a:rPr lang="en-US" dirty="0" smtClean="0"/>
              <a:t>Explicit Ratings</a:t>
            </a:r>
          </a:p>
          <a:p>
            <a:r>
              <a:rPr lang="en-US" dirty="0" smtClean="0"/>
              <a:t>Predict Rating by User-based Nearest </a:t>
            </a:r>
            <a:r>
              <a:rPr lang="en-US" dirty="0" err="1" smtClean="0"/>
              <a:t>Neighbour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238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Collaborative Filtering for Rating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 smtClean="0"/>
              <a:t>User-based Nearest </a:t>
            </a:r>
            <a:r>
              <a:rPr lang="en-US" dirty="0" err="1" smtClean="0"/>
              <a:t>Neighbour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err="1" smtClean="0"/>
              <a:t>Neighbour</a:t>
            </a:r>
            <a:r>
              <a:rPr lang="en-US" dirty="0" smtClean="0"/>
              <a:t> = similar users</a:t>
            </a:r>
          </a:p>
          <a:p>
            <a:pPr lvl="1"/>
            <a:r>
              <a:rPr lang="en-US" dirty="0" smtClean="0"/>
              <a:t>Generate a prediction for an item </a:t>
            </a:r>
            <a:r>
              <a:rPr lang="en-US" dirty="0" err="1" smtClean="0"/>
              <a:t>i</a:t>
            </a:r>
            <a:r>
              <a:rPr lang="en-US" dirty="0" smtClean="0"/>
              <a:t> by analyzing ratings for </a:t>
            </a:r>
            <a:r>
              <a:rPr lang="en-US" dirty="0" err="1"/>
              <a:t>i</a:t>
            </a:r>
            <a:r>
              <a:rPr lang="en-US" dirty="0" smtClean="0"/>
              <a:t> from users in u’s </a:t>
            </a:r>
            <a:r>
              <a:rPr lang="en-US" dirty="0" err="1" smtClean="0"/>
              <a:t>neighbourhood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551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Neighborhood formation phase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Let the record (or profile) of the target user be </a:t>
            </a:r>
            <a:r>
              <a:rPr lang="en-US" altLang="en-US" sz="2800" b="1" dirty="0" smtClean="0"/>
              <a:t>u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(represented as a vector),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and the record of another user be </a:t>
            </a:r>
            <a:r>
              <a:rPr lang="en-US" altLang="en-US" sz="2800" b="1" dirty="0" smtClean="0"/>
              <a:t>v</a:t>
            </a:r>
            <a:r>
              <a:rPr lang="en-US" altLang="en-US" sz="2800" dirty="0" smtClean="0"/>
              <a:t> (</a:t>
            </a:r>
            <a:r>
              <a:rPr lang="en-US" altLang="en-US" sz="2800" b="1" dirty="0" smtClean="0"/>
              <a:t>v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</a:t>
            </a:r>
            <a:r>
              <a:rPr lang="en-US" altLang="en-US" sz="2800" i="1" dirty="0" smtClean="0"/>
              <a:t> T</a:t>
            </a:r>
            <a:r>
              <a:rPr lang="en-US" altLang="en-US" sz="2800" dirty="0" smtClean="0"/>
              <a:t>).</a:t>
            </a:r>
          </a:p>
          <a:p>
            <a:r>
              <a:rPr lang="en-US" altLang="en-US" sz="2800" dirty="0" smtClean="0"/>
              <a:t>The similarity between the target user, </a:t>
            </a:r>
            <a:r>
              <a:rPr lang="en-US" altLang="en-US" sz="2800" b="1" dirty="0" smtClean="0"/>
              <a:t>u</a:t>
            </a:r>
            <a:r>
              <a:rPr lang="en-US" altLang="en-US" sz="2800" dirty="0" smtClean="0"/>
              <a:t>, and a neighbor, </a:t>
            </a:r>
            <a:r>
              <a:rPr lang="en-US" altLang="en-US" sz="2800" b="1" dirty="0" smtClean="0"/>
              <a:t>v</a:t>
            </a:r>
            <a:r>
              <a:rPr lang="en-US" altLang="en-US" sz="2800" dirty="0" smtClean="0"/>
              <a:t>, can be calculated using the </a:t>
            </a:r>
            <a:r>
              <a:rPr lang="en-US" altLang="en-US" sz="2800" b="1" dirty="0" smtClean="0"/>
              <a:t>Pearson’s correlation coefficient</a:t>
            </a:r>
            <a:r>
              <a:rPr lang="en-US" altLang="en-US" sz="2800" dirty="0" smtClean="0"/>
              <a:t>: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B06004-8BF6-4274-A7CE-5BED6740CBB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80003"/>
              </p:ext>
            </p:extLst>
          </p:nvPr>
        </p:nvGraphicFramePr>
        <p:xfrm>
          <a:off x="1258887" y="4572001"/>
          <a:ext cx="7105993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2908300" imgH="546100" progId="Equation.3">
                  <p:embed/>
                </p:oleObj>
              </mc:Choice>
              <mc:Fallback>
                <p:oleObj name="Equation" r:id="rId3" imgW="29083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7" y="4572001"/>
                        <a:ext cx="7105993" cy="1341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861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Recommendation Phase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Use the following formula to compute the rating prediction of item </a:t>
            </a:r>
            <a:r>
              <a:rPr lang="en-US" altLang="en-US" sz="2800" i="1" dirty="0" err="1" smtClean="0"/>
              <a:t>i</a:t>
            </a:r>
            <a:r>
              <a:rPr lang="en-US" altLang="en-US" sz="2800" dirty="0" smtClean="0"/>
              <a:t> for target user </a:t>
            </a:r>
            <a:r>
              <a:rPr lang="en-US" altLang="en-US" sz="2800" b="1" dirty="0" smtClean="0"/>
              <a:t>u</a:t>
            </a:r>
          </a:p>
          <a:p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pPr>
              <a:buFont typeface="Wingdings" pitchFamily="2" charset="2"/>
              <a:buNone/>
            </a:pPr>
            <a:r>
              <a:rPr lang="en-US" altLang="en-US" sz="2800" dirty="0" smtClean="0"/>
              <a:t>	where </a:t>
            </a:r>
            <a:r>
              <a:rPr lang="en-US" altLang="en-US" sz="2800" i="1" dirty="0" smtClean="0"/>
              <a:t>V</a:t>
            </a:r>
            <a:r>
              <a:rPr lang="en-US" altLang="en-US" sz="2800" dirty="0" smtClean="0"/>
              <a:t> is the set of </a:t>
            </a:r>
            <a:r>
              <a:rPr lang="en-US" altLang="en-US" sz="2800" i="1" dirty="0" smtClean="0"/>
              <a:t>k</a:t>
            </a:r>
            <a:r>
              <a:rPr lang="en-US" altLang="en-US" sz="2800" dirty="0" smtClean="0"/>
              <a:t> similar users, </a:t>
            </a:r>
            <a:r>
              <a:rPr lang="en-US" altLang="en-US" sz="2800" i="1" dirty="0" err="1" smtClean="0"/>
              <a:t>r</a:t>
            </a:r>
            <a:r>
              <a:rPr lang="en-US" altLang="en-US" sz="2800" b="1" baseline="-25000" dirty="0" err="1" smtClean="0"/>
              <a:t>v</a:t>
            </a:r>
            <a:r>
              <a:rPr lang="en-US" altLang="en-US" sz="2800" i="1" baseline="-25000" dirty="0" err="1" smtClean="0"/>
              <a:t>,i</a:t>
            </a:r>
            <a:r>
              <a:rPr lang="en-US" altLang="en-US" sz="2800" dirty="0" smtClean="0"/>
              <a:t> is the rating of user </a:t>
            </a:r>
            <a:r>
              <a:rPr lang="en-US" altLang="en-US" sz="2800" b="1" dirty="0" smtClean="0"/>
              <a:t>v</a:t>
            </a:r>
            <a:r>
              <a:rPr lang="en-US" altLang="en-US" sz="2800" dirty="0" smtClean="0"/>
              <a:t> given to item </a:t>
            </a:r>
            <a:r>
              <a:rPr lang="en-US" altLang="en-US" sz="2800" i="1" dirty="0" err="1" smtClean="0"/>
              <a:t>i</a:t>
            </a:r>
            <a:r>
              <a:rPr lang="en-US" altLang="en-US" sz="2800" dirty="0" smtClean="0"/>
              <a:t>,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B54332-5FC6-4307-9131-EDB42B2EB4E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0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258888" y="2852738"/>
          <a:ext cx="582136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2400300" imgH="508000" progId="Equation.3">
                  <p:embed/>
                </p:oleObj>
              </mc:Choice>
              <mc:Fallback>
                <p:oleObj name="Equation" r:id="rId3" imgW="2400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52738"/>
                        <a:ext cx="5821362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0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Issue with the user-based </a:t>
            </a:r>
            <a:r>
              <a:rPr lang="en-US" altLang="en-US" i="1" smtClean="0"/>
              <a:t>k</a:t>
            </a:r>
            <a:r>
              <a:rPr lang="en-US" altLang="en-US" smtClean="0"/>
              <a:t>NN 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problem with the user-based formulation of collaborative filtering is the lack of scalability: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it requires the real-time comparison of the target user to all user records in order to generate predictions. </a:t>
            </a:r>
          </a:p>
          <a:p>
            <a:pPr>
              <a:defRPr/>
            </a:pPr>
            <a:r>
              <a:rPr lang="en-US" dirty="0" smtClean="0"/>
              <a:t>A variation of this approach that remedies this problem is called </a:t>
            </a:r>
            <a:r>
              <a:rPr lang="en-US" b="1" dirty="0" smtClean="0"/>
              <a:t>item-based CF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CS583, Bing Liu, UIC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667AD4-DB13-4CAE-B956-1AB8C13FBE9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86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7740</TotalTime>
  <Words>486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Foundations of Machine Learning</vt:lpstr>
      <vt:lpstr>Recommender Systems </vt:lpstr>
      <vt:lpstr>The Recommendation Problem</vt:lpstr>
      <vt:lpstr>Recommender Systems </vt:lpstr>
      <vt:lpstr>Collaborative Filtering</vt:lpstr>
      <vt:lpstr>Collaborative Filtering for Rating Prediction</vt:lpstr>
      <vt:lpstr>Neighborhood formation phase</vt:lpstr>
      <vt:lpstr>Recommendation Phase</vt:lpstr>
      <vt:lpstr>Issue with the user-based kNN CF</vt:lpstr>
      <vt:lpstr>Item-based CF</vt:lpstr>
      <vt:lpstr>Recommendation phase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201</cp:revision>
  <cp:lastPrinted>2016-05-26T03:19:58Z</cp:lastPrinted>
  <dcterms:created xsi:type="dcterms:W3CDTF">2015-06-25T09:31:26Z</dcterms:created>
  <dcterms:modified xsi:type="dcterms:W3CDTF">2016-05-26T03:26:32Z</dcterms:modified>
</cp:coreProperties>
</file>