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59" r:id="rId5"/>
    <p:sldId id="260" r:id="rId6"/>
    <p:sldId id="261" r:id="rId7"/>
    <p:sldId id="264" r:id="rId8"/>
    <p:sldId id="269" r:id="rId9"/>
    <p:sldId id="265" r:id="rId10"/>
    <p:sldId id="266" r:id="rId11"/>
    <p:sldId id="270" r:id="rId12"/>
    <p:sldId id="271" r:id="rId13"/>
    <p:sldId id="272" r:id="rId14"/>
    <p:sldId id="262" r:id="rId15"/>
    <p:sldId id="273" r:id="rId16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6" autoAdjust="0"/>
    <p:restoredTop sz="98667" autoAdjust="0"/>
  </p:normalViewPr>
  <p:slideViewPr>
    <p:cSldViewPr>
      <p:cViewPr varScale="1">
        <p:scale>
          <a:sx n="55" d="100"/>
          <a:sy n="55" d="100"/>
        </p:scale>
        <p:origin x="48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DFF47-1624-486F-9F9D-0FF7D985797E}" type="slidenum">
              <a:rPr lang="en-US"/>
              <a:pPr/>
              <a:t>8</a:t>
            </a:fld>
            <a:endParaRPr lang="en-US"/>
          </a:p>
        </p:txBody>
      </p:sp>
      <p:sp>
        <p:nvSpPr>
          <p:cNvPr id="297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F4FDA-FD8D-4DE6-9BFD-B89330DEAEAF}" type="slidenum">
              <a:rPr lang="en-US"/>
              <a:pPr/>
              <a:t>11</a:t>
            </a:fld>
            <a:endParaRPr lang="en-US"/>
          </a:p>
        </p:txBody>
      </p:sp>
      <p:sp>
        <p:nvSpPr>
          <p:cNvPr id="251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39C56-030D-47B2-AC2B-BB4A8E31F5F5}" type="slidenum">
              <a:rPr lang="en-US"/>
              <a:pPr/>
              <a:t>12</a:t>
            </a:fld>
            <a:endParaRPr lang="en-US"/>
          </a:p>
        </p:txBody>
      </p:sp>
      <p:sp>
        <p:nvSpPr>
          <p:cNvPr id="357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78837-7961-426A-B70E-B231C7807DFB}" type="slidenum">
              <a:rPr lang="en-US"/>
              <a:pPr/>
              <a:t>13</a:t>
            </a:fld>
            <a:endParaRPr lang="en-US"/>
          </a:p>
        </p:txBody>
      </p:sp>
      <p:sp>
        <p:nvSpPr>
          <p:cNvPr id="355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Bayesian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etworks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0F88-9A4C-4318-B60B-935A4B745AB8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233363" y="412750"/>
          <a:ext cx="8751887" cy="583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Photo Editor Photo" r:id="rId3" imgW="8345065" imgH="5563377" progId="MSPhotoEd.3">
                  <p:embed/>
                </p:oleObj>
              </mc:Choice>
              <mc:Fallback>
                <p:oleObj name="Photo Editor Photo" r:id="rId3" imgW="8345065" imgH="556337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412750"/>
                        <a:ext cx="8751887" cy="583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65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>
          <a:xfrm>
            <a:off x="594085" y="138907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469150" y="2940423"/>
            <a:ext cx="7505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0897" name="Rectangle 17"/>
          <p:cNvSpPr>
            <a:spLocks noChangeArrowheads="1"/>
          </p:cNvSpPr>
          <p:nvPr/>
        </p:nvSpPr>
        <p:spPr bwMode="auto">
          <a:xfrm>
            <a:off x="569163" y="3184898"/>
            <a:ext cx="244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95400" y="990600"/>
            <a:ext cx="6491288" cy="666750"/>
            <a:chOff x="1333500" y="2981325"/>
            <a:chExt cx="6491288" cy="666750"/>
          </a:xfrm>
        </p:grpSpPr>
        <p:grpSp>
          <p:nvGrpSpPr>
            <p:cNvPr id="20" name="Group 3"/>
            <p:cNvGrpSpPr>
              <a:grpSpLocks/>
            </p:cNvGrpSpPr>
            <p:nvPr/>
          </p:nvGrpSpPr>
          <p:grpSpPr bwMode="auto">
            <a:xfrm>
              <a:off x="1333500" y="2981325"/>
              <a:ext cx="2901950" cy="501650"/>
              <a:chOff x="772" y="988"/>
              <a:chExt cx="1828" cy="316"/>
            </a:xfrm>
          </p:grpSpPr>
          <p:grpSp>
            <p:nvGrpSpPr>
              <p:cNvPr id="22" name="Group 4"/>
              <p:cNvGrpSpPr>
                <a:grpSpLocks/>
              </p:cNvGrpSpPr>
              <p:nvPr/>
            </p:nvGrpSpPr>
            <p:grpSpPr bwMode="auto">
              <a:xfrm>
                <a:off x="772" y="1000"/>
                <a:ext cx="352" cy="304"/>
                <a:chOff x="772" y="1000"/>
                <a:chExt cx="352" cy="304"/>
              </a:xfrm>
            </p:grpSpPr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855" y="1030"/>
                  <a:ext cx="21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/>
                    <a:t>A</a:t>
                  </a:r>
                </a:p>
              </p:txBody>
            </p:sp>
            <p:sp>
              <p:nvSpPr>
                <p:cNvPr id="30" name="Oval 6"/>
                <p:cNvSpPr>
                  <a:spLocks noChangeArrowheads="1"/>
                </p:cNvSpPr>
                <p:nvPr/>
              </p:nvSpPr>
              <p:spPr bwMode="auto">
                <a:xfrm>
                  <a:off x="772" y="1000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2248" y="988"/>
                <a:ext cx="352" cy="304"/>
                <a:chOff x="2248" y="988"/>
                <a:chExt cx="352" cy="304"/>
              </a:xfrm>
            </p:grpSpPr>
            <p:sp>
              <p:nvSpPr>
                <p:cNvPr id="27" name="Rectangle 8"/>
                <p:cNvSpPr>
                  <a:spLocks noChangeArrowheads="1"/>
                </p:cNvSpPr>
                <p:nvPr/>
              </p:nvSpPr>
              <p:spPr bwMode="auto">
                <a:xfrm>
                  <a:off x="2319" y="1030"/>
                  <a:ext cx="21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/>
                    <a:t>C</a:t>
                  </a:r>
                </a:p>
              </p:txBody>
            </p:sp>
            <p:sp>
              <p:nvSpPr>
                <p:cNvPr id="28" name="Oval 9"/>
                <p:cNvSpPr>
                  <a:spLocks noChangeArrowheads="1"/>
                </p:cNvSpPr>
                <p:nvPr/>
              </p:nvSpPr>
              <p:spPr bwMode="auto">
                <a:xfrm>
                  <a:off x="2248" y="988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4" name="Group 10"/>
              <p:cNvGrpSpPr>
                <a:grpSpLocks/>
              </p:cNvGrpSpPr>
              <p:nvPr/>
            </p:nvGrpSpPr>
            <p:grpSpPr bwMode="auto">
              <a:xfrm>
                <a:off x="1516" y="988"/>
                <a:ext cx="352" cy="304"/>
                <a:chOff x="1516" y="988"/>
                <a:chExt cx="352" cy="304"/>
              </a:xfrm>
            </p:grpSpPr>
            <p:sp>
              <p:nvSpPr>
                <p:cNvPr id="2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87" y="1030"/>
                  <a:ext cx="21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/>
                    <a:t>B</a:t>
                  </a:r>
                </a:p>
              </p:txBody>
            </p:sp>
            <p:sp>
              <p:nvSpPr>
                <p:cNvPr id="26" name="Oval 12"/>
                <p:cNvSpPr>
                  <a:spLocks noChangeArrowheads="1"/>
                </p:cNvSpPr>
                <p:nvPr/>
              </p:nvSpPr>
              <p:spPr bwMode="auto">
                <a:xfrm>
                  <a:off x="1516" y="988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4970463" y="3009900"/>
              <a:ext cx="28543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/>
                <a:t>Marginal Independence:</a:t>
              </a:r>
            </a:p>
            <a:p>
              <a:pPr eaLnBrk="0" hangingPunct="0"/>
              <a:r>
                <a:rPr lang="en-US" b="1" dirty="0"/>
                <a:t>p(A,B,C) = p(A) p(B) p(C)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04026" y="1892479"/>
            <a:ext cx="7036524" cy="1473200"/>
            <a:chOff x="1025525" y="2581275"/>
            <a:chExt cx="7036524" cy="1473200"/>
          </a:xfrm>
        </p:grpSpPr>
        <p:grpSp>
          <p:nvGrpSpPr>
            <p:cNvPr id="32" name="Group 3"/>
            <p:cNvGrpSpPr>
              <a:grpSpLocks/>
            </p:cNvGrpSpPr>
            <p:nvPr/>
          </p:nvGrpSpPr>
          <p:grpSpPr bwMode="auto">
            <a:xfrm>
              <a:off x="1025525" y="2581275"/>
              <a:ext cx="2817814" cy="1473200"/>
              <a:chOff x="720" y="2784"/>
              <a:chExt cx="1775" cy="928"/>
            </a:xfrm>
          </p:grpSpPr>
          <p:sp>
            <p:nvSpPr>
              <p:cNvPr id="34" name="Line 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35" name="Group 5"/>
              <p:cNvGrpSpPr>
                <a:grpSpLocks/>
              </p:cNvGrpSpPr>
              <p:nvPr/>
            </p:nvGrpSpPr>
            <p:grpSpPr bwMode="auto">
              <a:xfrm>
                <a:off x="1344" y="2784"/>
                <a:ext cx="452" cy="304"/>
                <a:chOff x="892" y="2800"/>
                <a:chExt cx="452" cy="304"/>
              </a:xfrm>
            </p:grpSpPr>
            <p:sp>
              <p:nvSpPr>
                <p:cNvPr id="43" name="Rectangle 6"/>
                <p:cNvSpPr>
                  <a:spLocks noChangeArrowheads="1"/>
                </p:cNvSpPr>
                <p:nvPr/>
              </p:nvSpPr>
              <p:spPr bwMode="auto">
                <a:xfrm>
                  <a:off x="975" y="2830"/>
                  <a:ext cx="36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 dirty="0" smtClean="0"/>
                    <a:t>A: D</a:t>
                  </a:r>
                  <a:endParaRPr lang="en-US" b="1" dirty="0"/>
                </a:p>
              </p:txBody>
            </p:sp>
            <p:sp>
              <p:nvSpPr>
                <p:cNvPr id="44" name="Oval 7"/>
                <p:cNvSpPr>
                  <a:spLocks noChangeArrowheads="1"/>
                </p:cNvSpPr>
                <p:nvPr/>
              </p:nvSpPr>
              <p:spPr bwMode="auto">
                <a:xfrm>
                  <a:off x="892" y="2800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6" name="Group 8"/>
              <p:cNvGrpSpPr>
                <a:grpSpLocks/>
              </p:cNvGrpSpPr>
              <p:nvPr/>
            </p:nvGrpSpPr>
            <p:grpSpPr bwMode="auto">
              <a:xfrm>
                <a:off x="2016" y="3408"/>
                <a:ext cx="479" cy="304"/>
                <a:chOff x="2104" y="2800"/>
                <a:chExt cx="479" cy="304"/>
              </a:xfrm>
            </p:grpSpPr>
            <p:sp>
              <p:nvSpPr>
                <p:cNvPr id="41" name="Rectangle 9"/>
                <p:cNvSpPr>
                  <a:spLocks noChangeArrowheads="1"/>
                </p:cNvSpPr>
                <p:nvPr/>
              </p:nvSpPr>
              <p:spPr bwMode="auto">
                <a:xfrm>
                  <a:off x="2175" y="284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 dirty="0" smtClean="0"/>
                    <a:t>C: S2</a:t>
                  </a:r>
                  <a:endParaRPr lang="en-US" b="1" dirty="0"/>
                </a:p>
              </p:txBody>
            </p:sp>
            <p:sp>
              <p:nvSpPr>
                <p:cNvPr id="42" name="Oval 10"/>
                <p:cNvSpPr>
                  <a:spLocks noChangeArrowheads="1"/>
                </p:cNvSpPr>
                <p:nvPr/>
              </p:nvSpPr>
              <p:spPr bwMode="auto">
                <a:xfrm>
                  <a:off x="2104" y="2800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7" name="Group 11"/>
              <p:cNvGrpSpPr>
                <a:grpSpLocks/>
              </p:cNvGrpSpPr>
              <p:nvPr/>
            </p:nvGrpSpPr>
            <p:grpSpPr bwMode="auto">
              <a:xfrm>
                <a:off x="720" y="3408"/>
                <a:ext cx="484" cy="304"/>
                <a:chOff x="1480" y="3268"/>
                <a:chExt cx="484" cy="304"/>
              </a:xfrm>
            </p:grpSpPr>
            <p:sp>
              <p:nvSpPr>
                <p:cNvPr id="39" name="Rectangle 12"/>
                <p:cNvSpPr>
                  <a:spLocks noChangeArrowheads="1"/>
                </p:cNvSpPr>
                <p:nvPr/>
              </p:nvSpPr>
              <p:spPr bwMode="auto">
                <a:xfrm>
                  <a:off x="1551" y="3310"/>
                  <a:ext cx="41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 dirty="0" smtClean="0"/>
                    <a:t>B: S1</a:t>
                  </a:r>
                  <a:endParaRPr lang="en-US" b="1" dirty="0"/>
                </a:p>
              </p:txBody>
            </p:sp>
            <p:sp>
              <p:nvSpPr>
                <p:cNvPr id="40" name="Oval 13"/>
                <p:cNvSpPr>
                  <a:spLocks noChangeArrowheads="1"/>
                </p:cNvSpPr>
                <p:nvPr/>
              </p:nvSpPr>
              <p:spPr bwMode="auto">
                <a:xfrm>
                  <a:off x="1480" y="3268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>
                <a:off x="1680" y="3024"/>
                <a:ext cx="384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4233499" y="2743239"/>
              <a:ext cx="3828550" cy="1197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/>
                <a:t>Conditionally independent effects:</a:t>
              </a:r>
            </a:p>
            <a:p>
              <a:pPr eaLnBrk="0" hangingPunct="0"/>
              <a:r>
                <a:rPr lang="en-US" b="1" dirty="0"/>
                <a:t>p(A,B,C) = p(B|A)p(C|A)p(A</a:t>
              </a:r>
              <a:r>
                <a:rPr lang="en-US" b="1" dirty="0" smtClean="0"/>
                <a:t>)</a:t>
              </a:r>
              <a:endParaRPr lang="en-US" b="1" dirty="0"/>
            </a:p>
            <a:p>
              <a:pPr eaLnBrk="0" hangingPunct="0"/>
              <a:r>
                <a:rPr lang="en-US" b="1" dirty="0"/>
                <a:t>B and C are conditionally independent</a:t>
              </a:r>
            </a:p>
            <a:p>
              <a:pPr eaLnBrk="0" hangingPunct="0"/>
              <a:r>
                <a:rPr lang="en-US" b="1" dirty="0"/>
                <a:t>Given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92912" y="3595195"/>
            <a:ext cx="6486396" cy="1225550"/>
            <a:chOff x="1143000" y="1905000"/>
            <a:chExt cx="6486396" cy="1225550"/>
          </a:xfrm>
        </p:grpSpPr>
        <p:grpSp>
          <p:nvGrpSpPr>
            <p:cNvPr id="46" name="Group 3"/>
            <p:cNvGrpSpPr>
              <a:grpSpLocks/>
            </p:cNvGrpSpPr>
            <p:nvPr/>
          </p:nvGrpSpPr>
          <p:grpSpPr bwMode="auto">
            <a:xfrm>
              <a:off x="1143000" y="1905000"/>
              <a:ext cx="3670303" cy="1225550"/>
              <a:chOff x="912" y="1728"/>
              <a:chExt cx="2312" cy="772"/>
            </a:xfrm>
          </p:grpSpPr>
          <p:sp>
            <p:nvSpPr>
              <p:cNvPr id="48" name="Line 4"/>
              <p:cNvSpPr>
                <a:spLocks noChangeShapeType="1"/>
              </p:cNvSpPr>
              <p:nvPr/>
            </p:nvSpPr>
            <p:spPr bwMode="auto">
              <a:xfrm>
                <a:off x="1188" y="2016"/>
                <a:ext cx="328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" name="Line 5"/>
              <p:cNvSpPr>
                <a:spLocks noChangeShapeType="1"/>
              </p:cNvSpPr>
              <p:nvPr/>
            </p:nvSpPr>
            <p:spPr bwMode="auto">
              <a:xfrm flipH="1">
                <a:off x="1824" y="1968"/>
                <a:ext cx="336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0" name="Group 6"/>
              <p:cNvGrpSpPr>
                <a:grpSpLocks/>
              </p:cNvGrpSpPr>
              <p:nvPr/>
            </p:nvGrpSpPr>
            <p:grpSpPr bwMode="auto">
              <a:xfrm>
                <a:off x="912" y="1728"/>
                <a:ext cx="732" cy="304"/>
                <a:chOff x="904" y="1708"/>
                <a:chExt cx="732" cy="304"/>
              </a:xfrm>
            </p:grpSpPr>
            <p:sp>
              <p:nvSpPr>
                <p:cNvPr id="5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1738"/>
                  <a:ext cx="64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 dirty="0" smtClean="0"/>
                    <a:t>A: Traffic</a:t>
                  </a:r>
                  <a:endParaRPr lang="en-US" b="1" dirty="0"/>
                </a:p>
              </p:txBody>
            </p:sp>
            <p:sp>
              <p:nvSpPr>
                <p:cNvPr id="58" name="Oval 8"/>
                <p:cNvSpPr>
                  <a:spLocks noChangeArrowheads="1"/>
                </p:cNvSpPr>
                <p:nvPr/>
              </p:nvSpPr>
              <p:spPr bwMode="auto">
                <a:xfrm>
                  <a:off x="904" y="1708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1" name="Group 9"/>
              <p:cNvGrpSpPr>
                <a:grpSpLocks/>
              </p:cNvGrpSpPr>
              <p:nvPr/>
            </p:nvGrpSpPr>
            <p:grpSpPr bwMode="auto">
              <a:xfrm>
                <a:off x="2124" y="1728"/>
                <a:ext cx="1100" cy="304"/>
                <a:chOff x="2116" y="1708"/>
                <a:chExt cx="1100" cy="304"/>
              </a:xfrm>
            </p:grpSpPr>
            <p:sp>
              <p:nvSpPr>
                <p:cNvPr id="55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7" y="1750"/>
                  <a:ext cx="10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 dirty="0" smtClean="0"/>
                    <a:t>B: Late wakeup</a:t>
                  </a:r>
                  <a:endParaRPr lang="en-US" b="1" dirty="0"/>
                </a:p>
              </p:txBody>
            </p:sp>
            <p:sp>
              <p:nvSpPr>
                <p:cNvPr id="56" name="Oval 11"/>
                <p:cNvSpPr>
                  <a:spLocks noChangeArrowheads="1"/>
                </p:cNvSpPr>
                <p:nvPr/>
              </p:nvSpPr>
              <p:spPr bwMode="auto">
                <a:xfrm>
                  <a:off x="2116" y="1708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2" name="Group 12"/>
              <p:cNvGrpSpPr>
                <a:grpSpLocks/>
              </p:cNvGrpSpPr>
              <p:nvPr/>
            </p:nvGrpSpPr>
            <p:grpSpPr bwMode="auto">
              <a:xfrm>
                <a:off x="1500" y="2196"/>
                <a:ext cx="564" cy="304"/>
                <a:chOff x="1492" y="2176"/>
                <a:chExt cx="564" cy="304"/>
              </a:xfrm>
            </p:grpSpPr>
            <p:sp>
              <p:nvSpPr>
                <p:cNvPr id="53" name="Rectangle 13"/>
                <p:cNvSpPr>
                  <a:spLocks noChangeArrowheads="1"/>
                </p:cNvSpPr>
                <p:nvPr/>
              </p:nvSpPr>
              <p:spPr bwMode="auto">
                <a:xfrm>
                  <a:off x="1563" y="2218"/>
                  <a:ext cx="49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 dirty="0" smtClean="0"/>
                    <a:t>C: late</a:t>
                  </a:r>
                  <a:endParaRPr lang="en-US" b="1" dirty="0"/>
                </a:p>
              </p:txBody>
            </p:sp>
            <p:sp>
              <p:nvSpPr>
                <p:cNvPr id="54" name="Oval 14"/>
                <p:cNvSpPr>
                  <a:spLocks noChangeArrowheads="1"/>
                </p:cNvSpPr>
                <p:nvPr/>
              </p:nvSpPr>
              <p:spPr bwMode="auto">
                <a:xfrm>
                  <a:off x="1492" y="2176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4813303" y="1960704"/>
              <a:ext cx="2816093" cy="9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/>
                <a:t>Independent Causes:</a:t>
              </a:r>
            </a:p>
            <a:p>
              <a:pPr eaLnBrk="0" hangingPunct="0"/>
              <a:r>
                <a:rPr lang="en-US" b="1" dirty="0"/>
                <a:t>p(A,B,C) = p(C|A,B)p(A)p(B</a:t>
              </a:r>
              <a:r>
                <a:rPr lang="en-US" b="1" dirty="0" smtClean="0"/>
                <a:t>)</a:t>
              </a:r>
              <a:endParaRPr lang="en-US" b="1" dirty="0"/>
            </a:p>
            <a:p>
              <a:pPr eaLnBrk="0" hangingPunct="0"/>
              <a:r>
                <a:rPr lang="en-US" b="1" dirty="0"/>
                <a:t>“Explaining away” 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53730" y="5848657"/>
            <a:ext cx="6884987" cy="666750"/>
            <a:chOff x="1217613" y="2690813"/>
            <a:chExt cx="6884987" cy="666750"/>
          </a:xfrm>
        </p:grpSpPr>
        <p:grpSp>
          <p:nvGrpSpPr>
            <p:cNvPr id="60" name="Group 3"/>
            <p:cNvGrpSpPr>
              <a:grpSpLocks/>
            </p:cNvGrpSpPr>
            <p:nvPr/>
          </p:nvGrpSpPr>
          <p:grpSpPr bwMode="auto">
            <a:xfrm>
              <a:off x="1217613" y="2690813"/>
              <a:ext cx="2901950" cy="501650"/>
              <a:chOff x="772" y="988"/>
              <a:chExt cx="1828" cy="316"/>
            </a:xfrm>
          </p:grpSpPr>
          <p:grpSp>
            <p:nvGrpSpPr>
              <p:cNvPr id="64" name="Group 4"/>
              <p:cNvGrpSpPr>
                <a:grpSpLocks/>
              </p:cNvGrpSpPr>
              <p:nvPr/>
            </p:nvGrpSpPr>
            <p:grpSpPr bwMode="auto">
              <a:xfrm>
                <a:off x="772" y="1000"/>
                <a:ext cx="352" cy="304"/>
                <a:chOff x="772" y="1000"/>
                <a:chExt cx="352" cy="304"/>
              </a:xfrm>
            </p:grpSpPr>
            <p:sp>
              <p:nvSpPr>
                <p:cNvPr id="71" name="Rectangle 5"/>
                <p:cNvSpPr>
                  <a:spLocks noChangeArrowheads="1"/>
                </p:cNvSpPr>
                <p:nvPr/>
              </p:nvSpPr>
              <p:spPr bwMode="auto">
                <a:xfrm>
                  <a:off x="855" y="1030"/>
                  <a:ext cx="21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/>
                    <a:t>A</a:t>
                  </a:r>
                </a:p>
              </p:txBody>
            </p:sp>
            <p:sp>
              <p:nvSpPr>
                <p:cNvPr id="72" name="Oval 6"/>
                <p:cNvSpPr>
                  <a:spLocks noChangeArrowheads="1"/>
                </p:cNvSpPr>
                <p:nvPr/>
              </p:nvSpPr>
              <p:spPr bwMode="auto">
                <a:xfrm>
                  <a:off x="772" y="1000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65" name="Group 7"/>
              <p:cNvGrpSpPr>
                <a:grpSpLocks/>
              </p:cNvGrpSpPr>
              <p:nvPr/>
            </p:nvGrpSpPr>
            <p:grpSpPr bwMode="auto">
              <a:xfrm>
                <a:off x="2248" y="988"/>
                <a:ext cx="352" cy="304"/>
                <a:chOff x="2248" y="988"/>
                <a:chExt cx="352" cy="304"/>
              </a:xfrm>
            </p:grpSpPr>
            <p:sp>
              <p:nvSpPr>
                <p:cNvPr id="69" name="Rectangle 8"/>
                <p:cNvSpPr>
                  <a:spLocks noChangeArrowheads="1"/>
                </p:cNvSpPr>
                <p:nvPr/>
              </p:nvSpPr>
              <p:spPr bwMode="auto">
                <a:xfrm>
                  <a:off x="2319" y="1030"/>
                  <a:ext cx="21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/>
                    <a:t>C</a:t>
                  </a:r>
                </a:p>
              </p:txBody>
            </p:sp>
            <p:sp>
              <p:nvSpPr>
                <p:cNvPr id="70" name="Oval 9"/>
                <p:cNvSpPr>
                  <a:spLocks noChangeArrowheads="1"/>
                </p:cNvSpPr>
                <p:nvPr/>
              </p:nvSpPr>
              <p:spPr bwMode="auto">
                <a:xfrm>
                  <a:off x="2248" y="988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66" name="Group 10"/>
              <p:cNvGrpSpPr>
                <a:grpSpLocks/>
              </p:cNvGrpSpPr>
              <p:nvPr/>
            </p:nvGrpSpPr>
            <p:grpSpPr bwMode="auto">
              <a:xfrm>
                <a:off x="1516" y="988"/>
                <a:ext cx="352" cy="304"/>
                <a:chOff x="1516" y="988"/>
                <a:chExt cx="352" cy="304"/>
              </a:xfrm>
            </p:grpSpPr>
            <p:sp>
              <p:nvSpPr>
                <p:cNvPr id="67" name="Rectangle 11"/>
                <p:cNvSpPr>
                  <a:spLocks noChangeArrowheads="1"/>
                </p:cNvSpPr>
                <p:nvPr/>
              </p:nvSpPr>
              <p:spPr bwMode="auto">
                <a:xfrm>
                  <a:off x="1587" y="1030"/>
                  <a:ext cx="21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b="1"/>
                    <a:t>B</a:t>
                  </a:r>
                </a:p>
              </p:txBody>
            </p:sp>
            <p:sp>
              <p:nvSpPr>
                <p:cNvPr id="68" name="Oval 12"/>
                <p:cNvSpPr>
                  <a:spLocks noChangeArrowheads="1"/>
                </p:cNvSpPr>
                <p:nvPr/>
              </p:nvSpPr>
              <p:spPr bwMode="auto">
                <a:xfrm>
                  <a:off x="1516" y="988"/>
                  <a:ext cx="352" cy="30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60538" y="2947988"/>
              <a:ext cx="628650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4854575" y="2719388"/>
              <a:ext cx="32480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/>
                <a:t>Markov dependence:</a:t>
              </a:r>
            </a:p>
            <a:p>
              <a:pPr eaLnBrk="0" hangingPunct="0"/>
              <a:r>
                <a:rPr lang="en-US" b="1" dirty="0"/>
                <a:t>p(A,B,C) = p(C|B) p(B|A)p(A)</a:t>
              </a: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927350" y="2925763"/>
              <a:ext cx="628650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0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Model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3886200" y="2633663"/>
            <a:ext cx="615950" cy="5397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6361" name="Oval 9"/>
          <p:cNvSpPr>
            <a:spLocks noChangeArrowheads="1"/>
          </p:cNvSpPr>
          <p:nvPr/>
        </p:nvSpPr>
        <p:spPr bwMode="auto">
          <a:xfrm>
            <a:off x="6889750" y="1228725"/>
            <a:ext cx="615950" cy="5397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1247775" y="1244600"/>
            <a:ext cx="615950" cy="5397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2541588" y="1257300"/>
            <a:ext cx="615950" cy="5397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364" name="Oval 12"/>
          <p:cNvSpPr>
            <a:spLocks noChangeArrowheads="1"/>
          </p:cNvSpPr>
          <p:nvPr/>
        </p:nvSpPr>
        <p:spPr bwMode="auto">
          <a:xfrm>
            <a:off x="3886200" y="1219200"/>
            <a:ext cx="615950" cy="5397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365" name="Rectangle 13"/>
          <p:cNvSpPr>
            <a:spLocks noChangeArrowheads="1"/>
          </p:cNvSpPr>
          <p:nvPr/>
        </p:nvSpPr>
        <p:spPr bwMode="auto">
          <a:xfrm>
            <a:off x="1350963" y="1328738"/>
            <a:ext cx="4175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</a:t>
            </a:r>
            <a:r>
              <a:rPr lang="en-US" b="1" baseline="-25000"/>
              <a:t>1</a:t>
            </a:r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 flipH="1" flipV="1">
            <a:off x="1555750" y="1782763"/>
            <a:ext cx="2333625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369" name="Rectangle 17"/>
          <p:cNvSpPr>
            <a:spLocks noChangeArrowheads="1"/>
          </p:cNvSpPr>
          <p:nvPr/>
        </p:nvSpPr>
        <p:spPr bwMode="auto">
          <a:xfrm>
            <a:off x="2655888" y="1339850"/>
            <a:ext cx="4175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</a:t>
            </a:r>
            <a:r>
              <a:rPr lang="en-US" b="1" baseline="-25000"/>
              <a:t>2</a:t>
            </a:r>
          </a:p>
        </p:txBody>
      </p:sp>
      <p:sp>
        <p:nvSpPr>
          <p:cNvPr id="356370" name="Rectangle 18"/>
          <p:cNvSpPr>
            <a:spLocks noChangeArrowheads="1"/>
          </p:cNvSpPr>
          <p:nvPr/>
        </p:nvSpPr>
        <p:spPr bwMode="auto">
          <a:xfrm>
            <a:off x="3995738" y="1328738"/>
            <a:ext cx="4175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</a:t>
            </a:r>
            <a:r>
              <a:rPr lang="en-US" b="1" baseline="-25000"/>
              <a:t>3</a:t>
            </a:r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 flipH="1" flipV="1">
            <a:off x="2851150" y="1782763"/>
            <a:ext cx="1114425" cy="917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374" name="Rectangle 22"/>
          <p:cNvSpPr>
            <a:spLocks noChangeArrowheads="1"/>
          </p:cNvSpPr>
          <p:nvPr/>
        </p:nvSpPr>
        <p:spPr bwMode="auto">
          <a:xfrm>
            <a:off x="4041775" y="2700338"/>
            <a:ext cx="346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C</a:t>
            </a:r>
            <a:endParaRPr lang="en-US" b="1" baseline="-25000"/>
          </a:p>
        </p:txBody>
      </p:sp>
      <p:sp>
        <p:nvSpPr>
          <p:cNvPr id="356375" name="Line 23"/>
          <p:cNvSpPr>
            <a:spLocks noChangeShapeType="1"/>
          </p:cNvSpPr>
          <p:nvPr/>
        </p:nvSpPr>
        <p:spPr bwMode="auto">
          <a:xfrm flipV="1">
            <a:off x="4184650" y="1744663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376" name="Line 24"/>
          <p:cNvSpPr>
            <a:spLocks noChangeShapeType="1"/>
          </p:cNvSpPr>
          <p:nvPr/>
        </p:nvSpPr>
        <p:spPr bwMode="auto">
          <a:xfrm flipV="1">
            <a:off x="4498975" y="1709738"/>
            <a:ext cx="2438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377" name="Rectangle 25"/>
          <p:cNvSpPr>
            <a:spLocks noChangeArrowheads="1"/>
          </p:cNvSpPr>
          <p:nvPr/>
        </p:nvSpPr>
        <p:spPr bwMode="auto">
          <a:xfrm>
            <a:off x="6972300" y="1300163"/>
            <a:ext cx="4270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</a:t>
            </a:r>
            <a:r>
              <a:rPr lang="en-US" b="1" baseline="-25000"/>
              <a:t>n</a:t>
            </a:r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956175" y="15573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6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Markov Model (HMM)</a:t>
            </a:r>
          </a:p>
        </p:txBody>
      </p:sp>
      <p:sp>
        <p:nvSpPr>
          <p:cNvPr id="354307" name="Oval 3"/>
          <p:cNvSpPr>
            <a:spLocks noChangeArrowheads="1"/>
          </p:cNvSpPr>
          <p:nvPr/>
        </p:nvSpPr>
        <p:spPr bwMode="auto">
          <a:xfrm>
            <a:off x="6570663" y="3067050"/>
            <a:ext cx="615950" cy="5397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4308" name="Oval 4"/>
          <p:cNvSpPr>
            <a:spLocks noChangeArrowheads="1"/>
          </p:cNvSpPr>
          <p:nvPr/>
        </p:nvSpPr>
        <p:spPr bwMode="auto">
          <a:xfrm>
            <a:off x="3578225" y="3057525"/>
            <a:ext cx="615950" cy="5397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4309" name="Oval 5"/>
          <p:cNvSpPr>
            <a:spLocks noChangeArrowheads="1"/>
          </p:cNvSpPr>
          <p:nvPr/>
        </p:nvSpPr>
        <p:spPr bwMode="auto">
          <a:xfrm>
            <a:off x="2244725" y="3095625"/>
            <a:ext cx="615950" cy="5397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4310" name="Oval 6"/>
          <p:cNvSpPr>
            <a:spLocks noChangeArrowheads="1"/>
          </p:cNvSpPr>
          <p:nvPr/>
        </p:nvSpPr>
        <p:spPr bwMode="auto">
          <a:xfrm>
            <a:off x="949325" y="3095625"/>
            <a:ext cx="615950" cy="5397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4311" name="Oval 7"/>
          <p:cNvSpPr>
            <a:spLocks noChangeArrowheads="1"/>
          </p:cNvSpPr>
          <p:nvPr/>
        </p:nvSpPr>
        <p:spPr bwMode="auto">
          <a:xfrm>
            <a:off x="6581775" y="1652588"/>
            <a:ext cx="615950" cy="5397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2" name="Oval 8"/>
          <p:cNvSpPr>
            <a:spLocks noChangeArrowheads="1"/>
          </p:cNvSpPr>
          <p:nvPr/>
        </p:nvSpPr>
        <p:spPr bwMode="auto">
          <a:xfrm>
            <a:off x="939800" y="1668463"/>
            <a:ext cx="615950" cy="5397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3" name="Oval 9"/>
          <p:cNvSpPr>
            <a:spLocks noChangeArrowheads="1"/>
          </p:cNvSpPr>
          <p:nvPr/>
        </p:nvSpPr>
        <p:spPr bwMode="auto">
          <a:xfrm>
            <a:off x="2233613" y="1681163"/>
            <a:ext cx="615950" cy="5397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4" name="Oval 10"/>
          <p:cNvSpPr>
            <a:spLocks noChangeArrowheads="1"/>
          </p:cNvSpPr>
          <p:nvPr/>
        </p:nvSpPr>
        <p:spPr bwMode="auto">
          <a:xfrm>
            <a:off x="3578225" y="1643063"/>
            <a:ext cx="615950" cy="5397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1042988" y="1752600"/>
            <a:ext cx="4175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</a:t>
            </a:r>
            <a:r>
              <a:rPr lang="en-US" b="1" baseline="-25000"/>
              <a:t>1</a:t>
            </a:r>
          </a:p>
        </p:txBody>
      </p:sp>
      <p:sp>
        <p:nvSpPr>
          <p:cNvPr id="354316" name="Rectangle 12"/>
          <p:cNvSpPr>
            <a:spLocks noChangeArrowheads="1"/>
          </p:cNvSpPr>
          <p:nvPr/>
        </p:nvSpPr>
        <p:spPr bwMode="auto">
          <a:xfrm>
            <a:off x="1042988" y="3200400"/>
            <a:ext cx="4175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S</a:t>
            </a:r>
            <a:r>
              <a:rPr lang="en-US" b="1" baseline="-25000"/>
              <a:t>1</a:t>
            </a:r>
          </a:p>
        </p:txBody>
      </p:sp>
      <p:sp>
        <p:nvSpPr>
          <p:cNvPr id="354317" name="Line 13"/>
          <p:cNvSpPr>
            <a:spLocks noChangeShapeType="1"/>
          </p:cNvSpPr>
          <p:nvPr/>
        </p:nvSpPr>
        <p:spPr bwMode="auto">
          <a:xfrm flipV="1">
            <a:off x="1247775" y="2206625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8" name="Line 14"/>
          <p:cNvSpPr>
            <a:spLocks noChangeShapeType="1"/>
          </p:cNvSpPr>
          <p:nvPr/>
        </p:nvSpPr>
        <p:spPr bwMode="auto">
          <a:xfrm>
            <a:off x="1597025" y="3355975"/>
            <a:ext cx="69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9" name="Rectangle 15"/>
          <p:cNvSpPr>
            <a:spLocks noChangeArrowheads="1"/>
          </p:cNvSpPr>
          <p:nvPr/>
        </p:nvSpPr>
        <p:spPr bwMode="auto">
          <a:xfrm>
            <a:off x="2347913" y="1763713"/>
            <a:ext cx="4175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</a:t>
            </a:r>
            <a:r>
              <a:rPr lang="en-US" b="1" baseline="-25000"/>
              <a:t>2</a:t>
            </a:r>
          </a:p>
        </p:txBody>
      </p: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2338388" y="3200400"/>
            <a:ext cx="4175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S</a:t>
            </a:r>
            <a:r>
              <a:rPr lang="en-US" b="1" baseline="-25000"/>
              <a:t>2</a:t>
            </a:r>
          </a:p>
        </p:txBody>
      </p:sp>
      <p:sp>
        <p:nvSpPr>
          <p:cNvPr id="354321" name="Line 17"/>
          <p:cNvSpPr>
            <a:spLocks noChangeShapeType="1"/>
          </p:cNvSpPr>
          <p:nvPr/>
        </p:nvSpPr>
        <p:spPr bwMode="auto">
          <a:xfrm flipV="1">
            <a:off x="2543175" y="2206625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>
            <a:off x="2892425" y="3355975"/>
            <a:ext cx="69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23" name="Rectangle 19"/>
          <p:cNvSpPr>
            <a:spLocks noChangeArrowheads="1"/>
          </p:cNvSpPr>
          <p:nvPr/>
        </p:nvSpPr>
        <p:spPr bwMode="auto">
          <a:xfrm>
            <a:off x="3671888" y="1714500"/>
            <a:ext cx="4175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</a:t>
            </a:r>
            <a:r>
              <a:rPr lang="en-US" b="1" baseline="-25000"/>
              <a:t>3</a:t>
            </a:r>
          </a:p>
        </p:txBody>
      </p:sp>
      <p:sp>
        <p:nvSpPr>
          <p:cNvPr id="354324" name="Rectangle 20"/>
          <p:cNvSpPr>
            <a:spLocks noChangeArrowheads="1"/>
          </p:cNvSpPr>
          <p:nvPr/>
        </p:nvSpPr>
        <p:spPr bwMode="auto">
          <a:xfrm>
            <a:off x="3690938" y="3143250"/>
            <a:ext cx="4175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S</a:t>
            </a:r>
            <a:r>
              <a:rPr lang="en-US" b="1" baseline="-25000"/>
              <a:t>3</a:t>
            </a:r>
          </a:p>
        </p:txBody>
      </p:sp>
      <p:sp>
        <p:nvSpPr>
          <p:cNvPr id="354325" name="Line 21"/>
          <p:cNvSpPr>
            <a:spLocks noChangeShapeType="1"/>
          </p:cNvSpPr>
          <p:nvPr/>
        </p:nvSpPr>
        <p:spPr bwMode="auto">
          <a:xfrm flipV="1">
            <a:off x="3876675" y="2168525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>
            <a:off x="4225925" y="3317875"/>
            <a:ext cx="69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27" name="Rectangle 23"/>
          <p:cNvSpPr>
            <a:spLocks noChangeArrowheads="1"/>
          </p:cNvSpPr>
          <p:nvPr/>
        </p:nvSpPr>
        <p:spPr bwMode="auto">
          <a:xfrm>
            <a:off x="6664325" y="1724025"/>
            <a:ext cx="4270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</a:t>
            </a:r>
            <a:r>
              <a:rPr lang="en-US" b="1" baseline="-25000"/>
              <a:t>n</a:t>
            </a:r>
          </a:p>
        </p:txBody>
      </p:sp>
      <p:sp>
        <p:nvSpPr>
          <p:cNvPr id="354328" name="Rectangle 24"/>
          <p:cNvSpPr>
            <a:spLocks noChangeArrowheads="1"/>
          </p:cNvSpPr>
          <p:nvPr/>
        </p:nvSpPr>
        <p:spPr bwMode="auto">
          <a:xfrm>
            <a:off x="6626225" y="3152775"/>
            <a:ext cx="4270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S</a:t>
            </a:r>
            <a:r>
              <a:rPr lang="en-US" b="1" baseline="-25000"/>
              <a:t>n</a:t>
            </a:r>
          </a:p>
        </p:txBody>
      </p:sp>
      <p:sp>
        <p:nvSpPr>
          <p:cNvPr id="354329" name="Line 25"/>
          <p:cNvSpPr>
            <a:spLocks noChangeShapeType="1"/>
          </p:cNvSpPr>
          <p:nvPr/>
        </p:nvSpPr>
        <p:spPr bwMode="auto">
          <a:xfrm flipV="1">
            <a:off x="6869113" y="2178050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>
            <a:off x="5884863" y="3346450"/>
            <a:ext cx="69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31" name="Rectangle 27"/>
          <p:cNvSpPr>
            <a:spLocks noChangeArrowheads="1"/>
          </p:cNvSpPr>
          <p:nvPr/>
        </p:nvSpPr>
        <p:spPr bwMode="auto">
          <a:xfrm>
            <a:off x="644525" y="2486025"/>
            <a:ext cx="7391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- - - - - - - - - - - - - - - - - - - - - - - - - - - - - - - - - - - - - - - - - - - - - - - - - - - -  </a:t>
            </a:r>
          </a:p>
        </p:txBody>
      </p:sp>
      <p:sp>
        <p:nvSpPr>
          <p:cNvPr id="354332" name="Text Box 28"/>
          <p:cNvSpPr txBox="1">
            <a:spLocks noChangeArrowheads="1"/>
          </p:cNvSpPr>
          <p:nvPr/>
        </p:nvSpPr>
        <p:spPr bwMode="auto">
          <a:xfrm>
            <a:off x="7410450" y="1531938"/>
            <a:ext cx="1410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Observed</a:t>
            </a:r>
          </a:p>
        </p:txBody>
      </p:sp>
      <p:sp>
        <p:nvSpPr>
          <p:cNvPr id="354333" name="Text Box 29"/>
          <p:cNvSpPr txBox="1">
            <a:spLocks noChangeArrowheads="1"/>
          </p:cNvSpPr>
          <p:nvPr/>
        </p:nvSpPr>
        <p:spPr bwMode="auto">
          <a:xfrm>
            <a:off x="7486650" y="3055938"/>
            <a:ext cx="1104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Hidden</a:t>
            </a:r>
          </a:p>
        </p:txBody>
      </p:sp>
      <p:sp>
        <p:nvSpPr>
          <p:cNvPr id="354334" name="Text Box 30"/>
          <p:cNvSpPr txBox="1">
            <a:spLocks noChangeArrowheads="1"/>
          </p:cNvSpPr>
          <p:nvPr/>
        </p:nvSpPr>
        <p:spPr bwMode="auto">
          <a:xfrm>
            <a:off x="435633" y="3824287"/>
            <a:ext cx="838571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/>
              <a:t>A</a:t>
            </a:r>
            <a:r>
              <a:rPr lang="en-US" sz="2400" dirty="0" smtClean="0"/>
              <a:t>ssumptions</a:t>
            </a:r>
            <a:r>
              <a:rPr lang="en-US" sz="2400" dirty="0"/>
              <a:t>:</a:t>
            </a:r>
          </a:p>
          <a:p>
            <a:pPr eaLnBrk="0" hangingPunct="0"/>
            <a:r>
              <a:rPr lang="en-US" sz="2400" dirty="0" smtClean="0"/>
              <a:t>1</a:t>
            </a:r>
            <a:r>
              <a:rPr lang="en-US" sz="2400" dirty="0"/>
              <a:t>. hidden state sequence is Markov</a:t>
            </a:r>
          </a:p>
          <a:p>
            <a:pPr eaLnBrk="0" hangingPunct="0"/>
            <a:r>
              <a:rPr lang="en-US" sz="2400" dirty="0" smtClean="0"/>
              <a:t>2</a:t>
            </a:r>
            <a:r>
              <a:rPr lang="en-US" sz="2400" dirty="0"/>
              <a:t>. observation </a:t>
            </a:r>
            <a:r>
              <a:rPr lang="en-US" sz="2400" dirty="0" err="1"/>
              <a:t>Y</a:t>
            </a:r>
            <a:r>
              <a:rPr lang="en-US" sz="2400" baseline="-25000" dirty="0" err="1"/>
              <a:t>t</a:t>
            </a:r>
            <a:r>
              <a:rPr lang="en-US" sz="2400" dirty="0"/>
              <a:t> is </a:t>
            </a:r>
            <a:r>
              <a:rPr lang="en-US" sz="2400" dirty="0" smtClean="0"/>
              <a:t>conditionally independent </a:t>
            </a:r>
            <a:r>
              <a:rPr lang="en-US" sz="2400" dirty="0"/>
              <a:t>of all other variables given S</a:t>
            </a:r>
            <a:r>
              <a:rPr lang="en-US" sz="2400" baseline="-25000" dirty="0"/>
              <a:t>t</a:t>
            </a:r>
          </a:p>
          <a:p>
            <a:pPr eaLnBrk="0" hangingPunct="0"/>
            <a:endParaRPr lang="en-US" sz="2400" baseline="-25000" dirty="0"/>
          </a:p>
          <a:p>
            <a:pPr eaLnBrk="0" hangingPunct="0"/>
            <a:r>
              <a:rPr lang="en-US" sz="2400" dirty="0"/>
              <a:t>Widely used in </a:t>
            </a:r>
            <a:r>
              <a:rPr lang="en-US" sz="2400" dirty="0" smtClean="0"/>
              <a:t>sequence learning </a:t>
            </a:r>
            <a:r>
              <a:rPr lang="en-US" sz="2400" dirty="0" err="1" smtClean="0"/>
              <a:t>eg</a:t>
            </a:r>
            <a:r>
              <a:rPr lang="en-US" sz="2400" dirty="0" smtClean="0"/>
              <a:t>, speech </a:t>
            </a:r>
            <a:r>
              <a:rPr lang="en-US" sz="2400" dirty="0"/>
              <a:t>recognition, </a:t>
            </a:r>
            <a:r>
              <a:rPr lang="en-US" sz="2400" dirty="0" smtClean="0"/>
              <a:t>POS tagging</a:t>
            </a:r>
            <a:endParaRPr lang="en-US" sz="2400" dirty="0"/>
          </a:p>
          <a:p>
            <a:pPr eaLnBrk="0" hangingPunct="0"/>
            <a:r>
              <a:rPr lang="en-US" sz="2400" dirty="0"/>
              <a:t>I</a:t>
            </a:r>
            <a:r>
              <a:rPr lang="en-US" sz="2400" dirty="0" smtClean="0"/>
              <a:t>nference </a:t>
            </a:r>
            <a:r>
              <a:rPr lang="en-US" sz="2400" dirty="0"/>
              <a:t>is linear in </a:t>
            </a:r>
            <a:r>
              <a:rPr lang="en-US" sz="2400" dirty="0" smtClean="0"/>
              <a:t>n</a:t>
            </a:r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4" grpId="0"/>
      <p:bldP spid="35433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106-55A9-4077-A80C-3791121F33A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Learning Bayesian Belief Networks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69086" cy="5105400"/>
          </a:xfrm>
        </p:spPr>
        <p:txBody>
          <a:bodyPr>
            <a:normAutofit fontScale="92500"/>
          </a:bodyPr>
          <a:lstStyle/>
          <a:p>
            <a:pPr marL="971550" lvl="1" indent="-514350">
              <a:buFont typeface="Monotype Sorts" pitchFamily="2" charset="2"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/>
              <a:t>network structure is given in advance and all the variables are fully observable in the training </a:t>
            </a:r>
            <a:r>
              <a:rPr lang="en-US" altLang="en-US" dirty="0" smtClean="0"/>
              <a:t>examples.</a:t>
            </a:r>
          </a:p>
          <a:p>
            <a:pPr lvl="1"/>
            <a:r>
              <a:rPr lang="en-US" altLang="en-US" sz="2800" dirty="0" smtClean="0"/>
              <a:t>estimate </a:t>
            </a:r>
            <a:r>
              <a:rPr lang="en-US" altLang="en-US" sz="2800" dirty="0"/>
              <a:t>the conditional probabilities.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2. The network structure is given in advance but only some of the variables are observable in the training data. </a:t>
            </a:r>
            <a:endParaRPr lang="en-US" altLang="en-US" dirty="0"/>
          </a:p>
          <a:p>
            <a:pPr lvl="1"/>
            <a:r>
              <a:rPr lang="en-US" altLang="en-US" dirty="0" smtClean="0"/>
              <a:t>	Similar </a:t>
            </a:r>
            <a:r>
              <a:rPr lang="en-US" altLang="en-US" dirty="0"/>
              <a:t>to learning the weights for the hidden units of a Neural Net: Gradient Ascent Procedure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3. The network structure is not known in </a:t>
            </a:r>
            <a:r>
              <a:rPr lang="en-US" altLang="en-US" dirty="0" smtClean="0"/>
              <a:t>advance.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a heuristic search or constraint-based technique to search through potential structures.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624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8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Bayes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Bayes optimal classifier is too costly to apply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Naïve Bayes makes overly </a:t>
            </a:r>
            <a:r>
              <a:rPr lang="en-US" dirty="0" smtClean="0"/>
              <a:t>restrictive assumptions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But all variables are </a:t>
            </a:r>
            <a:r>
              <a:rPr lang="en-US" dirty="0" smtClean="0"/>
              <a:t>rarely</a:t>
            </a:r>
            <a:r>
              <a:rPr lang="en-US" dirty="0" smtClean="0"/>
              <a:t> </a:t>
            </a:r>
            <a:r>
              <a:rPr lang="en-US" dirty="0" smtClean="0"/>
              <a:t>completely independent.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Bayes network represents conditional independence relations among the features.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Representation of causal relations makes the representation and inference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7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95209" y="723809"/>
            <a:ext cx="1126761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Rainy day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46335" y="723809"/>
            <a:ext cx="1320138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Accident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93432" y="2396285"/>
            <a:ext cx="1126761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Traffic Jam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0" y="723809"/>
            <a:ext cx="1220307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Late wakeup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21220" y="2396285"/>
            <a:ext cx="159878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Meeting postponed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66473" y="4529885"/>
            <a:ext cx="1535772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Late for meeting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57137" y="3463085"/>
            <a:ext cx="1126761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Late for Work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2134154" y="1790609"/>
            <a:ext cx="685246" cy="167247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1"/>
          </p:cNvCxnSpPr>
          <p:nvPr/>
        </p:nvCxnSpPr>
        <p:spPr>
          <a:xfrm>
            <a:off x="3906404" y="1790609"/>
            <a:ext cx="552038" cy="76190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4"/>
            <a:endCxn id="5" idx="7"/>
          </p:cNvCxnSpPr>
          <p:nvPr/>
        </p:nvCxnSpPr>
        <p:spPr>
          <a:xfrm flipH="1">
            <a:off x="5255183" y="1790609"/>
            <a:ext cx="703407" cy="76190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  <a:endCxn id="4" idx="6"/>
          </p:cNvCxnSpPr>
          <p:nvPr/>
        </p:nvCxnSpPr>
        <p:spPr>
          <a:xfrm flipH="1">
            <a:off x="4566473" y="1257209"/>
            <a:ext cx="82873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8" idx="7"/>
          </p:cNvCxnSpPr>
          <p:nvPr/>
        </p:nvCxnSpPr>
        <p:spPr>
          <a:xfrm flipH="1">
            <a:off x="5877336" y="3463085"/>
            <a:ext cx="943274" cy="122302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5"/>
            <a:endCxn id="8" idx="1"/>
          </p:cNvCxnSpPr>
          <p:nvPr/>
        </p:nvCxnSpPr>
        <p:spPr>
          <a:xfrm>
            <a:off x="3418888" y="4373656"/>
            <a:ext cx="1372494" cy="31245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7"/>
          </p:cNvCxnSpPr>
          <p:nvPr/>
        </p:nvCxnSpPr>
        <p:spPr>
          <a:xfrm flipH="1">
            <a:off x="3418888" y="3306856"/>
            <a:ext cx="1039554" cy="31245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4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3600" dirty="0"/>
              <a:t> </a:t>
            </a:r>
            <a:r>
              <a:rPr lang="en-US" altLang="en-US" sz="2800" dirty="0"/>
              <a:t>A graphical model that efficiently encodes the joint probability distribution for a large set of variables </a:t>
            </a:r>
            <a:endParaRPr lang="en-US" altLang="en-US" dirty="0"/>
          </a:p>
          <a:p>
            <a:r>
              <a:rPr lang="en-US" dirty="0"/>
              <a:t>A Bayesian Network for a set of variables </a:t>
            </a:r>
            <a:r>
              <a:rPr lang="en-US" dirty="0" smtClean="0"/>
              <a:t> (nodes)</a:t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en-US" dirty="0"/>
              <a:t>= { X1,…….</a:t>
            </a:r>
            <a:r>
              <a:rPr lang="en-US" dirty="0" err="1"/>
              <a:t>Xn</a:t>
            </a:r>
            <a:r>
              <a:rPr lang="en-US" dirty="0"/>
              <a:t>}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Arcs represent </a:t>
            </a:r>
            <a:r>
              <a:rPr lang="en-US" dirty="0" smtClean="0"/>
              <a:t>probabilistic </a:t>
            </a:r>
            <a:r>
              <a:rPr lang="en-US" dirty="0" smtClean="0"/>
              <a:t>dependence </a:t>
            </a:r>
            <a:r>
              <a:rPr lang="en-US" dirty="0" smtClean="0"/>
              <a:t>among </a:t>
            </a:r>
            <a:r>
              <a:rPr lang="en-US" dirty="0" smtClean="0"/>
              <a:t>variables</a:t>
            </a:r>
          </a:p>
          <a:p>
            <a:r>
              <a:rPr lang="en-US" dirty="0"/>
              <a:t>Lack of an arc denotes a conditional </a:t>
            </a:r>
            <a:r>
              <a:rPr lang="en-US" dirty="0" smtClean="0"/>
              <a:t>independence</a:t>
            </a:r>
          </a:p>
          <a:p>
            <a:r>
              <a:rPr lang="en-US" dirty="0" smtClean="0"/>
              <a:t>The </a:t>
            </a:r>
            <a:r>
              <a:rPr lang="en-US" dirty="0"/>
              <a:t>network structure S is a directed acyclic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A </a:t>
            </a:r>
            <a:r>
              <a:rPr lang="en-US" dirty="0"/>
              <a:t>set P of local probability </a:t>
            </a:r>
            <a:r>
              <a:rPr lang="en-US" dirty="0" smtClean="0"/>
              <a:t>distributions at each </a:t>
            </a:r>
            <a:r>
              <a:rPr lang="en-US" dirty="0" smtClean="0"/>
              <a:t>node (Conditional Probability Table)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1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24D-9CC8-4CC7-ACF1-810C8E73A35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068" y="14252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Representation in Bayesian Belief Networks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495068" y="5438181"/>
            <a:ext cx="73299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dirty="0"/>
              <a:t>Each node is asserted to be conditionally independent of </a:t>
            </a:r>
          </a:p>
          <a:p>
            <a:r>
              <a:rPr lang="en-US" altLang="en-US" sz="2400" dirty="0"/>
              <a:t>its non-descendants, given its immediate parents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5257800" y="1634561"/>
            <a:ext cx="380995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dirty="0" smtClean="0"/>
              <a:t>C</a:t>
            </a:r>
            <a:r>
              <a:rPr lang="en-US" altLang="en-US" sz="2400" dirty="0" smtClean="0"/>
              <a:t>onditional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probability table </a:t>
            </a:r>
          </a:p>
          <a:p>
            <a:r>
              <a:rPr lang="en-US" altLang="en-US" sz="2400" dirty="0" smtClean="0"/>
              <a:t>associated with each node</a:t>
            </a:r>
          </a:p>
          <a:p>
            <a:r>
              <a:rPr lang="en-US" altLang="en-US" sz="2400" dirty="0" smtClean="0"/>
              <a:t>specifies </a:t>
            </a:r>
            <a:r>
              <a:rPr lang="en-US" altLang="en-US" sz="2400" dirty="0"/>
              <a:t>the conditional</a:t>
            </a:r>
          </a:p>
          <a:p>
            <a:r>
              <a:rPr lang="en-US" altLang="en-US" sz="2400" dirty="0"/>
              <a:t>distribution for the</a:t>
            </a:r>
          </a:p>
          <a:p>
            <a:r>
              <a:rPr lang="en-US" altLang="en-US" sz="2400" dirty="0"/>
              <a:t>variable given </a:t>
            </a:r>
            <a:r>
              <a:rPr lang="en-US" altLang="en-US" sz="2400" dirty="0" smtClean="0"/>
              <a:t>its immediate </a:t>
            </a:r>
          </a:p>
          <a:p>
            <a:r>
              <a:rPr lang="en-US" altLang="en-US" sz="2400" dirty="0" smtClean="0"/>
              <a:t>parents </a:t>
            </a:r>
            <a:r>
              <a:rPr lang="en-US" altLang="en-US" sz="2400" dirty="0"/>
              <a:t>in </a:t>
            </a:r>
          </a:p>
          <a:p>
            <a:r>
              <a:rPr lang="en-US" altLang="en-US" sz="2400" dirty="0"/>
              <a:t>the graph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94433" y="1354684"/>
            <a:ext cx="4305241" cy="4002916"/>
            <a:chOff x="1524000" y="723809"/>
            <a:chExt cx="6472363" cy="4872876"/>
          </a:xfrm>
        </p:grpSpPr>
        <p:sp>
          <p:nvSpPr>
            <p:cNvPr id="27" name="Oval 26"/>
            <p:cNvSpPr/>
            <p:nvPr/>
          </p:nvSpPr>
          <p:spPr>
            <a:xfrm>
              <a:off x="5395209" y="723809"/>
              <a:ext cx="1126761" cy="1066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Rainy day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146273" y="723809"/>
              <a:ext cx="1420200" cy="1066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Accident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206053" y="2396285"/>
              <a:ext cx="1214141" cy="1066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Traffic Jam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524000" y="723809"/>
              <a:ext cx="1220307" cy="1066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Late wakeup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770512" y="2396285"/>
              <a:ext cx="2225851" cy="1066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Meeting postponed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566473" y="4529885"/>
              <a:ext cx="1955497" cy="1066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Late for meeting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457137" y="3463085"/>
              <a:ext cx="1126761" cy="1066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Late for Work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0" idx="4"/>
            </p:cNvCxnSpPr>
            <p:nvPr/>
          </p:nvCxnSpPr>
          <p:spPr>
            <a:xfrm>
              <a:off x="2134154" y="1790609"/>
              <a:ext cx="685246" cy="1672476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4"/>
              <a:endCxn id="29" idx="1"/>
            </p:cNvCxnSpPr>
            <p:nvPr/>
          </p:nvCxnSpPr>
          <p:spPr>
            <a:xfrm>
              <a:off x="3856374" y="1790609"/>
              <a:ext cx="527485" cy="761905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4"/>
              <a:endCxn id="29" idx="7"/>
            </p:cNvCxnSpPr>
            <p:nvPr/>
          </p:nvCxnSpPr>
          <p:spPr>
            <a:xfrm flipH="1">
              <a:off x="5242388" y="1790609"/>
              <a:ext cx="716202" cy="761905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2"/>
              <a:endCxn id="28" idx="6"/>
            </p:cNvCxnSpPr>
            <p:nvPr/>
          </p:nvCxnSpPr>
          <p:spPr>
            <a:xfrm flipH="1">
              <a:off x="4566473" y="1257210"/>
              <a:ext cx="828736" cy="0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4"/>
              <a:endCxn id="32" idx="7"/>
            </p:cNvCxnSpPr>
            <p:nvPr/>
          </p:nvCxnSpPr>
          <p:spPr>
            <a:xfrm flipH="1">
              <a:off x="6235594" y="3463085"/>
              <a:ext cx="647844" cy="122302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5"/>
              <a:endCxn id="32" idx="1"/>
            </p:cNvCxnSpPr>
            <p:nvPr/>
          </p:nvCxnSpPr>
          <p:spPr>
            <a:xfrm>
              <a:off x="3418889" y="4373656"/>
              <a:ext cx="1433961" cy="312457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9" idx="3"/>
              <a:endCxn id="33" idx="7"/>
            </p:cNvCxnSpPr>
            <p:nvPr/>
          </p:nvCxnSpPr>
          <p:spPr>
            <a:xfrm flipH="1">
              <a:off x="3418888" y="3306856"/>
              <a:ext cx="964972" cy="312457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04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1AF-CF0C-4FB4-BB41-E8B2E0FFE14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Inference in Bayesian </a:t>
            </a:r>
            <a:r>
              <a:rPr lang="en-US" altLang="en-US" dirty="0" smtClean="0"/>
              <a:t>Networks</a:t>
            </a:r>
            <a:endParaRPr lang="en-US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105400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C</a:t>
            </a:r>
            <a:r>
              <a:rPr lang="en-US" altLang="en-US" sz="2800" dirty="0" smtClean="0"/>
              <a:t>omputes </a:t>
            </a:r>
            <a:r>
              <a:rPr lang="en-US" altLang="en-US" sz="2800" dirty="0"/>
              <a:t>posterior probabilities given evidence about some nodes</a:t>
            </a:r>
          </a:p>
          <a:p>
            <a:r>
              <a:rPr lang="en-US" altLang="en-US" sz="2800" dirty="0"/>
              <a:t>E</a:t>
            </a:r>
            <a:r>
              <a:rPr lang="en-US" altLang="en-US" sz="2800" dirty="0" smtClean="0"/>
              <a:t>xploits </a:t>
            </a:r>
            <a:r>
              <a:rPr lang="en-US" altLang="en-US" sz="2800" dirty="0"/>
              <a:t>probabilistic independence for efficient </a:t>
            </a:r>
            <a:r>
              <a:rPr lang="en-US" altLang="en-US" sz="2800" dirty="0" smtClean="0"/>
              <a:t>computation.</a:t>
            </a:r>
            <a:endParaRPr lang="en-US" altLang="en-US" sz="2800" dirty="0"/>
          </a:p>
          <a:p>
            <a:r>
              <a:rPr lang="en-US" altLang="en-US" sz="2800" dirty="0"/>
              <a:t>Unfortunately, exact inference of probabilities in general for an arbitrary Bayesian Network is known to be NP-hard.</a:t>
            </a:r>
          </a:p>
          <a:p>
            <a:r>
              <a:rPr lang="en-US" altLang="en-US" sz="2800" dirty="0"/>
              <a:t>In theory, approximate techniques (such as Monte Carlo Methods) can also be NP-hard, though in practice, many such methods were shown to be useful</a:t>
            </a:r>
            <a:r>
              <a:rPr lang="en-US" altLang="en-US" sz="2800" dirty="0" smtClean="0"/>
              <a:t>.</a:t>
            </a:r>
          </a:p>
          <a:p>
            <a:r>
              <a:rPr lang="en-IN" altLang="en-US" sz="2800" dirty="0"/>
              <a:t>Efficient algorithms leverage the structure of the </a:t>
            </a:r>
            <a:r>
              <a:rPr lang="en-IN" altLang="en-US" sz="2800" dirty="0" smtClean="0"/>
              <a:t>graph</a:t>
            </a:r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505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Diagnosis: P(</a:t>
            </a:r>
            <a:r>
              <a:rPr lang="en-US" sz="2800" dirty="0" err="1"/>
              <a:t>cause|symptom</a:t>
            </a:r>
            <a:r>
              <a:rPr lang="en-US" sz="2800" dirty="0"/>
              <a:t>)=?</a:t>
            </a:r>
          </a:p>
          <a:p>
            <a:r>
              <a:rPr lang="en-US" sz="2800" dirty="0" smtClean="0"/>
              <a:t>Prediction</a:t>
            </a:r>
            <a:r>
              <a:rPr lang="en-US" sz="2800" dirty="0"/>
              <a:t>: P(</a:t>
            </a:r>
            <a:r>
              <a:rPr lang="en-US" sz="2800" dirty="0" err="1"/>
              <a:t>symptom|cause</a:t>
            </a:r>
            <a:r>
              <a:rPr lang="en-US" sz="2800" dirty="0"/>
              <a:t>)=?</a:t>
            </a:r>
          </a:p>
          <a:p>
            <a:r>
              <a:rPr lang="en-US" sz="2800" dirty="0"/>
              <a:t>Classification: </a:t>
            </a:r>
            <a:r>
              <a:rPr lang="en-US" sz="2800" dirty="0" smtClean="0"/>
              <a:t>P(</a:t>
            </a:r>
            <a:r>
              <a:rPr lang="en-US" sz="2800" dirty="0" err="1" smtClean="0"/>
              <a:t>class|data</a:t>
            </a:r>
            <a:r>
              <a:rPr lang="en-US" sz="2800" dirty="0"/>
              <a:t>)</a:t>
            </a:r>
          </a:p>
          <a:p>
            <a:r>
              <a:rPr lang="en-US" sz="2800" dirty="0"/>
              <a:t>Decision-making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given a cost function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314200" y="2590434"/>
            <a:ext cx="2848882" cy="2819400"/>
            <a:chOff x="6400800" y="2057400"/>
            <a:chExt cx="2133600" cy="1981200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6400800" y="2057400"/>
              <a:ext cx="2057400" cy="1981200"/>
              <a:chOff x="4176" y="1296"/>
              <a:chExt cx="1296" cy="1248"/>
            </a:xfrm>
          </p:grpSpPr>
          <p:sp>
            <p:nvSpPr>
              <p:cNvPr id="25" name="Oval 29"/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672" cy="2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2000"/>
              </a:p>
            </p:txBody>
          </p:sp>
          <p:sp>
            <p:nvSpPr>
              <p:cNvPr id="26" name="Oval 30"/>
              <p:cNvSpPr>
                <a:spLocks noChangeArrowheads="1"/>
              </p:cNvSpPr>
              <p:nvPr/>
            </p:nvSpPr>
            <p:spPr bwMode="auto">
              <a:xfrm>
                <a:off x="4766" y="2274"/>
                <a:ext cx="706" cy="2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2000"/>
              </a:p>
            </p:txBody>
          </p:sp>
          <p:cxnSp>
            <p:nvCxnSpPr>
              <p:cNvPr id="27" name="AutoShape 31"/>
              <p:cNvCxnSpPr>
                <a:cxnSpLocks noChangeShapeType="1"/>
              </p:cNvCxnSpPr>
              <p:nvPr/>
            </p:nvCxnSpPr>
            <p:spPr bwMode="auto">
              <a:xfrm>
                <a:off x="4878" y="1534"/>
                <a:ext cx="332" cy="20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4505" y="1550"/>
                <a:ext cx="283" cy="74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33"/>
              <p:cNvCxnSpPr>
                <a:cxnSpLocks noChangeShapeType="1"/>
                <a:stCxn id="25" idx="3"/>
                <a:endCxn id="33" idx="0"/>
              </p:cNvCxnSpPr>
              <p:nvPr/>
            </p:nvCxnSpPr>
            <p:spPr bwMode="auto">
              <a:xfrm flipH="1">
                <a:off x="4376" y="1513"/>
                <a:ext cx="90" cy="24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34"/>
              <p:cNvCxnSpPr>
                <a:cxnSpLocks noChangeShapeType="1"/>
                <a:stCxn id="33" idx="5"/>
                <a:endCxn id="26" idx="1"/>
              </p:cNvCxnSpPr>
              <p:nvPr/>
            </p:nvCxnSpPr>
            <p:spPr bwMode="auto">
              <a:xfrm>
                <a:off x="4517" y="1978"/>
                <a:ext cx="352" cy="33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4224" y="2277"/>
                <a:ext cx="352" cy="17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2000"/>
              </a:p>
            </p:txBody>
          </p:sp>
          <p:cxnSp>
            <p:nvCxnSpPr>
              <p:cNvPr id="32" name="AutoShape 36"/>
              <p:cNvCxnSpPr>
                <a:cxnSpLocks noChangeShapeType="1"/>
                <a:stCxn id="33" idx="4"/>
                <a:endCxn id="31" idx="0"/>
              </p:cNvCxnSpPr>
              <p:nvPr/>
            </p:nvCxnSpPr>
            <p:spPr bwMode="auto">
              <a:xfrm>
                <a:off x="4376" y="2016"/>
                <a:ext cx="24" cy="2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37"/>
              <p:cNvSpPr>
                <a:spLocks noChangeArrowheads="1"/>
              </p:cNvSpPr>
              <p:nvPr/>
            </p:nvSpPr>
            <p:spPr bwMode="auto">
              <a:xfrm>
                <a:off x="4176" y="1757"/>
                <a:ext cx="400" cy="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1800"/>
              </a:p>
            </p:txBody>
          </p:sp>
          <p:sp>
            <p:nvSpPr>
              <p:cNvPr id="34" name="Oval 38"/>
              <p:cNvSpPr>
                <a:spLocks noChangeArrowheads="1"/>
              </p:cNvSpPr>
              <p:nvPr/>
            </p:nvSpPr>
            <p:spPr bwMode="auto">
              <a:xfrm>
                <a:off x="4992" y="1728"/>
                <a:ext cx="400" cy="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1800"/>
              </a:p>
            </p:txBody>
          </p:sp>
          <p:cxnSp>
            <p:nvCxnSpPr>
              <p:cNvPr id="35" name="AutoShape 39"/>
              <p:cNvCxnSpPr>
                <a:cxnSpLocks noChangeShapeType="1"/>
                <a:endCxn id="26" idx="0"/>
              </p:cNvCxnSpPr>
              <p:nvPr/>
            </p:nvCxnSpPr>
            <p:spPr bwMode="auto">
              <a:xfrm flipH="1">
                <a:off x="5119" y="1987"/>
                <a:ext cx="82" cy="28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6400800" y="2743200"/>
              <a:ext cx="1930400" cy="457200"/>
              <a:chOff x="4032" y="1728"/>
              <a:chExt cx="1216" cy="288"/>
            </a:xfrm>
          </p:grpSpPr>
          <p:sp>
            <p:nvSpPr>
              <p:cNvPr id="21" name="Oval 41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400" cy="28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1800"/>
              </a:p>
            </p:txBody>
          </p:sp>
          <p:graphicFrame>
            <p:nvGraphicFramePr>
              <p:cNvPr id="22" name="Object 42"/>
              <p:cNvGraphicFramePr>
                <a:graphicFrameLocks noChangeAspect="1"/>
              </p:cNvGraphicFramePr>
              <p:nvPr/>
            </p:nvGraphicFramePr>
            <p:xfrm>
              <a:off x="4128" y="1749"/>
              <a:ext cx="226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2" name="Equation" r:id="rId3" imgW="203040" imgH="215640" progId="Equation.3">
                      <p:embed/>
                    </p:oleObj>
                  </mc:Choice>
                  <mc:Fallback>
                    <p:oleObj name="Equation" r:id="rId3" imgW="2030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749"/>
                            <a:ext cx="226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Oval 43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400" cy="2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1800"/>
              </a:p>
            </p:txBody>
          </p:sp>
          <p:graphicFrame>
            <p:nvGraphicFramePr>
              <p:cNvPr id="24" name="Object 44"/>
              <p:cNvGraphicFramePr>
                <a:graphicFrameLocks noChangeAspect="1"/>
              </p:cNvGraphicFramePr>
              <p:nvPr/>
            </p:nvGraphicFramePr>
            <p:xfrm>
              <a:off x="4937" y="1747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3" name="Equation" r:id="rId5" imgW="215640" imgH="215640" progId="Equation.3">
                      <p:embed/>
                    </p:oleObj>
                  </mc:Choice>
                  <mc:Fallback>
                    <p:oleObj name="Equation" r:id="rId5" imgW="2156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7" y="1747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6705600" y="2057400"/>
              <a:ext cx="1828800" cy="1981200"/>
              <a:chOff x="4224" y="1296"/>
              <a:chExt cx="1152" cy="1248"/>
            </a:xfrm>
          </p:grpSpPr>
          <p:grpSp>
            <p:nvGrpSpPr>
              <p:cNvPr id="15" name="Group 46"/>
              <p:cNvGrpSpPr>
                <a:grpSpLocks/>
              </p:cNvGrpSpPr>
              <p:nvPr/>
            </p:nvGrpSpPr>
            <p:grpSpPr bwMode="auto">
              <a:xfrm>
                <a:off x="4224" y="1296"/>
                <a:ext cx="672" cy="254"/>
                <a:chOff x="4800" y="480"/>
                <a:chExt cx="672" cy="254"/>
              </a:xfrm>
            </p:grpSpPr>
            <p:sp>
              <p:nvSpPr>
                <p:cNvPr id="19" name="Oval 47"/>
                <p:cNvSpPr>
                  <a:spLocks noChangeArrowheads="1"/>
                </p:cNvSpPr>
                <p:nvPr/>
              </p:nvSpPr>
              <p:spPr bwMode="auto">
                <a:xfrm>
                  <a:off x="4800" y="480"/>
                  <a:ext cx="672" cy="25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2000"/>
                </a:p>
              </p:txBody>
            </p:sp>
            <p:sp>
              <p:nvSpPr>
                <p:cNvPr id="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848" y="480"/>
                  <a:ext cx="47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800">
                      <a:latin typeface="Tahoma" pitchFamily="34" charset="0"/>
                    </a:rPr>
                    <a:t>cause</a:t>
                  </a:r>
                </a:p>
              </p:txBody>
            </p:sp>
          </p:grpSp>
          <p:grpSp>
            <p:nvGrpSpPr>
              <p:cNvPr id="16" name="Group 49"/>
              <p:cNvGrpSpPr>
                <a:grpSpLocks/>
              </p:cNvGrpSpPr>
              <p:nvPr/>
            </p:nvGrpSpPr>
            <p:grpSpPr bwMode="auto">
              <a:xfrm>
                <a:off x="4608" y="2256"/>
                <a:ext cx="768" cy="288"/>
                <a:chOff x="4752" y="3024"/>
                <a:chExt cx="768" cy="288"/>
              </a:xfrm>
            </p:grpSpPr>
            <p:sp>
              <p:nvSpPr>
                <p:cNvPr id="17" name="Oval 50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753" cy="28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2000"/>
                </a:p>
              </p:txBody>
            </p:sp>
            <p:sp>
              <p:nvSpPr>
                <p:cNvPr id="1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52" y="3024"/>
                  <a:ext cx="76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800">
                      <a:latin typeface="Tahoma" pitchFamily="34" charset="0"/>
                    </a:rPr>
                    <a:t>symptom</a:t>
                  </a:r>
                </a:p>
              </p:txBody>
            </p:sp>
          </p:grpSp>
        </p:grp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6705600" y="2057400"/>
              <a:ext cx="1828800" cy="1981200"/>
              <a:chOff x="4224" y="1296"/>
              <a:chExt cx="1152" cy="1248"/>
            </a:xfrm>
          </p:grpSpPr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>
                <a:off x="4608" y="2256"/>
                <a:ext cx="768" cy="288"/>
                <a:chOff x="4608" y="2544"/>
                <a:chExt cx="768" cy="288"/>
              </a:xfrm>
            </p:grpSpPr>
            <p:sp>
              <p:nvSpPr>
                <p:cNvPr id="13" name="Oval 54"/>
                <p:cNvSpPr>
                  <a:spLocks noChangeArrowheads="1"/>
                </p:cNvSpPr>
                <p:nvPr/>
              </p:nvSpPr>
              <p:spPr bwMode="auto">
                <a:xfrm>
                  <a:off x="4608" y="2544"/>
                  <a:ext cx="753" cy="28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2000"/>
                </a:p>
              </p:txBody>
            </p:sp>
            <p:sp>
              <p:nvSpPr>
                <p:cNvPr id="1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608" y="2574"/>
                  <a:ext cx="76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en-US" sz="2400" dirty="0"/>
                    <a:t>symptom</a:t>
                  </a:r>
                  <a:endParaRPr lang="en-US" altLang="en-US" sz="2000" dirty="0"/>
                </a:p>
              </p:txBody>
            </p:sp>
          </p:grpSp>
          <p:grpSp>
            <p:nvGrpSpPr>
              <p:cNvPr id="10" name="Group 56"/>
              <p:cNvGrpSpPr>
                <a:grpSpLocks/>
              </p:cNvGrpSpPr>
              <p:nvPr/>
            </p:nvGrpSpPr>
            <p:grpSpPr bwMode="auto">
              <a:xfrm>
                <a:off x="4224" y="1296"/>
                <a:ext cx="672" cy="254"/>
                <a:chOff x="4848" y="480"/>
                <a:chExt cx="672" cy="254"/>
              </a:xfrm>
            </p:grpSpPr>
            <p:sp>
              <p:nvSpPr>
                <p:cNvPr id="11" name="Oval 57"/>
                <p:cNvSpPr>
                  <a:spLocks noChangeArrowheads="1"/>
                </p:cNvSpPr>
                <p:nvPr/>
              </p:nvSpPr>
              <p:spPr bwMode="auto">
                <a:xfrm>
                  <a:off x="4848" y="480"/>
                  <a:ext cx="672" cy="254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2000"/>
                </a:p>
              </p:txBody>
            </p:sp>
            <p:sp>
              <p:nvSpPr>
                <p:cNvPr id="1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896" y="480"/>
                  <a:ext cx="62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en-US" sz="2400" dirty="0"/>
                    <a:t>cause</a:t>
                  </a:r>
                  <a:endParaRPr lang="en-US" altLang="en-US" sz="2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60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Structure </a:t>
            </a:r>
            <a:r>
              <a:rPr lang="en-US" sz="2400" dirty="0"/>
              <a:t>of the graph </a:t>
            </a:r>
            <a:r>
              <a:rPr lang="en-US" sz="2400" dirty="0">
                <a:sym typeface="Wingdings" panose="05000000000000000000" pitchFamily="2" charset="2"/>
              </a:rPr>
              <a:t> Conditional independence relations</a:t>
            </a:r>
          </a:p>
          <a:p>
            <a:pPr>
              <a:lnSpc>
                <a:spcPct val="8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ym typeface="Wingdings" panose="05000000000000000000" pitchFamily="2" charset="2"/>
              </a:rPr>
              <a:t>Requires that graph is acyclic (no directed cycles)</a:t>
            </a:r>
          </a:p>
          <a:p>
            <a:pPr>
              <a:lnSpc>
                <a:spcPct val="8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ym typeface="Wingdings" panose="05000000000000000000" pitchFamily="2" charset="2"/>
              </a:rPr>
              <a:t>2 components to a Bayesian network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panose="05000000000000000000" pitchFamily="2" charset="2"/>
              </a:rPr>
              <a:t>The graph structure (conditional independence assumptions)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panose="05000000000000000000" pitchFamily="2" charset="2"/>
              </a:rPr>
              <a:t>The numerical probabilities (for each variable given its parents)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1277668" y="2066330"/>
            <a:ext cx="65886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Verdana" panose="020B0604030504040204" pitchFamily="34" charset="0"/>
              </a:rPr>
              <a:t>In general,</a:t>
            </a:r>
          </a:p>
          <a:p>
            <a:pPr eaLnBrk="0" hangingPunct="0"/>
            <a:r>
              <a:rPr lang="en-US" sz="2400" dirty="0">
                <a:latin typeface="Verdana" panose="020B0604030504040204" pitchFamily="34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p(X</a:t>
            </a:r>
            <a:r>
              <a:rPr lang="en-US" sz="2400" baseline="-25000" dirty="0">
                <a:solidFill>
                  <a:srgbClr val="FF0000"/>
                </a:solidFill>
                <a:latin typeface="Verdana" panose="020B0604030504040204" pitchFamily="34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, X</a:t>
            </a:r>
            <a:r>
              <a:rPr lang="en-US" sz="2400" baseline="-25000" dirty="0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,....X</a:t>
            </a:r>
            <a:r>
              <a:rPr lang="en-US" sz="2400" baseline="-25000" dirty="0">
                <a:solidFill>
                  <a:srgbClr val="FF0000"/>
                </a:solidFill>
                <a:latin typeface="Verdana" panose="020B0604030504040204" pitchFamily="34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) =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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p(X</a:t>
            </a:r>
            <a:r>
              <a:rPr lang="en-US" sz="2400" baseline="-25000" dirty="0">
                <a:solidFill>
                  <a:srgbClr val="FF0000"/>
                </a:solidFill>
                <a:latin typeface="Verdana" panose="020B060403050404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 | parents(X</a:t>
            </a:r>
            <a:r>
              <a:rPr lang="en-US" sz="2400" baseline="-25000" dirty="0">
                <a:solidFill>
                  <a:srgbClr val="FF0000"/>
                </a:solidFill>
                <a:latin typeface="Verdana" panose="020B0604030504040204" pitchFamily="34" charset="0"/>
              </a:rPr>
              <a:t>i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) )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695575" y="285174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593850" y="3231948"/>
            <a:ext cx="258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full joint distribution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5314950" y="3370727"/>
            <a:ext cx="381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graph-structured approximation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H="1" flipV="1">
            <a:off x="5600041" y="2943061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3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3C9-1774-46F6-8FF8-1DD48303C6FB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485775" y="219075"/>
          <a:ext cx="8174038" cy="642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Photo Editor Photo" r:id="rId3" imgW="8171429" imgH="6419048" progId="MSPhotoEd.3">
                  <p:embed/>
                </p:oleObj>
              </mc:Choice>
              <mc:Fallback>
                <p:oleObj name="Photo Editor Photo" r:id="rId3" imgW="8171429" imgH="64190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219075"/>
                        <a:ext cx="8174038" cy="642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67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8927</TotalTime>
  <Words>585</Words>
  <Application>Microsoft Office PowerPoint</Application>
  <PresentationFormat>On-screen Show (4:3)</PresentationFormat>
  <Paragraphs>142</Paragraphs>
  <Slides>15</Slides>
  <Notes>4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Monotype Sorts</vt:lpstr>
      <vt:lpstr>Symbol</vt:lpstr>
      <vt:lpstr>Tahoma</vt:lpstr>
      <vt:lpstr>Times New Roman</vt:lpstr>
      <vt:lpstr>Verdana</vt:lpstr>
      <vt:lpstr>Wingdings</vt:lpstr>
      <vt:lpstr>Office Theme</vt:lpstr>
      <vt:lpstr>Equation</vt:lpstr>
      <vt:lpstr>Photo Editor Photo</vt:lpstr>
      <vt:lpstr>Foundations of Machine Learning</vt:lpstr>
      <vt:lpstr>Why Bayes Network</vt:lpstr>
      <vt:lpstr>PowerPoint Presentation</vt:lpstr>
      <vt:lpstr>Bayesian Network</vt:lpstr>
      <vt:lpstr>Representation in Bayesian Belief Networks</vt:lpstr>
      <vt:lpstr>Inference in Bayesian Networks</vt:lpstr>
      <vt:lpstr>Applications of Bayesian Networks</vt:lpstr>
      <vt:lpstr>Bayesian Networks</vt:lpstr>
      <vt:lpstr>PowerPoint Presentation</vt:lpstr>
      <vt:lpstr>PowerPoint Presentation</vt:lpstr>
      <vt:lpstr>Examples</vt:lpstr>
      <vt:lpstr>Naïve Bayes Model</vt:lpstr>
      <vt:lpstr>Hidden Markov Model (HMM)</vt:lpstr>
      <vt:lpstr>Learning Bayesian Belief Networks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249</cp:revision>
  <cp:lastPrinted>2016-06-08T03:59:27Z</cp:lastPrinted>
  <dcterms:created xsi:type="dcterms:W3CDTF">2015-06-25T09:31:26Z</dcterms:created>
  <dcterms:modified xsi:type="dcterms:W3CDTF">2016-06-08T04:00:32Z</dcterms:modified>
</cp:coreProperties>
</file>