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69" r:id="rId3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63" d="100"/>
          <a:sy n="63" d="100"/>
        </p:scale>
        <p:origin x="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78E39-E6AE-4EEA-80F9-033019CAC2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99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1CE2F-B6C7-4315-A7C0-8BD0A7BAC208}" type="slidenum">
              <a:rPr lang="en-US" altLang="en-US" b="0">
                <a:latin typeface="Arial" panose="020B0604020202020204" pitchFamily="34" charset="0"/>
              </a:rPr>
              <a:pPr/>
              <a:t>19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709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F483D5-FDDC-4916-B162-93B8F3608B94}" type="slidenum">
              <a:rPr lang="en-US" altLang="en-US" b="0">
                <a:latin typeface="Arial" panose="020B0604020202020204" pitchFamily="34" charset="0"/>
              </a:rPr>
              <a:pPr/>
              <a:t>20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534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5D94D9-9B40-4F82-8077-929174348505}" type="slidenum">
              <a:rPr lang="en-US" altLang="en-US" b="0">
                <a:latin typeface="Arial" panose="020B0604020202020204" pitchFamily="34" charset="0"/>
              </a:rPr>
              <a:pPr/>
              <a:t>21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886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E0452F-B67E-45BF-ADA8-A3D9B67E2621}" type="slidenum">
              <a:rPr lang="en-US" altLang="en-US" b="0">
                <a:latin typeface="Arial" panose="020B0604020202020204" pitchFamily="34" charset="0"/>
              </a:rPr>
              <a:pPr/>
              <a:t>22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40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303FDB-314E-4916-BC6C-D304229ABB12}" type="slidenum">
              <a:rPr lang="en-US" altLang="en-US" b="0">
                <a:latin typeface="Arial" panose="020B0604020202020204" pitchFamily="34" charset="0"/>
              </a:rPr>
              <a:pPr/>
              <a:t>23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98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CEA284-E410-4415-BA85-910AC18DA1B9}" type="slidenum">
              <a:rPr lang="en-US" altLang="en-US" b="0">
                <a:latin typeface="Arial" panose="020B0604020202020204" pitchFamily="34" charset="0"/>
              </a:rPr>
              <a:pPr/>
              <a:t>24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6608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4F32EC-9CD3-4E38-823D-BFBE050EDEAE}" type="slidenum">
              <a:rPr lang="en-US" altLang="en-US" b="0">
                <a:latin typeface="Arial" panose="020B0604020202020204" pitchFamily="34" charset="0"/>
              </a:rPr>
              <a:pPr/>
              <a:t>25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02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11C462-E5E4-431C-8C15-E72E372E4A35}" type="slidenum">
              <a:rPr lang="en-US" altLang="en-US" b="0">
                <a:latin typeface="Arial" panose="020B0604020202020204" pitchFamily="34" charset="0"/>
              </a:rPr>
              <a:pPr/>
              <a:t>26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689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9E0A9A-0596-4BF8-A877-C9C03C3795BD}" type="slidenum">
              <a:rPr lang="en-US" altLang="en-US" b="0">
                <a:latin typeface="Arial" panose="020B0604020202020204" pitchFamily="34" charset="0"/>
              </a:rPr>
              <a:pPr/>
              <a:t>27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98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FAFB5-658A-4B6B-8A2D-AB1C55F4BC3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88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73B26-ACC1-4C6E-88D8-078AEC46230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78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6B8C1C-200C-4C34-BC00-9FFFE2D22794}" type="slidenum">
              <a:rPr lang="en-US" altLang="en-US" b="0">
                <a:latin typeface="Arial" panose="020B0604020202020204" pitchFamily="34" charset="0"/>
              </a:rPr>
              <a:pPr/>
              <a:t>13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25CBA5-D6EA-421F-A9EA-EFDA54D10CDD}" type="slidenum">
              <a:rPr lang="en-US" altLang="en-US" b="0">
                <a:latin typeface="Arial" panose="020B0604020202020204" pitchFamily="34" charset="0"/>
              </a:rPr>
              <a:pPr/>
              <a:t>14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695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14182A-441E-4CCA-8E2D-CB7C995E3492}" type="slidenum">
              <a:rPr lang="en-US" altLang="en-US" b="0">
                <a:latin typeface="Arial" panose="020B0604020202020204" pitchFamily="34" charset="0"/>
              </a:rPr>
              <a:pPr/>
              <a:t>15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174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4ADC4F-67E5-4BDC-8F7E-187DABA62EFD}" type="slidenum">
              <a:rPr lang="en-US" altLang="en-US" b="0">
                <a:latin typeface="Arial" panose="020B0604020202020204" pitchFamily="34" charset="0"/>
              </a:rPr>
              <a:pPr/>
              <a:t>16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556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67D432-7E9A-4C73-8FE5-30DB13A0622C}" type="slidenum">
              <a:rPr lang="en-US" altLang="en-US" b="0">
                <a:latin typeface="Arial" panose="020B0604020202020204" pitchFamily="34" charset="0"/>
              </a:rPr>
              <a:pPr/>
              <a:t>17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62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F12BE7-21B6-45F4-8BFC-3F3856267AC0}" type="slidenum">
              <a:rPr lang="en-US" altLang="en-US" b="0">
                <a:latin typeface="Arial" panose="020B0604020202020204" pitchFamily="34" charset="0"/>
              </a:rPr>
              <a:pPr/>
              <a:t>18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94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31-05-2016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A: Probability Basics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 Random Variables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variables (RVs) which may take on only a countable number of distinct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e.g., the sum of the value of two dies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X is a RV with </a:t>
            </a:r>
            <a:r>
              <a:rPr lang="en-US" altLang="en-US" sz="2800" dirty="0" err="1"/>
              <a:t>arity</a:t>
            </a:r>
            <a:r>
              <a:rPr lang="en-US" altLang="en-US" sz="2800" dirty="0"/>
              <a:t> </a:t>
            </a:r>
            <a:r>
              <a:rPr lang="en-US" altLang="en-US" sz="2800" i="1" dirty="0"/>
              <a:t>k</a:t>
            </a:r>
            <a:r>
              <a:rPr lang="en-US" altLang="en-US" sz="2800" dirty="0"/>
              <a:t> if it can take on exactly one value out of </a:t>
            </a:r>
            <a:r>
              <a:rPr lang="en-US" altLang="en-US" sz="2800" dirty="0" smtClean="0"/>
              <a:t>k values,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e.g., the </a:t>
            </a:r>
            <a:r>
              <a:rPr lang="en-US" altLang="en-US" dirty="0"/>
              <a:t>possible values that X can take on are 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2</a:t>
            </a:r>
            <a:r>
              <a:rPr lang="en-US" altLang="en-US" dirty="0" smtClean="0"/>
              <a:t>, 3, 4, 5, 6, 7, 8, 9, 10, 11, 12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 of Discrete RV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Probability mass function (</a:t>
            </a:r>
            <a:r>
              <a:rPr lang="en-US" altLang="en-US" dirty="0" err="1"/>
              <a:t>pmf</a:t>
            </a:r>
            <a:r>
              <a:rPr lang="en-US" altLang="en-US" dirty="0"/>
              <a:t>): </a:t>
            </a:r>
          </a:p>
          <a:p>
            <a:r>
              <a:rPr lang="en-US" altLang="en-US" dirty="0" smtClean="0"/>
              <a:t>Simple </a:t>
            </a:r>
            <a:r>
              <a:rPr lang="en-US" altLang="en-US" dirty="0"/>
              <a:t>facts about </a:t>
            </a:r>
            <a:r>
              <a:rPr lang="en-US" altLang="en-US" dirty="0" err="1" smtClean="0"/>
              <a:t>pmf</a:t>
            </a:r>
            <a:endParaRPr lang="en-US" altLang="en-US" dirty="0"/>
          </a:p>
          <a:p>
            <a:pPr lvl="1"/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                                  </a:t>
            </a:r>
            <a:r>
              <a:rPr lang="en-US" altLang="en-US" dirty="0" smtClean="0"/>
              <a:t>       if</a:t>
            </a:r>
            <a:endParaRPr lang="en-US" altLang="en-US" dirty="0"/>
          </a:p>
          <a:p>
            <a:pPr lvl="1"/>
            <a:r>
              <a:rPr lang="en-US" altLang="en-US" dirty="0"/>
              <a:t>                                           </a:t>
            </a:r>
            <a:r>
              <a:rPr lang="en-US" altLang="en-US" dirty="0" smtClean="0"/>
              <a:t>                              </a:t>
            </a:r>
            <a:r>
              <a:rPr lang="en-US" altLang="en-US" dirty="0"/>
              <a:t>if </a:t>
            </a:r>
          </a:p>
          <a:p>
            <a:pPr lvl="1"/>
            <a:r>
              <a:rPr lang="en-US" altLang="en-US" dirty="0"/>
              <a:t> 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6016"/>
              </p:ext>
            </p:extLst>
          </p:nvPr>
        </p:nvGraphicFramePr>
        <p:xfrm>
          <a:off x="1447800" y="3200400"/>
          <a:ext cx="3111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4" imgW="1244520" imgH="266400" progId="Equation.DSMT4">
                  <p:embed/>
                </p:oleObj>
              </mc:Choice>
              <mc:Fallback>
                <p:oleObj name="Equation" r:id="rId4" imgW="124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3111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09752"/>
              </p:ext>
            </p:extLst>
          </p:nvPr>
        </p:nvGraphicFramePr>
        <p:xfrm>
          <a:off x="7543800" y="3810000"/>
          <a:ext cx="703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6" imgW="279360" imgH="177480" progId="Equation.DSMT4">
                  <p:embed/>
                </p:oleObj>
              </mc:Choice>
              <mc:Fallback>
                <p:oleObj name="Equation" r:id="rId6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810000"/>
                        <a:ext cx="703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84738"/>
              </p:ext>
            </p:extLst>
          </p:nvPr>
        </p:nvGraphicFramePr>
        <p:xfrm>
          <a:off x="1447800" y="4343400"/>
          <a:ext cx="488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8" imgW="1955520" imgH="215640" progId="Equation.DSMT4">
                  <p:embed/>
                </p:oleObj>
              </mc:Choice>
              <mc:Fallback>
                <p:oleObj name="Equation" r:id="rId8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4889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12820"/>
              </p:ext>
            </p:extLst>
          </p:nvPr>
        </p:nvGraphicFramePr>
        <p:xfrm>
          <a:off x="1371600" y="3733800"/>
          <a:ext cx="5873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0" imgW="2349360" imgH="266400" progId="Equation.DSMT4">
                  <p:embed/>
                </p:oleObj>
              </mc:Choice>
              <mc:Fallback>
                <p:oleObj name="Equation" r:id="rId10" imgW="2349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5873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93912"/>
              </p:ext>
            </p:extLst>
          </p:nvPr>
        </p:nvGraphicFramePr>
        <p:xfrm>
          <a:off x="4953000" y="3352800"/>
          <a:ext cx="703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2" imgW="279360" imgH="177480" progId="Equation.DSMT4">
                  <p:embed/>
                </p:oleObj>
              </mc:Choice>
              <mc:Fallback>
                <p:oleObj name="Equation" r:id="rId12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703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49887"/>
              </p:ext>
            </p:extLst>
          </p:nvPr>
        </p:nvGraphicFramePr>
        <p:xfrm>
          <a:off x="1600200" y="2667000"/>
          <a:ext cx="2362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3" imgW="952200" imgH="253800" progId="Equation.DSMT4">
                  <p:embed/>
                </p:oleObj>
              </mc:Choice>
              <mc:Fallback>
                <p:oleObj name="Equation" r:id="rId13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362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8699"/>
              </p:ext>
            </p:extLst>
          </p:nvPr>
        </p:nvGraphicFramePr>
        <p:xfrm>
          <a:off x="6324600" y="1600200"/>
          <a:ext cx="16827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5" imgW="558720" imgH="215640" progId="Equation.DSMT4">
                  <p:embed/>
                </p:oleObj>
              </mc:Choice>
              <mc:Fallback>
                <p:oleObj name="Equation" r:id="rId15" imgW="55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6827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Uniform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 ⋯,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rgbClr val="0033CC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X takes values 1, 2, …, </a:t>
                </a:r>
                <a:r>
                  <a:rPr lang="en-US" altLang="en-US" i="1" dirty="0"/>
                  <a:t>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E.g. picking balls of different colors from a box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Binomial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0033CC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X takes values 0, 1, …, </a:t>
                </a:r>
                <a:r>
                  <a:rPr lang="en-US" altLang="en-US" i="1" dirty="0"/>
                  <a:t>n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1000" i="1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10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E.g. coin flips</a:t>
                </a:r>
              </a:p>
            </p:txBody>
          </p:sp>
        </mc:Choice>
        <mc:Fallback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96781"/>
              </p:ext>
            </p:extLst>
          </p:nvPr>
        </p:nvGraphicFramePr>
        <p:xfrm>
          <a:off x="1447800" y="2514600"/>
          <a:ext cx="2062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825480" imgH="215640" progId="Equation.DSMT4">
                  <p:embed/>
                </p:oleObj>
              </mc:Choice>
              <mc:Fallback>
                <p:oleObj name="Equation" r:id="rId5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062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29109"/>
              </p:ext>
            </p:extLst>
          </p:nvPr>
        </p:nvGraphicFramePr>
        <p:xfrm>
          <a:off x="1371600" y="4419600"/>
          <a:ext cx="3632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3632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07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Joint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Given two discrete RVs X and Y, their </a:t>
            </a:r>
            <a:r>
              <a:rPr lang="en-US" altLang="en-US" sz="2800" b="1" dirty="0" smtClean="0"/>
              <a:t>joint distribution</a:t>
            </a:r>
            <a:r>
              <a:rPr lang="en-US" altLang="en-US" sz="2800" dirty="0" smtClean="0"/>
              <a:t> is the distribution of X and Y together</a:t>
            </a:r>
            <a:endParaRPr lang="en-US" altLang="en-US" sz="2800" i="1" dirty="0" smtClean="0"/>
          </a:p>
          <a:p>
            <a:pPr lvl="1" eaLnBrk="1" hangingPunct="1"/>
            <a:r>
              <a:rPr lang="en-US" altLang="en-US" dirty="0"/>
              <a:t>e</a:t>
            </a:r>
            <a:r>
              <a:rPr lang="en-US" altLang="en-US" dirty="0" smtClean="0"/>
              <a:t>.g.</a:t>
            </a:r>
            <a:br>
              <a:rPr lang="en-US" altLang="en-US" dirty="0" smtClean="0"/>
            </a:br>
            <a:r>
              <a:rPr lang="en-US" altLang="en-US" dirty="0" smtClean="0"/>
              <a:t>you and your friend each toss a coin 10 times </a:t>
            </a:r>
            <a:br>
              <a:rPr lang="en-US" altLang="en-US" dirty="0" smtClean="0"/>
            </a:br>
            <a:r>
              <a:rPr lang="en-US" altLang="en-US" dirty="0" smtClean="0"/>
              <a:t>P(You </a:t>
            </a:r>
            <a:r>
              <a:rPr lang="en-US" altLang="en-US" dirty="0" smtClean="0"/>
              <a:t>get </a:t>
            </a:r>
            <a:r>
              <a:rPr lang="en-US" altLang="en-US" dirty="0"/>
              <a:t>5</a:t>
            </a:r>
            <a:r>
              <a:rPr lang="en-US" altLang="en-US" dirty="0" smtClean="0"/>
              <a:t> </a:t>
            </a:r>
            <a:r>
              <a:rPr lang="en-US" altLang="en-US" dirty="0" smtClean="0"/>
              <a:t>heads AND you friend get </a:t>
            </a:r>
            <a:r>
              <a:rPr lang="en-US" altLang="en-US" dirty="0" smtClean="0"/>
              <a:t>7 </a:t>
            </a:r>
            <a:r>
              <a:rPr lang="en-US" altLang="en-US" dirty="0" smtClean="0"/>
              <a:t>heads)</a:t>
            </a:r>
          </a:p>
          <a:p>
            <a:pPr eaLnBrk="1" hangingPunct="1"/>
            <a:r>
              <a:rPr lang="en-US" altLang="en-US" i="1" dirty="0" smtClean="0"/>
              <a:t> </a:t>
            </a:r>
          </a:p>
          <a:p>
            <a:pPr lvl="1" eaLnBrk="1" hangingPunct="1"/>
            <a:endParaRPr lang="en-US" altLang="en-US" sz="1200" dirty="0" smtClean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94508"/>
              </p:ext>
            </p:extLst>
          </p:nvPr>
        </p:nvGraphicFramePr>
        <p:xfrm>
          <a:off x="990600" y="3863181"/>
          <a:ext cx="48545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612900" imgH="279400" progId="Equation.DSMT4">
                  <p:embed/>
                </p:oleObj>
              </mc:Choice>
              <mc:Fallback>
                <p:oleObj name="Equation" r:id="rId4" imgW="1612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3181"/>
                        <a:ext cx="48545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72737"/>
              </p:ext>
            </p:extLst>
          </p:nvPr>
        </p:nvGraphicFramePr>
        <p:xfrm>
          <a:off x="609600" y="5673941"/>
          <a:ext cx="83645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6" imgW="3340100" imgH="317500" progId="Equation.DSMT4">
                  <p:embed/>
                </p:oleObj>
              </mc:Choice>
              <mc:Fallback>
                <p:oleObj name="Equation" r:id="rId6" imgW="33401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73941"/>
                        <a:ext cx="836453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                                  is </a:t>
                </a:r>
                <a:r>
                  <a:rPr lang="en-US" altLang="en-US" sz="2800" dirty="0" smtClean="0"/>
                  <a:t>the probability of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 smtClean="0"/>
                  <a:t>, </a:t>
                </a:r>
                <a:r>
                  <a:rPr lang="en-US" altLang="en-US" sz="2800" dirty="0" smtClean="0"/>
                  <a:t>given the occurrence of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800" dirty="0" smtClean="0"/>
              </a:p>
              <a:p>
                <a:pPr lvl="1" eaLnBrk="1" hangingPunct="1"/>
                <a:r>
                  <a:rPr lang="en-US" altLang="en-US" dirty="0" smtClean="0"/>
                  <a:t>E.g. you get 0 heads, given that your friend gets </a:t>
                </a:r>
                <a:r>
                  <a:rPr lang="en-US" altLang="en-US" dirty="0"/>
                  <a:t>3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/>
                  <a:t>heads</a:t>
                </a:r>
              </a:p>
              <a:p>
                <a:pPr eaLnBrk="1" hangingPunct="1"/>
                <a:endParaRPr lang="en-US" altLang="en-US" sz="1600" dirty="0" smtClean="0"/>
              </a:p>
              <a:p>
                <a:pPr eaLnBrk="1" hangingPunct="1"/>
                <a:r>
                  <a:rPr lang="en-US" altLang="en-US" dirty="0" smtClean="0"/>
                  <a:t> 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704" t="-1348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56501"/>
              </p:ext>
            </p:extLst>
          </p:nvPr>
        </p:nvGraphicFramePr>
        <p:xfrm>
          <a:off x="911537" y="1544638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37" y="1544638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88679"/>
              </p:ext>
            </p:extLst>
          </p:nvPr>
        </p:nvGraphicFramePr>
        <p:xfrm>
          <a:off x="1219200" y="3566319"/>
          <a:ext cx="58515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943100" imgH="419100" progId="Equation.DSMT4">
                  <p:embed/>
                </p:oleObj>
              </mc:Choice>
              <mc:Fallback>
                <p:oleObj name="Equation" r:id="rId7" imgW="194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66319"/>
                        <a:ext cx="58515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31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Law of Total Probability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Given two discrete RVs X and Y, which take values in                  </a:t>
            </a:r>
            <a:r>
              <a:rPr lang="en-US" altLang="en-US" sz="2800" dirty="0" smtClean="0"/>
              <a:t>           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               and                       , </a:t>
            </a:r>
            <a:r>
              <a:rPr lang="en-US" altLang="en-US" sz="2800" dirty="0" smtClean="0"/>
              <a:t>We have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72854"/>
              </p:ext>
            </p:extLst>
          </p:nvPr>
        </p:nvGraphicFramePr>
        <p:xfrm>
          <a:off x="762000" y="1995487"/>
          <a:ext cx="1836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609336" imgH="215806" progId="Equation.DSMT4">
                  <p:embed/>
                </p:oleObj>
              </mc:Choice>
              <mc:Fallback>
                <p:oleObj name="Equation" r:id="rId4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95487"/>
                        <a:ext cx="18367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3635"/>
              </p:ext>
            </p:extLst>
          </p:nvPr>
        </p:nvGraphicFramePr>
        <p:xfrm>
          <a:off x="3429000" y="1995487"/>
          <a:ext cx="18351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6" imgW="609336" imgH="215806" progId="Equation.DSMT4">
                  <p:embed/>
                </p:oleObj>
              </mc:Choice>
              <mc:Fallback>
                <p:oleObj name="Equation" r:id="rId6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95487"/>
                        <a:ext cx="18351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98859"/>
              </p:ext>
            </p:extLst>
          </p:nvPr>
        </p:nvGraphicFramePr>
        <p:xfrm>
          <a:off x="1024731" y="3276600"/>
          <a:ext cx="7094537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8" imgW="2362200" imgH="571500" progId="Equation.DSMT4">
                  <p:embed/>
                </p:oleObj>
              </mc:Choice>
              <mc:Fallback>
                <p:oleObj name="Equation" r:id="rId8" imgW="23622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731" y="3276600"/>
                        <a:ext cx="7094537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49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Marginalization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1219200" y="2971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" y="2514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+mn-lt"/>
              </a:rPr>
              <a:t>Marginal Probability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H="1">
            <a:off x="5334000" y="2971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419600" y="2514600"/>
            <a:ext cx="358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+mn-lt"/>
              </a:rPr>
              <a:t>Joint Probability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V="1">
            <a:off x="43434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2971800" y="51816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+mn-lt"/>
              </a:rPr>
              <a:t>Conditional Probability</a:t>
            </a:r>
          </a:p>
        </p:txBody>
      </p:sp>
      <p:graphicFrame>
        <p:nvGraphicFramePr>
          <p:cNvPr id="13321" name="Object 10"/>
          <p:cNvGraphicFramePr>
            <a:graphicFrameLocks noChangeAspect="1"/>
          </p:cNvGraphicFramePr>
          <p:nvPr/>
        </p:nvGraphicFramePr>
        <p:xfrm>
          <a:off x="1096963" y="3236913"/>
          <a:ext cx="709453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2362200" imgH="571500" progId="Equation.DSMT4">
                  <p:embed/>
                </p:oleObj>
              </mc:Choice>
              <mc:Fallback>
                <p:oleObj name="Equation" r:id="rId4" imgW="23622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236913"/>
                        <a:ext cx="7094537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11"/>
          <p:cNvSpPr>
            <a:spLocks noChangeShapeType="1"/>
          </p:cNvSpPr>
          <p:nvPr/>
        </p:nvSpPr>
        <p:spPr bwMode="auto">
          <a:xfrm flipH="1" flipV="1">
            <a:off x="7086600" y="480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172200" y="5181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+mn-lt"/>
              </a:rPr>
              <a:t>Marginal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07813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 Rule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 and Y are discrete RVs…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304800" y="4724400"/>
          <a:ext cx="85502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2844800" imgH="495300" progId="Equation.DSMT4">
                  <p:embed/>
                </p:oleObj>
              </mc:Choice>
              <mc:Fallback>
                <p:oleObj name="Equation" r:id="rId4" imgW="2844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0"/>
                        <a:ext cx="85502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1524000" y="2438400"/>
          <a:ext cx="58515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1943100" imgH="419100" progId="Equation.DSMT4">
                  <p:embed/>
                </p:oleObj>
              </mc:Choice>
              <mc:Fallback>
                <p:oleObj name="Equation" r:id="rId6" imgW="194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58515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9"/>
          <p:cNvSpPr>
            <a:spLocks noChangeArrowheads="1"/>
          </p:cNvSpPr>
          <p:nvPr/>
        </p:nvSpPr>
        <p:spPr bwMode="auto">
          <a:xfrm>
            <a:off x="4191000" y="35814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RVs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28800"/>
                <a:ext cx="8229600" cy="47244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X and Y are independent means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 smtClean="0"/>
                  <a:t> does not affect the probability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b="0" dirty="0" smtClean="0"/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Definition</a:t>
                </a:r>
                <a:r>
                  <a:rPr lang="en-US" altLang="en-US" dirty="0" smtClean="0"/>
                  <a:t>: X and Y are independent </a:t>
                </a:r>
                <a:r>
                  <a:rPr lang="en-US" altLang="en-US" dirty="0" err="1" smtClean="0"/>
                  <a:t>iff</a:t>
                </a:r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 P(XY) = P(X)P(Y)</a:t>
                </a:r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   </a:t>
                </a:r>
                <a:endParaRPr lang="en-US" altLang="en-US" dirty="0" smtClean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28800"/>
                <a:ext cx="8229600" cy="4724400"/>
              </a:xfrm>
              <a:blipFill rotWithShape="0">
                <a:blip r:embed="rId4"/>
                <a:stretch>
                  <a:fillRect l="-1704" t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81251"/>
              </p:ext>
            </p:extLst>
          </p:nvPr>
        </p:nvGraphicFramePr>
        <p:xfrm>
          <a:off x="1295400" y="4572000"/>
          <a:ext cx="62690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2082800" imgH="215900" progId="Equation.DSMT4">
                  <p:embed/>
                </p:oleObj>
              </mc:Choice>
              <mc:Fallback>
                <p:oleObj name="Equation" r:id="rId5" imgW="2082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62690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18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Independence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</a:rPr>
              <a:t>E.g. no matter how many heads you get, your friend will not be affected, and vice versa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1130300" y="1828800"/>
          <a:ext cx="62658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2082800" imgH="215900" progId="Equation.DSMT4">
                  <p:embed/>
                </p:oleObj>
              </mc:Choice>
              <mc:Fallback>
                <p:oleObj name="Equation" r:id="rId4" imgW="2082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828800"/>
                        <a:ext cx="62658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0" y="3009900"/>
          <a:ext cx="44323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1473200" imgH="241300" progId="Equation.DSMT4">
                  <p:embed/>
                </p:oleObj>
              </mc:Choice>
              <mc:Fallback>
                <p:oleObj name="Equation" r:id="rId6" imgW="1473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09900"/>
                        <a:ext cx="44323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4724400" y="3008313"/>
          <a:ext cx="4470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8" imgW="1485900" imgH="241300" progId="Equation.DSMT4">
                  <p:embed/>
                </p:oleObj>
              </mc:Choice>
              <mc:Fallback>
                <p:oleObj name="Equation" r:id="rId8" imgW="148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08313"/>
                        <a:ext cx="44704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1" name="AutoShape 9"/>
          <p:cNvCxnSpPr>
            <a:cxnSpLocks noChangeShapeType="1"/>
          </p:cNvCxnSpPr>
          <p:nvPr/>
        </p:nvCxnSpPr>
        <p:spPr bwMode="auto">
          <a:xfrm flipH="1">
            <a:off x="2216150" y="2478088"/>
            <a:ext cx="2047875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AutoShape 10"/>
          <p:cNvCxnSpPr>
            <a:cxnSpLocks noChangeShapeType="1"/>
          </p:cNvCxnSpPr>
          <p:nvPr/>
        </p:nvCxnSpPr>
        <p:spPr bwMode="auto">
          <a:xfrm>
            <a:off x="4264025" y="2478088"/>
            <a:ext cx="26955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92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i="1" dirty="0">
                <a:solidFill>
                  <a:srgbClr val="0033CC"/>
                </a:solidFill>
              </a:rPr>
              <a:t>Probability</a:t>
            </a:r>
            <a:r>
              <a:rPr lang="en-US" altLang="en-US" dirty="0"/>
              <a:t>  is the study of randomness and uncertainty.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>
                <a:solidFill>
                  <a:srgbClr val="0033CC"/>
                </a:solidFill>
              </a:rPr>
              <a:t>random</a:t>
            </a:r>
            <a:r>
              <a:rPr lang="en-US" altLang="en-US" dirty="0">
                <a:solidFill>
                  <a:srgbClr val="0033CC"/>
                </a:solidFill>
              </a:rPr>
              <a:t> experiment </a:t>
            </a:r>
            <a:r>
              <a:rPr lang="en-US" altLang="en-US" dirty="0"/>
              <a:t>is a process whose outcome is uncertain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Tx/>
              <a:buChar char=" "/>
            </a:pPr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Tossing a coin once or several </a:t>
            </a:r>
            <a:r>
              <a:rPr lang="en-US" altLang="en-US" dirty="0" smtClean="0"/>
              <a:t>times</a:t>
            </a:r>
          </a:p>
          <a:p>
            <a:pPr lvl="1"/>
            <a:r>
              <a:rPr lang="en-US" altLang="en-US" dirty="0" smtClean="0"/>
              <a:t>Tossing a die</a:t>
            </a:r>
            <a:endParaRPr lang="en-US" altLang="en-US" dirty="0"/>
          </a:p>
          <a:p>
            <a:pPr lvl="1"/>
            <a:r>
              <a:rPr lang="en-US" altLang="en-US" dirty="0" smtClean="0"/>
              <a:t>Tossing a coin until one gets Heads</a:t>
            </a:r>
          </a:p>
          <a:p>
            <a:pPr lvl="1"/>
            <a:r>
              <a:rPr lang="en-US" altLang="en-US" dirty="0" smtClean="0"/>
              <a:t>...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33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Conditionally Independent RVs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Intuition: X and Y are conditionally independent given Z means that once Z is </a:t>
            </a:r>
            <a:r>
              <a:rPr lang="en-US" altLang="en-US" b="1" smtClean="0"/>
              <a:t>known</a:t>
            </a:r>
            <a:r>
              <a:rPr lang="en-US" altLang="en-US" smtClean="0"/>
              <a:t>, the value of X does not add any </a:t>
            </a:r>
            <a:r>
              <a:rPr lang="en-US" altLang="en-US" b="1" smtClean="0"/>
              <a:t>additional</a:t>
            </a:r>
            <a:r>
              <a:rPr lang="en-US" altLang="en-US" smtClean="0"/>
              <a:t> information about Y</a:t>
            </a:r>
          </a:p>
          <a:p>
            <a:pPr eaLnBrk="1" hangingPunct="1"/>
            <a:r>
              <a:rPr lang="en-US" altLang="en-US" smtClean="0"/>
              <a:t>Definition: X and Y are conditionally independent given Z iff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34938" y="5183188"/>
          <a:ext cx="90106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3009900" imgH="241300" progId="Equation.DSMT4">
                  <p:embed/>
                </p:oleObj>
              </mc:Choice>
              <mc:Fallback>
                <p:oleObj name="Equation" r:id="rId4" imgW="3009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5183188"/>
                        <a:ext cx="90106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00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More on Conditional Independence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0325" y="2286000"/>
          <a:ext cx="90074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4" imgW="3009900" imgH="241300" progId="Equation.DSMT4">
                  <p:embed/>
                </p:oleObj>
              </mc:Choice>
              <mc:Fallback>
                <p:oleObj name="Equation" r:id="rId4" imgW="3009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2286000"/>
                        <a:ext cx="90074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90488" y="3886200"/>
          <a:ext cx="63103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6" imgW="2108200" imgH="241300" progId="Equation.DSMT4">
                  <p:embed/>
                </p:oleObj>
              </mc:Choice>
              <mc:Fallback>
                <p:oleObj name="Equation" r:id="rId6" imgW="210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886200"/>
                        <a:ext cx="63103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2759075" y="5221288"/>
          <a:ext cx="6308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8" imgW="2108200" imgH="241300" progId="Equation.DSMT4">
                  <p:embed/>
                </p:oleObj>
              </mc:Choice>
              <mc:Fallback>
                <p:oleObj name="Equation" r:id="rId8" imgW="210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221288"/>
                        <a:ext cx="63087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38" name="AutoShape 7"/>
          <p:cNvCxnSpPr>
            <a:cxnSpLocks noChangeShapeType="1"/>
          </p:cNvCxnSpPr>
          <p:nvPr/>
        </p:nvCxnSpPr>
        <p:spPr bwMode="auto">
          <a:xfrm flipH="1">
            <a:off x="3246438" y="3008313"/>
            <a:ext cx="1317625" cy="877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9" name="AutoShape 8"/>
          <p:cNvCxnSpPr>
            <a:cxnSpLocks noChangeShapeType="1"/>
          </p:cNvCxnSpPr>
          <p:nvPr/>
        </p:nvCxnSpPr>
        <p:spPr bwMode="auto">
          <a:xfrm>
            <a:off x="4564063" y="3008313"/>
            <a:ext cx="13493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67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What if X is continuous?</a:t>
                </a:r>
              </a:p>
              <a:p>
                <a:pPr eaLnBrk="1" hangingPunct="1"/>
                <a:r>
                  <a:rPr lang="en-US" altLang="en-US" dirty="0" smtClean="0"/>
                  <a:t>Probability density function (pdf) instead of probability mass function (</a:t>
                </a:r>
                <a:r>
                  <a:rPr lang="en-US" altLang="en-US" dirty="0" err="1" smtClean="0"/>
                  <a:t>pmf</a:t>
                </a:r>
                <a:r>
                  <a:rPr lang="en-US" altLang="en-US" dirty="0" smtClean="0"/>
                  <a:t>)</a:t>
                </a:r>
              </a:p>
              <a:p>
                <a:pPr eaLnBrk="1" hangingPunct="1"/>
                <a:r>
                  <a:rPr lang="en-US" altLang="en-US" dirty="0" smtClean="0"/>
                  <a:t>A pdf is any function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that </a:t>
                </a:r>
                <a:r>
                  <a:rPr lang="en-US" altLang="en-US" dirty="0" smtClean="0"/>
                  <a:t>describes the probability density in terms of the input variable </a:t>
                </a:r>
                <a:r>
                  <a:rPr lang="en-US" altLang="en-US" i="1" dirty="0" smtClean="0"/>
                  <a:t>x</a:t>
                </a:r>
                <a:r>
                  <a:rPr lang="en-US" altLang="en-US" dirty="0" smtClean="0"/>
                  <a:t>.</a:t>
                </a:r>
              </a:p>
              <a:p>
                <a:pPr lvl="1" eaLnBrk="1" hangingPunct="1"/>
                <a:endParaRPr lang="en-US" altLang="en-US" dirty="0" smtClean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PDF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pdf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Actual probability can be obtained by taking the integral of pdf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E.g.</a:t>
            </a:r>
            <a:r>
              <a:rPr lang="en-US" altLang="en-US" smtClean="0"/>
              <a:t> the probability of X being between 0 and 1 is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371600" y="2438400"/>
          <a:ext cx="17732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4" imgW="710891" imgH="215806" progId="Equation.DSMT4">
                  <p:embed/>
                </p:oleObj>
              </mc:Choice>
              <mc:Fallback>
                <p:oleObj name="Equation" r:id="rId4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17732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368425" y="2743200"/>
          <a:ext cx="17557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6" imgW="698197" imgH="342751" progId="Equation.DSMT4">
                  <p:embed/>
                </p:oleObj>
              </mc:Choice>
              <mc:Fallback>
                <p:oleObj name="Equation" r:id="rId6" imgW="698197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743200"/>
                        <a:ext cx="17557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371600" y="5334000"/>
          <a:ext cx="33734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8" imgW="1346200" imgH="342900" progId="Equation.DSMT4">
                  <p:embed/>
                </p:oleObj>
              </mc:Choice>
              <mc:Fallback>
                <p:oleObj name="Equation" r:id="rId8" imgW="13462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33734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350963" y="3505200"/>
          <a:ext cx="17732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0" imgW="710891" imgH="215806" progId="Equation.DSMT4">
                  <p:embed/>
                </p:oleObj>
              </mc:Choice>
              <mc:Fallback>
                <p:oleObj name="Equation" r:id="rId10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505200"/>
                        <a:ext cx="17732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33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Cumulative Distribution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Discrete RVs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Continuous RVs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z="1000" smtClean="0"/>
          </a:p>
          <a:p>
            <a:pPr lvl="1" eaLnBrk="1" hangingPunct="1"/>
            <a:r>
              <a:rPr lang="en-US" altLang="en-US" smtClean="0"/>
              <a:t>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67295"/>
              </p:ext>
            </p:extLst>
          </p:nvPr>
        </p:nvGraphicFramePr>
        <p:xfrm>
          <a:off x="822142" y="1466057"/>
          <a:ext cx="29416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977476" imgH="215806" progId="Equation.DSMT4">
                  <p:embed/>
                </p:oleObj>
              </mc:Choice>
              <mc:Fallback>
                <p:oleObj name="Equation" r:id="rId4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42" y="1466057"/>
                        <a:ext cx="29416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148398"/>
              </p:ext>
            </p:extLst>
          </p:nvPr>
        </p:nvGraphicFramePr>
        <p:xfrm>
          <a:off x="1417638" y="2672028"/>
          <a:ext cx="31543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6" imgW="1270000" imgH="279400" progId="Equation.DSMT4">
                  <p:embed/>
                </p:oleObj>
              </mc:Choice>
              <mc:Fallback>
                <p:oleObj name="Equation" r:id="rId6" imgW="127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672028"/>
                        <a:ext cx="3154362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758788"/>
              </p:ext>
            </p:extLst>
          </p:nvPr>
        </p:nvGraphicFramePr>
        <p:xfrm>
          <a:off x="1398900" y="3616262"/>
          <a:ext cx="2768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8" imgW="1104900" imgH="342900" progId="Equation.DSMT4">
                  <p:embed/>
                </p:oleObj>
              </mc:Choice>
              <mc:Fallback>
                <p:oleObj name="Equation" r:id="rId8" imgW="1104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900" y="3616262"/>
                        <a:ext cx="2768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28562"/>
              </p:ext>
            </p:extLst>
          </p:nvPr>
        </p:nvGraphicFramePr>
        <p:xfrm>
          <a:off x="1445041" y="4303052"/>
          <a:ext cx="2339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0" imgW="939392" imgH="355446" progId="Equation.DSMT4">
                  <p:embed/>
                </p:oleObj>
              </mc:Choice>
              <mc:Fallback>
                <p:oleObj name="Equation" r:id="rId10" imgW="939392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41" y="4303052"/>
                        <a:ext cx="2339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71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28800"/>
                <a:ext cx="8229600" cy="4800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Normal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rgbClr val="0033CC"/>
                  </a:solidFill>
                </a:endParaRPr>
              </a:p>
              <a:p>
                <a:pPr lvl="1" eaLnBrk="1" hangingPunct="1"/>
                <a:endParaRPr lang="en-US" altLang="en-US" sz="1000" dirty="0" smtClean="0"/>
              </a:p>
              <a:p>
                <a:pPr lvl="1" eaLnBrk="1" hangingPunct="1"/>
                <a:r>
                  <a:rPr lang="en-US" altLang="en-US" dirty="0" smtClean="0"/>
                  <a:t> </a:t>
                </a:r>
              </a:p>
              <a:p>
                <a:pPr lvl="1" eaLnBrk="1" hangingPunct="1"/>
                <a:endParaRPr lang="en-US" altLang="en-US" sz="1000" dirty="0" smtClean="0"/>
              </a:p>
              <a:p>
                <a:pPr lvl="1" eaLnBrk="1" hangingPunct="1"/>
                <a:r>
                  <a:rPr lang="en-US" altLang="en-US" dirty="0" smtClean="0">
                    <a:solidFill>
                      <a:srgbClr val="FF0000"/>
                    </a:solidFill>
                  </a:rPr>
                  <a:t>E.g.</a:t>
                </a:r>
                <a:r>
                  <a:rPr lang="en-US" altLang="en-US" dirty="0" smtClean="0"/>
                  <a:t> the height of the entire population</a:t>
                </a: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28800"/>
                <a:ext cx="8229600" cy="4800600"/>
              </a:xfrm>
              <a:blipFill rotWithShape="0">
                <a:blip r:embed="rId4"/>
                <a:stretch>
                  <a:fillRect l="-1704" t="-1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328738" y="2286000"/>
          <a:ext cx="5224462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2082800" imgH="495300" progId="Equation.DSMT4">
                  <p:embed/>
                </p:oleObj>
              </mc:Choice>
              <mc:Fallback>
                <p:oleObj name="Equation" r:id="rId5" imgW="2082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286000"/>
                        <a:ext cx="5224462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 descr="normal_d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3124200" cy="234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31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Multivariate Normal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 to higher dimensions of the one-dimensional normal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90600" y="3305175"/>
          <a:ext cx="730567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425700" imgH="800100" progId="Equation.DSMT4">
                  <p:embed/>
                </p:oleObj>
              </mc:Choice>
              <mc:Fallback>
                <p:oleObj name="Equation" r:id="rId4" imgW="24257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05175"/>
                        <a:ext cx="7305675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5029200" y="3276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6477000" y="3276600"/>
            <a:ext cx="228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715000" y="2819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0" dirty="0">
                <a:latin typeface="+mn-lt"/>
              </a:rPr>
              <a:t>Covariance Matrix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505200" y="54102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3505200" y="5334000"/>
            <a:ext cx="419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286000" y="5943600"/>
            <a:ext cx="213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0" dirty="0">
                <a:latin typeface="+mn-lt"/>
              </a:rPr>
              <a:t>Mean</a:t>
            </a:r>
            <a:endParaRPr lang="en-US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61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Mean and Variance</a:t>
            </a:r>
            <a:endParaRPr lang="en-US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Mean (Expectation): </a:t>
            </a:r>
          </a:p>
          <a:p>
            <a:pPr lvl="1" eaLnBrk="1" hangingPunct="1"/>
            <a:r>
              <a:rPr lang="en-US" altLang="en-US" dirty="0" smtClean="0"/>
              <a:t>Discrete RVs: </a:t>
            </a:r>
          </a:p>
          <a:p>
            <a:pPr lvl="1" eaLnBrk="1" hangingPunct="1"/>
            <a:endParaRPr lang="en-US" altLang="en-US" sz="1000" dirty="0" smtClean="0"/>
          </a:p>
          <a:p>
            <a:pPr lvl="1" eaLnBrk="1" hangingPunct="1"/>
            <a:r>
              <a:rPr lang="en-US" altLang="en-US" dirty="0" smtClean="0"/>
              <a:t>Continuous RVs</a:t>
            </a:r>
            <a:r>
              <a:rPr lang="en-US" altLang="en-US" dirty="0" smtClean="0"/>
              <a:t>: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Variance: </a:t>
            </a:r>
          </a:p>
          <a:p>
            <a:pPr lvl="1" eaLnBrk="1" hangingPunct="1"/>
            <a:r>
              <a:rPr lang="en-US" altLang="en-US" dirty="0" smtClean="0"/>
              <a:t>Discrete RVs:</a:t>
            </a:r>
          </a:p>
          <a:p>
            <a:pPr lvl="1" eaLnBrk="1" hangingPunct="1"/>
            <a:endParaRPr lang="en-US" altLang="en-US" sz="1000" dirty="0" smtClean="0"/>
          </a:p>
          <a:p>
            <a:pPr lvl="1" eaLnBrk="1" hangingPunct="1"/>
            <a:r>
              <a:rPr lang="en-US" altLang="en-US" dirty="0" smtClean="0"/>
              <a:t>Continuous RVs: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9526"/>
              </p:ext>
            </p:extLst>
          </p:nvPr>
        </p:nvGraphicFramePr>
        <p:xfrm>
          <a:off x="4398168" y="1563688"/>
          <a:ext cx="1684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4" imgW="558558" imgH="215806" progId="Equation.DSMT4">
                  <p:embed/>
                </p:oleObj>
              </mc:Choice>
              <mc:Fallback>
                <p:oleObj name="Equation" r:id="rId4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168" y="1563688"/>
                        <a:ext cx="16843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22659"/>
              </p:ext>
            </p:extLst>
          </p:nvPr>
        </p:nvGraphicFramePr>
        <p:xfrm>
          <a:off x="3581398" y="2184740"/>
          <a:ext cx="3317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6" imgW="1333500" imgH="279400" progId="Equation.DSMT4">
                  <p:embed/>
                </p:oleObj>
              </mc:Choice>
              <mc:Fallback>
                <p:oleObj name="Equation" r:id="rId6" imgW="133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8" y="2184740"/>
                        <a:ext cx="33178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46357"/>
              </p:ext>
            </p:extLst>
          </p:nvPr>
        </p:nvGraphicFramePr>
        <p:xfrm>
          <a:off x="3971168" y="2693194"/>
          <a:ext cx="2833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8" imgW="1129810" imgH="342751" progId="Equation.DSMT4">
                  <p:embed/>
                </p:oleObj>
              </mc:Choice>
              <mc:Fallback>
                <p:oleObj name="Equation" r:id="rId8" imgW="112981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68" y="2693194"/>
                        <a:ext cx="28336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53542"/>
              </p:ext>
            </p:extLst>
          </p:nvPr>
        </p:nvGraphicFramePr>
        <p:xfrm>
          <a:off x="2721544" y="3796696"/>
          <a:ext cx="30622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0" imgW="1015559" imgH="253890" progId="Equation.DSMT4">
                  <p:embed/>
                </p:oleObj>
              </mc:Choice>
              <mc:Fallback>
                <p:oleObj name="Equation" r:id="rId10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544" y="3796696"/>
                        <a:ext cx="30622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43914"/>
              </p:ext>
            </p:extLst>
          </p:nvPr>
        </p:nvGraphicFramePr>
        <p:xfrm>
          <a:off x="3581398" y="4425156"/>
          <a:ext cx="4241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2" imgW="1701800" imgH="304800" progId="Equation.DSMT4">
                  <p:embed/>
                </p:oleObj>
              </mc:Choice>
              <mc:Fallback>
                <p:oleObj name="Equation" r:id="rId12" imgW="1701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8" y="4425156"/>
                        <a:ext cx="4241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37373"/>
              </p:ext>
            </p:extLst>
          </p:nvPr>
        </p:nvGraphicFramePr>
        <p:xfrm>
          <a:off x="3836988" y="4987925"/>
          <a:ext cx="37846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4" imgW="1511300" imgH="342900" progId="Equation.DSMT4">
                  <p:embed/>
                </p:oleObj>
              </mc:Choice>
              <mc:Fallback>
                <p:oleObj name="Equation" r:id="rId14" imgW="15113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4987925"/>
                        <a:ext cx="37846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36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 Estimation from Samples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set of N samples from a distribution, we can estimate the mean of the distribution by: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5B5D49-772E-4A4F-865F-E1CEB066B0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379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0734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877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Variance Estimation from Samples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set of N samples from a distribution, we can estimate the variance of the distribution by: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8540EB-A413-42DD-81E2-44D2D7E558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2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9690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C1CDF-E4C0-4232-97C1-07D6A7AA77D3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6802" name="Freeform 2"/>
          <p:cNvSpPr>
            <a:spLocks/>
          </p:cNvSpPr>
          <p:nvPr/>
        </p:nvSpPr>
        <p:spPr bwMode="auto">
          <a:xfrm>
            <a:off x="1447800" y="3788229"/>
            <a:ext cx="2133600" cy="1447800"/>
          </a:xfrm>
          <a:custGeom>
            <a:avLst/>
            <a:gdLst>
              <a:gd name="T0" fmla="*/ 76200 w 1344"/>
              <a:gd name="T1" fmla="*/ 0 h 912"/>
              <a:gd name="T2" fmla="*/ 1143000 w 1344"/>
              <a:gd name="T3" fmla="*/ 76200 h 912"/>
              <a:gd name="T4" fmla="*/ 1752600 w 1344"/>
              <a:gd name="T5" fmla="*/ 228600 h 912"/>
              <a:gd name="T6" fmla="*/ 2133600 w 1344"/>
              <a:gd name="T7" fmla="*/ 685800 h 912"/>
              <a:gd name="T8" fmla="*/ 1828800 w 1344"/>
              <a:gd name="T9" fmla="*/ 990600 h 912"/>
              <a:gd name="T10" fmla="*/ 2057400 w 1344"/>
              <a:gd name="T11" fmla="*/ 1295400 h 912"/>
              <a:gd name="T12" fmla="*/ 1981200 w 1344"/>
              <a:gd name="T13" fmla="*/ 1447800 h 912"/>
              <a:gd name="T14" fmla="*/ 1371600 w 1344"/>
              <a:gd name="T15" fmla="*/ 1447800 h 912"/>
              <a:gd name="T16" fmla="*/ 990600 w 1344"/>
              <a:gd name="T17" fmla="*/ 1295400 h 912"/>
              <a:gd name="T18" fmla="*/ 304800 w 1344"/>
              <a:gd name="T19" fmla="*/ 1447800 h 912"/>
              <a:gd name="T20" fmla="*/ 152400 w 1344"/>
              <a:gd name="T21" fmla="*/ 1371600 h 912"/>
              <a:gd name="T22" fmla="*/ 76200 w 1344"/>
              <a:gd name="T23" fmla="*/ 762000 h 912"/>
              <a:gd name="T24" fmla="*/ 381000 w 1344"/>
              <a:gd name="T25" fmla="*/ 381000 h 912"/>
              <a:gd name="T26" fmla="*/ 0 w 1344"/>
              <a:gd name="T27" fmla="*/ 152400 h 912"/>
              <a:gd name="T28" fmla="*/ 76200 w 1344"/>
              <a:gd name="T29" fmla="*/ 0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44" h="912">
                <a:moveTo>
                  <a:pt x="48" y="0"/>
                </a:moveTo>
                <a:lnTo>
                  <a:pt x="720" y="48"/>
                </a:lnTo>
                <a:lnTo>
                  <a:pt x="1104" y="144"/>
                </a:lnTo>
                <a:lnTo>
                  <a:pt x="1344" y="432"/>
                </a:lnTo>
                <a:lnTo>
                  <a:pt x="1152" y="624"/>
                </a:lnTo>
                <a:lnTo>
                  <a:pt x="1296" y="816"/>
                </a:lnTo>
                <a:lnTo>
                  <a:pt x="1248" y="912"/>
                </a:lnTo>
                <a:lnTo>
                  <a:pt x="864" y="912"/>
                </a:lnTo>
                <a:lnTo>
                  <a:pt x="624" y="816"/>
                </a:lnTo>
                <a:lnTo>
                  <a:pt x="192" y="912"/>
                </a:lnTo>
                <a:lnTo>
                  <a:pt x="96" y="864"/>
                </a:lnTo>
                <a:lnTo>
                  <a:pt x="48" y="480"/>
                </a:lnTo>
                <a:lnTo>
                  <a:pt x="240" y="240"/>
                </a:lnTo>
                <a:lnTo>
                  <a:pt x="0" y="96"/>
                </a:lnTo>
                <a:lnTo>
                  <a:pt x="4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863725" y="4191000"/>
            <a:ext cx="1336675" cy="903288"/>
          </a:xfrm>
          <a:custGeom>
            <a:avLst/>
            <a:gdLst>
              <a:gd name="T0" fmla="*/ 117475 w 842"/>
              <a:gd name="T1" fmla="*/ 533400 h 569"/>
              <a:gd name="T2" fmla="*/ 498475 w 842"/>
              <a:gd name="T3" fmla="*/ 304800 h 569"/>
              <a:gd name="T4" fmla="*/ 955675 w 842"/>
              <a:gd name="T5" fmla="*/ 0 h 569"/>
              <a:gd name="T6" fmla="*/ 1108075 w 842"/>
              <a:gd name="T7" fmla="*/ 0 h 569"/>
              <a:gd name="T8" fmla="*/ 955675 w 842"/>
              <a:gd name="T9" fmla="*/ 152400 h 569"/>
              <a:gd name="T10" fmla="*/ 1336675 w 842"/>
              <a:gd name="T11" fmla="*/ 457200 h 569"/>
              <a:gd name="T12" fmla="*/ 1336675 w 842"/>
              <a:gd name="T13" fmla="*/ 609600 h 569"/>
              <a:gd name="T14" fmla="*/ 1035050 w 842"/>
              <a:gd name="T15" fmla="*/ 903288 h 569"/>
              <a:gd name="T16" fmla="*/ 890588 w 842"/>
              <a:gd name="T17" fmla="*/ 903288 h 569"/>
              <a:gd name="T18" fmla="*/ 558800 w 842"/>
              <a:gd name="T19" fmla="*/ 862013 h 569"/>
              <a:gd name="T20" fmla="*/ 82550 w 842"/>
              <a:gd name="T21" fmla="*/ 696913 h 569"/>
              <a:gd name="T22" fmla="*/ 0 w 842"/>
              <a:gd name="T23" fmla="*/ 550863 h 569"/>
              <a:gd name="T24" fmla="*/ 117475 w 842"/>
              <a:gd name="T25" fmla="*/ 533400 h 5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2" h="569">
                <a:moveTo>
                  <a:pt x="74" y="336"/>
                </a:moveTo>
                <a:lnTo>
                  <a:pt x="314" y="192"/>
                </a:lnTo>
                <a:lnTo>
                  <a:pt x="602" y="0"/>
                </a:lnTo>
                <a:lnTo>
                  <a:pt x="698" y="0"/>
                </a:lnTo>
                <a:lnTo>
                  <a:pt x="602" y="96"/>
                </a:lnTo>
                <a:lnTo>
                  <a:pt x="842" y="288"/>
                </a:lnTo>
                <a:lnTo>
                  <a:pt x="842" y="384"/>
                </a:lnTo>
                <a:lnTo>
                  <a:pt x="652" y="569"/>
                </a:lnTo>
                <a:lnTo>
                  <a:pt x="561" y="569"/>
                </a:lnTo>
                <a:lnTo>
                  <a:pt x="352" y="543"/>
                </a:lnTo>
                <a:lnTo>
                  <a:pt x="52" y="439"/>
                </a:lnTo>
                <a:lnTo>
                  <a:pt x="0" y="347"/>
                </a:lnTo>
                <a:lnTo>
                  <a:pt x="74" y="33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104900" y="1511300"/>
            <a:ext cx="6742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Sample Space</a:t>
            </a:r>
          </a:p>
          <a:p>
            <a:r>
              <a:rPr lang="en-US" altLang="en-US" sz="2400" dirty="0">
                <a:latin typeface="+mn-lt"/>
              </a:rPr>
              <a:t>The sample space is the set of all possible outcomes.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1447800" y="3733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514600" y="3810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2362200" y="4038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1524000" y="4419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1905000" y="4724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124200" y="3962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3429000" y="4343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1828800" y="4038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1600200" y="5029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27432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2286000" y="4495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2362200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3124200" y="4648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3103563" y="49815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2286000" y="2514600"/>
            <a:ext cx="533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85800" y="5486400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Simple Events</a:t>
            </a:r>
          </a:p>
          <a:p>
            <a:r>
              <a:rPr lang="en-US" altLang="en-US" sz="2400" dirty="0">
                <a:latin typeface="+mn-lt"/>
              </a:rPr>
              <a:t>The individual outcomes are called simple events.  </a:t>
            </a: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 flipV="1">
            <a:off x="1828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954486" y="4788127"/>
            <a:ext cx="29609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Event</a:t>
            </a:r>
          </a:p>
          <a:p>
            <a:r>
              <a:rPr lang="en-US" altLang="en-US" sz="2400" dirty="0">
                <a:latin typeface="+mn-lt"/>
              </a:rPr>
              <a:t>An event is any </a:t>
            </a:r>
            <a:r>
              <a:rPr lang="en-US" altLang="en-US" sz="2400" dirty="0" smtClean="0">
                <a:latin typeface="+mn-lt"/>
              </a:rPr>
              <a:t>collection of </a:t>
            </a:r>
            <a:r>
              <a:rPr lang="en-US" altLang="en-US" sz="2400" dirty="0">
                <a:latin typeface="+mn-lt"/>
              </a:rPr>
              <a:t>one or more simple events</a:t>
            </a: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 flipV="1">
            <a:off x="2895600" y="4724400"/>
            <a:ext cx="3048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Sample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03" grpId="0" animBg="1"/>
      <p:bldP spid="76804" grpId="0"/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  <p:bldP spid="76815" grpId="0" animBg="1"/>
      <p:bldP spid="76816" grpId="0" animBg="1"/>
      <p:bldP spid="76817" grpId="0" animBg="1"/>
      <p:bldP spid="76818" grpId="0" animBg="1"/>
      <p:bldP spid="76819" grpId="0" animBg="1"/>
      <p:bldP spid="76820" grpId="0" animBg="1"/>
      <p:bldP spid="76821" grpId="0" animBg="1"/>
      <p:bldP spid="76822" grpId="0"/>
      <p:bldP spid="76823" grpId="0" animBg="1"/>
      <p:bldP spid="76824" grpId="0"/>
      <p:bldP spid="768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: the </a:t>
                </a:r>
                <a:r>
                  <a:rPr lang="en-US" dirty="0"/>
                  <a:t>set of all the possible outcomes of the </a:t>
                </a:r>
                <a:r>
                  <a:rPr lang="en-US" dirty="0" smtClean="0"/>
                  <a:t>experiment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If the experiment is a roll of a six-sided die, then the natural sample space is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{1, 2, 3, 4, 5, 6}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Suppose the experiment consists of tossing a coin three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times.</a:t>
                </a:r>
                <a:br>
                  <a:rPr lang="en-US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={(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hhh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hh𝑡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h𝑡h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h𝑡𝑡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𝑡hh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𝑡h𝑡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𝑡𝑡h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𝑡𝑡𝑡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the experiment is the </a:t>
                </a:r>
                <a:r>
                  <a:rPr lang="en-US" dirty="0">
                    <a:solidFill>
                      <a:srgbClr val="002060"/>
                    </a:solidFill>
                  </a:rPr>
                  <a:t>number of customers that arrive at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 service </a:t>
                </a:r>
                <a:r>
                  <a:rPr lang="en-US" dirty="0">
                    <a:solidFill>
                      <a:srgbClr val="002060"/>
                    </a:solidFill>
                  </a:rPr>
                  <a:t>desk during a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fixed </a:t>
                </a:r>
                <a:r>
                  <a:rPr lang="en-US" dirty="0">
                    <a:solidFill>
                      <a:srgbClr val="002060"/>
                    </a:solidFill>
                  </a:rPr>
                  <a:t>time period, the sample space should be the set of nonnegative integers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0, 1, 2, 3, …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dirty="0" smtClean="0"/>
              <a:t>subsets </a:t>
            </a:r>
            <a:r>
              <a:rPr lang="en-US" dirty="0"/>
              <a:t>of the sample </a:t>
            </a:r>
            <a:r>
              <a:rPr lang="en-US" dirty="0" smtClean="0"/>
              <a:t>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</a:t>
            </a:r>
            <a:r>
              <a:rPr lang="en-US" sz="2400" dirty="0" smtClean="0"/>
              <a:t>= {</a:t>
            </a:r>
            <a:r>
              <a:rPr lang="en-US" sz="2400" dirty="0" smtClean="0"/>
              <a:t>the outcome that the die is even} ={2,4,6}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B = {exactly </a:t>
            </a:r>
            <a:r>
              <a:rPr lang="en-US" sz="2400" dirty="0"/>
              <a:t>two tosses come out </a:t>
            </a:r>
            <a:r>
              <a:rPr lang="en-US" sz="2400" dirty="0" smtClean="0"/>
              <a:t>tails</a:t>
            </a:r>
            <a:r>
              <a:rPr lang="en-US" sz="2400" dirty="0" smtClean="0"/>
              <a:t>}=(</a:t>
            </a:r>
            <a:r>
              <a:rPr lang="en-US" sz="2400" dirty="0" err="1" smtClean="0"/>
              <a:t>htt</a:t>
            </a:r>
            <a:r>
              <a:rPr lang="en-US" sz="2400" dirty="0" smtClean="0"/>
              <a:t>, </a:t>
            </a:r>
            <a:r>
              <a:rPr lang="en-US" sz="2400" dirty="0" err="1" smtClean="0"/>
              <a:t>tht</a:t>
            </a:r>
            <a:r>
              <a:rPr lang="en-US" sz="2400" dirty="0" smtClean="0"/>
              <a:t>, </a:t>
            </a:r>
            <a:r>
              <a:rPr lang="en-US" sz="2400" dirty="0" err="1" smtClean="0"/>
              <a:t>tth</a:t>
            </a:r>
            <a:r>
              <a:rPr lang="en-US" sz="2400" dirty="0" smtClean="0"/>
              <a:t>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 = {</a:t>
            </a:r>
            <a:r>
              <a:rPr lang="en-US" sz="2400" dirty="0" smtClean="0"/>
              <a:t>at least two heads} = {</a:t>
            </a:r>
            <a:r>
              <a:rPr lang="en-US" sz="2400" dirty="0" err="1" smtClean="0"/>
              <a:t>hhh</a:t>
            </a:r>
            <a:r>
              <a:rPr lang="en-US" sz="2400" dirty="0" smtClean="0"/>
              <a:t>, </a:t>
            </a:r>
            <a:r>
              <a:rPr lang="en-US" sz="2400" dirty="0" err="1" smtClean="0"/>
              <a:t>hht</a:t>
            </a:r>
            <a:r>
              <a:rPr lang="en-US" sz="2400" dirty="0" smtClean="0"/>
              <a:t>, </a:t>
            </a:r>
            <a:r>
              <a:rPr lang="en-US" sz="2400" dirty="0" err="1" smtClean="0"/>
              <a:t>hth</a:t>
            </a:r>
            <a:r>
              <a:rPr lang="en-US" sz="2400" dirty="0" smtClean="0"/>
              <a:t>, </a:t>
            </a:r>
            <a:r>
              <a:rPr lang="en-US" sz="2400" dirty="0" err="1" smtClean="0"/>
              <a:t>thh</a:t>
            </a: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89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Probability is a number assigned to each event in the </a:t>
                </a:r>
                <a:r>
                  <a:rPr lang="en-US" dirty="0"/>
                  <a:t>sample </a:t>
                </a:r>
                <a:r>
                  <a:rPr lang="en-US" dirty="0" smtClean="0"/>
                  <a:t>space.</a:t>
                </a:r>
              </a:p>
              <a:p>
                <a:r>
                  <a:rPr lang="en-US" dirty="0" smtClean="0"/>
                  <a:t>Axioms of Probability:</a:t>
                </a:r>
              </a:p>
              <a:p>
                <a:pPr lvl="1"/>
                <a:r>
                  <a:rPr lang="en-US" altLang="en-US" sz="2400" dirty="0"/>
                  <a:t>For any event 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, 0 </a:t>
                </a:r>
                <a:r>
                  <a:rPr lang="en-US" altLang="en-US" sz="2400" dirty="0">
                    <a:sym typeface="Symbol" pitchFamily="18" charset="2"/>
                  </a:rPr>
                  <a:t> </a:t>
                </a:r>
                <a:r>
                  <a:rPr lang="en-US" altLang="en-US" sz="2400" i="1" dirty="0"/>
                  <a:t>P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) </a:t>
                </a:r>
                <a:r>
                  <a:rPr lang="en-US" altLang="en-US" sz="2400" dirty="0">
                    <a:sym typeface="Symbol" pitchFamily="18" charset="2"/>
                  </a:rPr>
                  <a:t> 1</a:t>
                </a:r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/>
                  <a:t>P(</a:t>
                </a:r>
                <a:r>
                  <a:rPr lang="en-US" altLang="en-US" sz="2400" dirty="0">
                    <a:sym typeface="Symbol" pitchFamily="18" charset="2"/>
                  </a:rPr>
                  <a:t></a:t>
                </a:r>
                <a:r>
                  <a:rPr lang="en-US" altLang="en-US" sz="2400" dirty="0"/>
                  <a:t>) =</a:t>
                </a:r>
                <a:r>
                  <a:rPr lang="en-US" altLang="en-US" sz="2400" dirty="0" smtClean="0"/>
                  <a:t>1</a:t>
                </a:r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en-US" sz="2400" dirty="0"/>
              </a:p>
              <a:p>
                <a:pPr lvl="1"/>
                <a:r>
                  <a:rPr lang="en-US" altLang="en-US" sz="2400" dirty="0"/>
                  <a:t>If </a:t>
                </a:r>
                <a:r>
                  <a:rPr lang="en-US" altLang="en-US" sz="2400" i="1" dirty="0"/>
                  <a:t>A</a:t>
                </a:r>
                <a:r>
                  <a:rPr lang="en-US" altLang="en-US" sz="2400" i="1" baseline="-25000" dirty="0"/>
                  <a:t>1</a:t>
                </a:r>
                <a:r>
                  <a:rPr lang="en-US" altLang="en-US" sz="2400" i="1" dirty="0"/>
                  <a:t>, A</a:t>
                </a:r>
                <a:r>
                  <a:rPr lang="en-US" altLang="en-US" sz="2400" i="1" baseline="-25000" dirty="0"/>
                  <a:t>2</a:t>
                </a:r>
                <a:r>
                  <a:rPr lang="en-US" altLang="en-US" sz="2400" dirty="0"/>
                  <a:t>, … </a:t>
                </a:r>
                <a:r>
                  <a:rPr lang="en-US" altLang="en-US" sz="2400" i="1" dirty="0"/>
                  <a:t>A</a:t>
                </a:r>
                <a:r>
                  <a:rPr lang="en-US" altLang="en-US" sz="2400" i="1" baseline="-25000" dirty="0"/>
                  <a:t>n</a:t>
                </a:r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is a partition of </a:t>
                </a:r>
                <a:r>
                  <a:rPr lang="en-US" altLang="en-US" sz="2400" i="1" dirty="0" smtClean="0"/>
                  <a:t>A</a:t>
                </a:r>
                <a:r>
                  <a:rPr lang="en-US" altLang="en-US" sz="2400" dirty="0" smtClean="0"/>
                  <a:t>, </a:t>
                </a:r>
                <a:r>
                  <a:rPr lang="en-US" altLang="en-US" sz="2400" dirty="0"/>
                  <a:t>then</a:t>
                </a:r>
              </a:p>
              <a:p>
                <a:pPr lvl="1">
                  <a:buFontTx/>
                  <a:buChar char=" "/>
                </a:pPr>
                <a:r>
                  <a:rPr lang="en-US" altLang="en-US" sz="2400" dirty="0"/>
                  <a:t>         P(A) = P(</a:t>
                </a:r>
                <a:r>
                  <a:rPr lang="en-US" altLang="en-US" sz="2400" i="1" dirty="0"/>
                  <a:t>A</a:t>
                </a:r>
                <a:r>
                  <a:rPr lang="en-US" altLang="en-US" sz="2400" i="1" baseline="-25000" dirty="0"/>
                  <a:t>1</a:t>
                </a:r>
                <a:r>
                  <a:rPr lang="en-US" altLang="en-US" sz="2400" dirty="0"/>
                  <a:t>)</a:t>
                </a:r>
                <a:r>
                  <a:rPr lang="en-US" altLang="en-US" sz="2400" i="1" dirty="0"/>
                  <a:t> </a:t>
                </a:r>
                <a:r>
                  <a:rPr lang="en-US" altLang="en-US" sz="2400" dirty="0">
                    <a:sym typeface="Symbol" pitchFamily="18" charset="2"/>
                  </a:rPr>
                  <a:t>+ </a:t>
                </a:r>
                <a:r>
                  <a:rPr lang="en-US" altLang="en-US" sz="2400" dirty="0"/>
                  <a:t>P(</a:t>
                </a:r>
                <a:r>
                  <a:rPr lang="en-US" altLang="en-US" sz="2400" i="1" dirty="0"/>
                  <a:t>A</a:t>
                </a:r>
                <a:r>
                  <a:rPr lang="en-US" altLang="en-US" sz="2400" i="1" baseline="-25000" dirty="0"/>
                  <a:t>2</a:t>
                </a:r>
                <a:r>
                  <a:rPr lang="en-US" altLang="en-US" sz="2400" dirty="0"/>
                  <a:t>)</a:t>
                </a:r>
                <a:r>
                  <a:rPr lang="en-US" altLang="en-US" sz="2400" baseline="-25000" dirty="0"/>
                  <a:t> </a:t>
                </a:r>
                <a:r>
                  <a:rPr lang="en-US" altLang="en-US" sz="2400" dirty="0">
                    <a:sym typeface="Symbol" pitchFamily="18" charset="2"/>
                  </a:rPr>
                  <a:t>+</a:t>
                </a:r>
                <a:r>
                  <a:rPr lang="en-US" altLang="en-US" sz="2400" baseline="-25000" dirty="0"/>
                  <a:t> </a:t>
                </a:r>
                <a:r>
                  <a:rPr lang="en-US" altLang="en-US" sz="2400" dirty="0"/>
                  <a:t>...</a:t>
                </a:r>
                <a:r>
                  <a:rPr lang="en-US" altLang="en-US" sz="2400" dirty="0">
                    <a:sym typeface="Symbol" pitchFamily="18" charset="2"/>
                  </a:rPr>
                  <a:t>+ </a:t>
                </a:r>
                <a:r>
                  <a:rPr lang="en-US" altLang="en-US" sz="2400" dirty="0"/>
                  <a:t>P(</a:t>
                </a:r>
                <a:r>
                  <a:rPr lang="en-US" altLang="en-US" sz="2400" i="1" dirty="0"/>
                  <a:t>A</a:t>
                </a:r>
                <a:r>
                  <a:rPr lang="en-US" altLang="en-US" sz="2400" i="1" baseline="-25000" dirty="0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2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</a:rPr>
              <a:t>For any event 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,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i="1" baseline="30000" dirty="0">
                <a:solidFill>
                  <a:prstClr val="black"/>
                </a:solidFill>
              </a:rPr>
              <a:t>c</a:t>
            </a:r>
            <a:r>
              <a:rPr lang="en-US" altLang="en-US" sz="2800" dirty="0">
                <a:solidFill>
                  <a:prstClr val="black"/>
                </a:solidFill>
              </a:rPr>
              <a:t>) = 1 -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 smtClean="0">
                <a:solidFill>
                  <a:prstClr val="black"/>
                </a:solidFill>
              </a:rPr>
              <a:t>).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 fontAlgn="base"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</a:rPr>
              <a:t>If 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prstClr val="black"/>
                </a:solidFill>
                <a:sym typeface="Symbol" pitchFamily="18" charset="2"/>
              </a:rPr>
              <a:t>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, then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) </a:t>
            </a:r>
            <a:r>
              <a:rPr lang="en-US" altLang="en-US" sz="2800" dirty="0">
                <a:solidFill>
                  <a:prstClr val="black"/>
                </a:solidFill>
                <a:sym typeface="Symbol" pitchFamily="18" charset="2"/>
              </a:rPr>
              <a:t> </a:t>
            </a:r>
            <a:r>
              <a:rPr lang="en-US" altLang="en-US" sz="2800" dirty="0">
                <a:solidFill>
                  <a:prstClr val="black"/>
                </a:solidFill>
              </a:rPr>
              <a:t>P(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 smtClean="0">
                <a:solidFill>
                  <a:prstClr val="black"/>
                </a:solidFill>
              </a:rPr>
              <a:t>).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 fontAlgn="base"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</a:rPr>
              <a:t>For any two events 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 and 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,</a:t>
            </a:r>
          </a:p>
          <a:p>
            <a:pPr lvl="0" fontAlgn="base">
              <a:spcAft>
                <a:spcPct val="0"/>
              </a:spcAft>
              <a:buFontTx/>
              <a:buChar char=" "/>
            </a:pPr>
            <a:r>
              <a:rPr lang="en-US" altLang="en-US" sz="2800" dirty="0">
                <a:solidFill>
                  <a:prstClr val="black"/>
                </a:solidFill>
              </a:rPr>
              <a:t>      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prstClr val="black"/>
                </a:solidFill>
                <a:sym typeface="Symbol" pitchFamily="18" charset="2"/>
              </a:rPr>
              <a:t>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) =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) + P(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) - P(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prstClr val="black"/>
                </a:solidFill>
                <a:sym typeface="Symbol" pitchFamily="18" charset="2"/>
              </a:rPr>
              <a:t>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). </a:t>
            </a:r>
          </a:p>
          <a:p>
            <a:pPr lvl="0" fontAlgn="base">
              <a:spcAft>
                <a:spcPct val="0"/>
              </a:spcAft>
              <a:buFontTx/>
              <a:buChar char=" "/>
            </a:pPr>
            <a:r>
              <a:rPr lang="en-US" altLang="en-US" sz="2800" dirty="0">
                <a:solidFill>
                  <a:prstClr val="black"/>
                </a:solidFill>
              </a:rPr>
              <a:t>For three events, </a:t>
            </a:r>
            <a:r>
              <a:rPr lang="en-US" altLang="en-US" sz="2800" i="1" dirty="0">
                <a:solidFill>
                  <a:prstClr val="black"/>
                </a:solidFill>
              </a:rPr>
              <a:t>A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B</a:t>
            </a:r>
            <a:r>
              <a:rPr lang="en-US" altLang="en-US" sz="2800" dirty="0">
                <a:solidFill>
                  <a:prstClr val="black"/>
                </a:solidFill>
              </a:rPr>
              <a:t>, and </a:t>
            </a:r>
            <a:r>
              <a:rPr lang="en-US" altLang="en-US" sz="2800" i="1" dirty="0">
                <a:solidFill>
                  <a:prstClr val="black"/>
                </a:solidFill>
              </a:rPr>
              <a:t>C</a:t>
            </a:r>
            <a:r>
              <a:rPr lang="en-US" altLang="en-US" sz="2800" dirty="0">
                <a:solidFill>
                  <a:prstClr val="black"/>
                </a:solidFill>
              </a:rPr>
              <a:t>,</a:t>
            </a:r>
          </a:p>
          <a:p>
            <a:pPr lvl="0" fontAlgn="base">
              <a:spcAft>
                <a:spcPct val="0"/>
              </a:spcAft>
              <a:buFontTx/>
              <a:buChar char=" "/>
            </a:pPr>
            <a:r>
              <a:rPr lang="en-US" altLang="en-US" sz="2800" dirty="0">
                <a:solidFill>
                  <a:srgbClr val="0033CC"/>
                </a:solidFill>
              </a:rPr>
              <a:t>P(</a:t>
            </a:r>
            <a:r>
              <a:rPr lang="en-US" altLang="en-US" sz="2800" i="1" dirty="0">
                <a:solidFill>
                  <a:srgbClr val="0033CC"/>
                </a:solidFill>
              </a:rPr>
              <a:t>A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</a:t>
            </a:r>
            <a:r>
              <a:rPr lang="en-US" altLang="en-US" sz="2800" i="1" dirty="0">
                <a:solidFill>
                  <a:srgbClr val="0033CC"/>
                </a:solidFill>
                <a:sym typeface="Symbol" pitchFamily="18" charset="2"/>
              </a:rPr>
              <a:t>B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</a:t>
            </a:r>
            <a:r>
              <a:rPr lang="en-US" altLang="en-US" sz="2800" i="1" dirty="0">
                <a:solidFill>
                  <a:srgbClr val="0033CC"/>
                </a:solidFill>
              </a:rPr>
              <a:t>C</a:t>
            </a:r>
            <a:r>
              <a:rPr lang="en-US" altLang="en-US" sz="2800" dirty="0">
                <a:solidFill>
                  <a:srgbClr val="0033CC"/>
                </a:solidFill>
              </a:rPr>
              <a:t>) = </a:t>
            </a:r>
            <a:endParaRPr lang="en-US" altLang="en-US" sz="2800" dirty="0" smtClean="0">
              <a:solidFill>
                <a:srgbClr val="0033CC"/>
              </a:solidFill>
            </a:endParaRPr>
          </a:p>
          <a:p>
            <a:pPr lvl="2" fontAlgn="base">
              <a:spcAft>
                <a:spcPct val="0"/>
              </a:spcAft>
              <a:buFontTx/>
              <a:buChar char=" "/>
            </a:pPr>
            <a:r>
              <a:rPr lang="en-US" altLang="en-US" sz="2800" dirty="0" smtClean="0">
                <a:solidFill>
                  <a:srgbClr val="0033CC"/>
                </a:solidFill>
              </a:rPr>
              <a:t>P(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A</a:t>
            </a:r>
            <a:r>
              <a:rPr lang="en-US" altLang="en-US" sz="2800" dirty="0">
                <a:solidFill>
                  <a:srgbClr val="0033CC"/>
                </a:solidFill>
              </a:rPr>
              <a:t>) + P(</a:t>
            </a:r>
            <a:r>
              <a:rPr lang="en-US" altLang="en-US" sz="2800" i="1" dirty="0">
                <a:solidFill>
                  <a:srgbClr val="0033CC"/>
                </a:solidFill>
              </a:rPr>
              <a:t>B</a:t>
            </a:r>
            <a:r>
              <a:rPr lang="en-US" altLang="en-US" sz="2800" dirty="0">
                <a:solidFill>
                  <a:srgbClr val="0033CC"/>
                </a:solidFill>
              </a:rPr>
              <a:t>) + P(</a:t>
            </a:r>
            <a:r>
              <a:rPr lang="en-US" altLang="en-US" sz="2800" i="1" dirty="0">
                <a:solidFill>
                  <a:srgbClr val="0033CC"/>
                </a:solidFill>
              </a:rPr>
              <a:t>C</a:t>
            </a:r>
            <a:r>
              <a:rPr lang="en-US" altLang="en-US" sz="2800" dirty="0">
                <a:solidFill>
                  <a:srgbClr val="0033CC"/>
                </a:solidFill>
              </a:rPr>
              <a:t>) </a:t>
            </a:r>
            <a:endParaRPr lang="en-US" altLang="en-US" sz="2800" dirty="0" smtClean="0">
              <a:solidFill>
                <a:srgbClr val="0033CC"/>
              </a:solidFill>
            </a:endParaRPr>
          </a:p>
          <a:p>
            <a:pPr lvl="2" fontAlgn="base">
              <a:spcAft>
                <a:spcPct val="0"/>
              </a:spcAft>
              <a:buFontTx/>
              <a:buChar char=" "/>
            </a:pPr>
            <a:r>
              <a:rPr lang="en-US" altLang="en-US" sz="2800" dirty="0" smtClean="0">
                <a:solidFill>
                  <a:srgbClr val="0033CC"/>
                </a:solidFill>
              </a:rPr>
              <a:t>- P(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A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</a:t>
            </a:r>
            <a:r>
              <a:rPr lang="en-US" altLang="en-US" sz="2800" i="1" dirty="0">
                <a:solidFill>
                  <a:srgbClr val="0033CC"/>
                </a:solidFill>
              </a:rPr>
              <a:t>B</a:t>
            </a:r>
            <a:r>
              <a:rPr lang="en-US" altLang="en-US" sz="2800" dirty="0">
                <a:solidFill>
                  <a:srgbClr val="0033CC"/>
                </a:solidFill>
              </a:rPr>
              <a:t>) - P(</a:t>
            </a:r>
            <a:r>
              <a:rPr lang="en-US" altLang="en-US" sz="2800" i="1" dirty="0">
                <a:solidFill>
                  <a:srgbClr val="0033CC"/>
                </a:solidFill>
              </a:rPr>
              <a:t>A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</a:t>
            </a:r>
            <a:r>
              <a:rPr lang="en-US" altLang="en-US" sz="2800" i="1" dirty="0">
                <a:solidFill>
                  <a:srgbClr val="0033CC"/>
                </a:solidFill>
              </a:rPr>
              <a:t>C</a:t>
            </a:r>
            <a:r>
              <a:rPr lang="en-US" altLang="en-US" sz="2800" dirty="0">
                <a:solidFill>
                  <a:srgbClr val="0033CC"/>
                </a:solidFill>
              </a:rPr>
              <a:t>) - P(</a:t>
            </a:r>
            <a:r>
              <a:rPr lang="en-US" altLang="en-US" sz="2800" i="1" dirty="0">
                <a:solidFill>
                  <a:srgbClr val="0033CC"/>
                </a:solidFill>
              </a:rPr>
              <a:t>B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</a:t>
            </a:r>
            <a:r>
              <a:rPr lang="en-US" altLang="en-US" sz="2800" i="1" dirty="0">
                <a:solidFill>
                  <a:srgbClr val="0033CC"/>
                </a:solidFill>
              </a:rPr>
              <a:t>C</a:t>
            </a:r>
            <a:r>
              <a:rPr lang="en-US" altLang="en-US" sz="2800" dirty="0">
                <a:solidFill>
                  <a:srgbClr val="0033CC"/>
                </a:solidFill>
              </a:rPr>
              <a:t>) </a:t>
            </a:r>
            <a:endParaRPr lang="en-US" altLang="en-US" sz="2800" dirty="0" smtClean="0">
              <a:solidFill>
                <a:srgbClr val="0033CC"/>
              </a:solidFill>
            </a:endParaRPr>
          </a:p>
          <a:p>
            <a:pPr lvl="2" fontAlgn="base">
              <a:spcAft>
                <a:spcPct val="0"/>
              </a:spcAft>
              <a:buFontTx/>
              <a:buChar char=" "/>
            </a:pPr>
            <a:r>
              <a:rPr lang="en-US" altLang="en-US" sz="2800" dirty="0" smtClean="0">
                <a:solidFill>
                  <a:srgbClr val="0033CC"/>
                </a:solidFill>
              </a:rPr>
              <a:t>+ </a:t>
            </a:r>
            <a:r>
              <a:rPr lang="en-US" altLang="en-US" sz="2800" dirty="0">
                <a:solidFill>
                  <a:srgbClr val="0033CC"/>
                </a:solidFill>
              </a:rPr>
              <a:t>P(</a:t>
            </a:r>
            <a:r>
              <a:rPr lang="en-US" altLang="en-US" sz="2800" i="1" dirty="0">
                <a:solidFill>
                  <a:srgbClr val="0033CC"/>
                </a:solidFill>
              </a:rPr>
              <a:t>A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</a:t>
            </a:r>
            <a:r>
              <a:rPr lang="en-US" altLang="en-US" sz="2800" i="1" dirty="0">
                <a:solidFill>
                  <a:srgbClr val="0033CC"/>
                </a:solidFill>
              </a:rPr>
              <a:t>B </a:t>
            </a:r>
            <a:r>
              <a:rPr lang="en-US" altLang="en-US" sz="2800" dirty="0">
                <a:solidFill>
                  <a:srgbClr val="0033CC"/>
                </a:solidFill>
                <a:sym typeface="Symbol" pitchFamily="18" charset="2"/>
              </a:rPr>
              <a:t></a:t>
            </a:r>
            <a:r>
              <a:rPr lang="en-US" altLang="en-US" sz="2800" i="1" dirty="0">
                <a:solidFill>
                  <a:srgbClr val="0033CC"/>
                </a:solidFill>
              </a:rPr>
              <a:t>C</a:t>
            </a:r>
            <a:r>
              <a:rPr lang="en-US" altLang="en-US" sz="2800" dirty="0" smtClean="0">
                <a:solidFill>
                  <a:srgbClr val="0033CC"/>
                </a:solidFill>
              </a:rPr>
              <a:t>)</a:t>
            </a:r>
            <a:endParaRPr lang="en-US" altLang="en-US" sz="2800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Development </a:t>
            </a:r>
            <a:r>
              <a:rPr lang="en-US" altLang="en-US" sz="2000" dirty="0" smtClean="0"/>
              <a:t>(agrees with axioms)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Intuitively, the probability of an event </a:t>
            </a:r>
            <a:r>
              <a:rPr lang="en-US" altLang="en-US" b="1" smtClean="0"/>
              <a:t>a</a:t>
            </a:r>
            <a:r>
              <a:rPr lang="en-US" altLang="en-US" smtClean="0"/>
              <a:t> could be defined as: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F2348-396F-4EFA-BF37-216B6485A44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843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7" y="3048000"/>
            <a:ext cx="4518025" cy="1139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5105400"/>
            <a:ext cx="792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Where N(a) is the number that event a happens in n trials</a:t>
            </a:r>
          </a:p>
        </p:txBody>
      </p:sp>
    </p:spTree>
    <p:extLst>
      <p:ext uri="{BB962C8B-B14F-4D97-AF65-F5344CB8AC3E}">
        <p14:creationId xmlns:p14="http://schemas.microsoft.com/office/powerpoint/2010/main" val="25974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</p:spPr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i="1" dirty="0" smtClean="0"/>
                  <a:t>random variable </a:t>
                </a:r>
                <a:r>
                  <a:rPr lang="en-US" dirty="0" smtClean="0"/>
                  <a:t>is </a:t>
                </a:r>
                <a:r>
                  <a:rPr lang="en-US" dirty="0"/>
                  <a:t>a function </a:t>
                </a:r>
                <a:r>
                  <a:rPr lang="en-US" dirty="0" smtClean="0"/>
                  <a:t>defined </a:t>
                </a:r>
                <a:r>
                  <a:rPr lang="en-US" dirty="0"/>
                  <a:t>on the sample </a:t>
                </a:r>
                <a:r>
                  <a:rPr lang="en-US" dirty="0" smtClean="0"/>
                  <a:t>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/>
                      </a:rPr>
                      <m:t>Ω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maps the outcome of a random event into real scalar 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  <a:blipFill rotWithShape="1">
                <a:blip r:embed="rId2"/>
                <a:stretch>
                  <a:fillRect l="-1630" t="-325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85800" y="4419600"/>
            <a:ext cx="4938541" cy="1828800"/>
            <a:chOff x="685800" y="4419600"/>
            <a:chExt cx="4938541" cy="1828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800" y="4419600"/>
              <a:ext cx="3352800" cy="1828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4315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Symbol" pitchFamily="18" charset="2"/>
                </a:rPr>
                <a:t>w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38200" y="4572000"/>
              <a:ext cx="4603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Symbol" pitchFamily="18" charset="2"/>
                </a:rPr>
                <a:t>W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713514" y="4800600"/>
              <a:ext cx="9108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</a:rPr>
                <a:t>X(</a:t>
              </a: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Symbol" pitchFamily="18" charset="2"/>
                </a:rPr>
                <a:t>w</a:t>
              </a: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itchFamily="34" charset="0"/>
                </a:rPr>
                <a:t>)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6" idx="3"/>
            </p:cNvCxnSpPr>
            <p:nvPr/>
          </p:nvCxnSpPr>
          <p:spPr bwMode="auto">
            <a:xfrm flipV="1">
              <a:off x="2793728" y="5029200"/>
              <a:ext cx="1930672" cy="49021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47036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P(a) = \lim_{n\to\infty}\frac{N(a)}{n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7.875"/>
  <p:tag name="PICTUREFILESIZE" val="180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mu = \frac{1}{N} \sum_{i=1}^N x_i 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1"/>
  <p:tag name="PICTUREFILESIZE" val="152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sigma^2 = \frac{1}{N-1} \sum_{i=1}^N (x_i-\mu)^2 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5"/>
  <p:tag name="PICTUREFILESIZE" val="29450"/>
</p:tagLst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950</Words>
  <Application>Microsoft Office PowerPoint</Application>
  <PresentationFormat>On-screen Show (4:3)</PresentationFormat>
  <Paragraphs>182</Paragraphs>
  <Slides>30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Equation</vt:lpstr>
      <vt:lpstr>MathType 5.0 Equation</vt:lpstr>
      <vt:lpstr>Foundations of Machine Learning</vt:lpstr>
      <vt:lpstr>PowerPoint Presentation</vt:lpstr>
      <vt:lpstr>Events and Sample Spaces</vt:lpstr>
      <vt:lpstr>Sample Space</vt:lpstr>
      <vt:lpstr>Events</vt:lpstr>
      <vt:lpstr>Probability</vt:lpstr>
      <vt:lpstr>Properties of Probability</vt:lpstr>
      <vt:lpstr>Intuitive Development (agrees with axioms)</vt:lpstr>
      <vt:lpstr>Random Variable</vt:lpstr>
      <vt:lpstr>Discrete Random Variables</vt:lpstr>
      <vt:lpstr>Probability of Discrete RV</vt:lpstr>
      <vt:lpstr>Common Distributions</vt:lpstr>
      <vt:lpstr>Joint Distribution</vt:lpstr>
      <vt:lpstr>Conditional Probability</vt:lpstr>
      <vt:lpstr>Law of Total Probability</vt:lpstr>
      <vt:lpstr>Marginalization</vt:lpstr>
      <vt:lpstr>Bayes Rule</vt:lpstr>
      <vt:lpstr>Independent RVs</vt:lpstr>
      <vt:lpstr>More on Independence</vt:lpstr>
      <vt:lpstr>Conditionally Independent RVs</vt:lpstr>
      <vt:lpstr>More on Conditional Independence</vt:lpstr>
      <vt:lpstr>Continuous Random Variables</vt:lpstr>
      <vt:lpstr>PDF</vt:lpstr>
      <vt:lpstr>Cumulative Distribution Function</vt:lpstr>
      <vt:lpstr>Common Distributions</vt:lpstr>
      <vt:lpstr>Multivariate Normal</vt:lpstr>
      <vt:lpstr>Mean and Variance</vt:lpstr>
      <vt:lpstr>Mean Estimation from Samples</vt:lpstr>
      <vt:lpstr>Variance Estimation from Samples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217</cp:revision>
  <cp:lastPrinted>2016-05-18T03:35:26Z</cp:lastPrinted>
  <dcterms:created xsi:type="dcterms:W3CDTF">2015-06-25T09:31:26Z</dcterms:created>
  <dcterms:modified xsi:type="dcterms:W3CDTF">2016-05-31T03:59:45Z</dcterms:modified>
</cp:coreProperties>
</file>