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70" r:id="rId6"/>
    <p:sldId id="269" r:id="rId7"/>
    <p:sldId id="271" r:id="rId8"/>
    <p:sldId id="261" r:id="rId9"/>
    <p:sldId id="272" r:id="rId10"/>
    <p:sldId id="273" r:id="rId11"/>
    <p:sldId id="262" r:id="rId12"/>
    <p:sldId id="274" r:id="rId13"/>
    <p:sldId id="275" r:id="rId14"/>
    <p:sldId id="276" r:id="rId15"/>
    <p:sldId id="277" r:id="rId16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FF99"/>
    <a:srgbClr val="FFCC99"/>
    <a:srgbClr val="CC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6" autoAdjust="0"/>
    <p:restoredTop sz="98667" autoAdjust="0"/>
  </p:normalViewPr>
  <p:slideViewPr>
    <p:cSldViewPr>
      <p:cViewPr>
        <p:scale>
          <a:sx n="50" d="100"/>
          <a:sy n="50" d="100"/>
        </p:scale>
        <p:origin x="336" y="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28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60D0-8EBC-4BDD-8FFC-45485F7C188C}" type="datetimeFigureOut">
              <a:rPr lang="en-IN" smtClean="0"/>
              <a:t>06-06-2016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ED019-ADC6-48F9-AA85-DA0C07FC6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7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  <a:t>06-06-2016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Assume noise in output, not in attribute!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76804" name="页脚占位符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63713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06-06-2016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0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06-06-2016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06-06-2016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06-06-2016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9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06-06-2016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06-06-2016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06-06-2016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06-06-2016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06-06-2016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06-06-2016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06-06-2016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A022-2540-47F7-8806-288DC4D5C3E9}" type="datetimeFigureOut">
              <a:rPr lang="en-IN" smtClean="0"/>
              <a:t>06-06-2016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1920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Foundations of Machine Learning</a:t>
            </a:r>
            <a:endParaRPr lang="en-IN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Sudeshna Sarkar</a:t>
            </a: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IIT Kharagpur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0574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Module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Part B: Bayesian Learning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Compute ML Hypo</a:t>
            </a:r>
            <a:endParaRPr lang="zh-CN" altLang="en-US" smtClean="0"/>
          </a:p>
        </p:txBody>
      </p:sp>
      <p:graphicFrame>
        <p:nvGraphicFramePr>
          <p:cNvPr id="9218" name="内容占位符 4"/>
          <p:cNvGraphicFramePr>
            <a:graphicFrameLocks noGrp="1" noChangeAspect="1"/>
          </p:cNvGraphicFramePr>
          <p:nvPr>
            <p:ph idx="1"/>
          </p:nvPr>
        </p:nvGraphicFramePr>
        <p:xfrm>
          <a:off x="2000250" y="2000250"/>
          <a:ext cx="5553075" cy="321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公式" r:id="rId4" imgW="2895480" imgH="1676160" progId="Equation.3">
                  <p:embed/>
                </p:oleObj>
              </mc:Choice>
              <mc:Fallback>
                <p:oleObj name="公式" r:id="rId4" imgW="2895480" imgH="1676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000250"/>
                        <a:ext cx="5553075" cy="321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58F048BE-33DA-4EFE-A02D-63FF99C421F6}" type="slidenum">
              <a:rPr lang="en-US" altLang="zh-CN" sz="1400"/>
              <a:pPr/>
              <a:t>10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8270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GB" altLang="en-US" sz="3200" smtClean="0"/>
              <a:t>Bayes Optimal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57200" y="914400"/>
                <a:ext cx="7772400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altLang="en-US" sz="2000" dirty="0" smtClean="0"/>
                  <a:t>Question: Given new instance x, what is its most probable classification?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/>
                          </a:rPr>
                          <m:t>𝑀𝐴𝑃</m:t>
                        </m:r>
                      </m:sub>
                    </m:sSub>
                    <m:r>
                      <a:rPr lang="en-US" altLang="en-US" sz="2000" b="0" i="1" smtClean="0">
                        <a:latin typeface="Cambria Math"/>
                      </a:rPr>
                      <m:t>(</m:t>
                    </m:r>
                    <m:r>
                      <a:rPr lang="en-US" altLang="en-US" sz="2000" b="0" i="1" smtClean="0">
                        <a:latin typeface="Cambria Math"/>
                      </a:rPr>
                      <m:t>𝑥</m:t>
                    </m:r>
                    <m:r>
                      <a:rPr lang="en-US" alt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altLang="en-US" sz="2000" dirty="0" smtClean="0"/>
                  <a:t> is not  the most probable classification!</a:t>
                </a:r>
              </a:p>
              <a:p>
                <a:pPr>
                  <a:buFontTx/>
                  <a:buNone/>
                </a:pPr>
                <a:r>
                  <a:rPr lang="en-GB" altLang="en-US" sz="2000" dirty="0" smtClean="0"/>
                  <a:t>Example: Let   P(h1|D) = .4,  P(h2|D) = .3,  P(h3 |D) =.3 </a:t>
                </a:r>
              </a:p>
              <a:p>
                <a:pPr lvl="2">
                  <a:buFontTx/>
                  <a:buNone/>
                </a:pPr>
                <a:r>
                  <a:rPr lang="en-GB" altLang="en-US" sz="1600" dirty="0" smtClean="0"/>
                  <a:t>Given new data x, we have h1(x)=+, h2(x) = -, h3(x) = -</a:t>
                </a:r>
              </a:p>
              <a:p>
                <a:pPr lvl="2">
                  <a:buFontTx/>
                  <a:buNone/>
                </a:pPr>
                <a:r>
                  <a:rPr lang="en-GB" altLang="en-US" sz="1600" dirty="0" smtClean="0"/>
                  <a:t>What is the most probable classification of x ?</a:t>
                </a:r>
              </a:p>
              <a:p>
                <a:pPr>
                  <a:buNone/>
                </a:pPr>
                <a:r>
                  <a:rPr lang="en-GB" altLang="en-US" sz="2000" dirty="0" smtClean="0"/>
                  <a:t>Bayes optimal classification:  </a:t>
                </a:r>
              </a:p>
              <a:p>
                <a:pPr>
                  <a:buNone/>
                </a:pPr>
                <a:endParaRPr lang="en-US" altLang="en-US" sz="2000" dirty="0" smtClean="0">
                  <a:sym typeface="Symbol" pitchFamily="18" charset="2"/>
                </a:endParaRPr>
              </a:p>
              <a:p>
                <a:pPr>
                  <a:buNone/>
                </a:pPr>
                <a:endParaRPr lang="en-US" altLang="en-US" sz="2000" dirty="0" smtClean="0">
                  <a:sym typeface="Symbol" pitchFamily="18" charset="2"/>
                </a:endParaRPr>
              </a:p>
              <a:p>
                <a:pPr>
                  <a:buNone/>
                </a:pPr>
                <a:r>
                  <a:rPr lang="en-US" altLang="en-US" sz="2000" dirty="0" smtClean="0">
                    <a:sym typeface="Symbol" pitchFamily="18" charset="2"/>
                  </a:rPr>
                  <a:t>where </a:t>
                </a:r>
                <a:r>
                  <a:rPr lang="en-US" altLang="en-US" sz="2000" i="1" dirty="0">
                    <a:sym typeface="Symbol" pitchFamily="18" charset="2"/>
                  </a:rPr>
                  <a:t>V </a:t>
                </a:r>
                <a:r>
                  <a:rPr lang="en-US" altLang="en-US" sz="2000" dirty="0">
                    <a:sym typeface="Symbol" pitchFamily="18" charset="2"/>
                  </a:rPr>
                  <a:t>is the set of all the values a classification can take and </a:t>
                </a:r>
                <a:r>
                  <a:rPr lang="en-US" altLang="en-US" sz="2000" i="1" dirty="0" err="1">
                    <a:sym typeface="Symbol" pitchFamily="18" charset="2"/>
                  </a:rPr>
                  <a:t>v</a:t>
                </a:r>
                <a:r>
                  <a:rPr lang="en-US" altLang="en-US" sz="2000" i="1" baseline="-25000" dirty="0" err="1">
                    <a:sym typeface="Symbol" pitchFamily="18" charset="2"/>
                  </a:rPr>
                  <a:t>j</a:t>
                </a:r>
                <a:r>
                  <a:rPr lang="en-US" altLang="en-US" sz="2000" baseline="-25000" dirty="0">
                    <a:sym typeface="Symbol" pitchFamily="18" charset="2"/>
                  </a:rPr>
                  <a:t> </a:t>
                </a:r>
                <a:r>
                  <a:rPr lang="en-US" altLang="en-US" sz="2000" dirty="0">
                    <a:sym typeface="Symbol" pitchFamily="18" charset="2"/>
                  </a:rPr>
                  <a:t>is one possible such classification.</a:t>
                </a:r>
              </a:p>
              <a:p>
                <a:pPr>
                  <a:buFontTx/>
                  <a:buNone/>
                </a:pPr>
                <a:endParaRPr lang="en-GB" altLang="en-US" sz="2000" dirty="0" smtClean="0"/>
              </a:p>
              <a:p>
                <a:pPr>
                  <a:buFontTx/>
                  <a:buNone/>
                </a:pPr>
                <a:endParaRPr lang="en-GB" altLang="en-US" sz="2000" dirty="0" smtClean="0"/>
              </a:p>
              <a:p>
                <a:pPr>
                  <a:buFontTx/>
                  <a:buNone/>
                </a:pPr>
                <a:endParaRPr lang="en-GB" altLang="en-US" sz="2000" dirty="0" smtClean="0"/>
              </a:p>
              <a:p>
                <a:pPr>
                  <a:buFontTx/>
                  <a:buNone/>
                </a:pPr>
                <a:endParaRPr lang="en-GB" altLang="en-US" sz="2000" dirty="0" smtClean="0"/>
              </a:p>
              <a:p>
                <a:pPr>
                  <a:buFontTx/>
                  <a:buNone/>
                </a:pPr>
                <a:endParaRPr lang="en-GB" altLang="en-US" sz="2000" dirty="0" smtClean="0"/>
              </a:p>
              <a:p>
                <a:pPr>
                  <a:buFontTx/>
                  <a:buNone/>
                </a:pPr>
                <a:endParaRPr lang="en-GB" altLang="en-US" sz="2000" dirty="0" smtClean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57200" y="914400"/>
                <a:ext cx="7772400" cy="4114800"/>
              </a:xfrm>
              <a:blipFill rotWithShape="1">
                <a:blip r:embed="rId3"/>
                <a:stretch>
                  <a:fillRect l="-784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58586" y="4261757"/>
            <a:ext cx="1155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en-US" sz="2000" dirty="0">
                <a:latin typeface="+mn-lt"/>
              </a:rPr>
              <a:t>Example: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85800" y="4648200"/>
            <a:ext cx="493757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en-US" sz="2000" dirty="0">
                <a:latin typeface="+mn-lt"/>
              </a:rPr>
              <a:t>P(h1| D) =.4,	 P(-|h1)=0, 	P(+|h1)=1</a:t>
            </a:r>
          </a:p>
          <a:p>
            <a:r>
              <a:rPr lang="en-GB" altLang="en-US" sz="2000" dirty="0">
                <a:latin typeface="+mn-lt"/>
              </a:rPr>
              <a:t>P(h2|D) =.3,	 P(-|h2)=1,	P(+|h2)=0</a:t>
            </a:r>
          </a:p>
          <a:p>
            <a:r>
              <a:rPr lang="en-GB" altLang="en-US" sz="2000" dirty="0">
                <a:latin typeface="+mn-lt"/>
              </a:rPr>
              <a:t>P(h3|D)=.3,	 P(-|h3)=1,	P(+|h3)=0</a:t>
            </a:r>
          </a:p>
        </p:txBody>
      </p:sp>
      <p:graphicFrame>
        <p:nvGraphicFramePr>
          <p:cNvPr id="819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322464"/>
              </p:ext>
            </p:extLst>
          </p:nvPr>
        </p:nvGraphicFramePr>
        <p:xfrm>
          <a:off x="6172200" y="4648200"/>
          <a:ext cx="2362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4" imgW="1536700" imgH="685800" progId="Equation.3">
                  <p:embed/>
                </p:oleObj>
              </mc:Choice>
              <mc:Fallback>
                <p:oleObj name="Equation" r:id="rId4" imgW="15367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648200"/>
                        <a:ext cx="2362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578613"/>
              </p:ext>
            </p:extLst>
          </p:nvPr>
        </p:nvGraphicFramePr>
        <p:xfrm>
          <a:off x="2133600" y="2895600"/>
          <a:ext cx="457993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6" imgW="1816100" imgH="368300" progId="Equation.DSMT4">
                  <p:embed/>
                </p:oleObj>
              </mc:Choice>
              <mc:Fallback>
                <p:oleObj name="Equation" r:id="rId6" imgW="1816100" imgH="368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95600"/>
                        <a:ext cx="4579937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50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Why “Optimal”?</a:t>
            </a:r>
            <a:endParaRPr lang="zh-CN" altLang="en-US" smtClean="0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Optimal in the sense that no other classifier using the same </a:t>
            </a:r>
            <a:r>
              <a:rPr lang="en-US" altLang="zh-CN" i="1" smtClean="0"/>
              <a:t>H</a:t>
            </a:r>
            <a:r>
              <a:rPr lang="en-US" altLang="zh-CN" smtClean="0"/>
              <a:t> and prior knowledge can outperform it on average</a:t>
            </a:r>
            <a:endParaRPr lang="zh-CN" altLang="en-US" i="1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79D5BF0F-22C1-487B-A9FB-82503DE87672}" type="slidenum">
              <a:rPr lang="en-US" altLang="zh-CN" sz="1400"/>
              <a:pPr/>
              <a:t>12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68501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Gibbs Algorithm</a:t>
            </a:r>
            <a:endParaRPr lang="zh-CN" altLang="en-US" smtClean="0"/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Bayes optimal classifier is quite computationally expensive, if </a:t>
            </a:r>
            <a:r>
              <a:rPr lang="en-US" altLang="zh-CN" sz="2800" i="1" dirty="0" smtClean="0"/>
              <a:t>H </a:t>
            </a:r>
            <a:r>
              <a:rPr lang="en-US" altLang="zh-CN" sz="2800" dirty="0" smtClean="0"/>
              <a:t>contains a large number of hypotheses.</a:t>
            </a:r>
          </a:p>
          <a:p>
            <a:r>
              <a:rPr lang="en-US" altLang="zh-CN" sz="2800" dirty="0" smtClean="0"/>
              <a:t>An alternative, less optimal classifier Gibbs algorithm, defined as follows:</a:t>
            </a:r>
          </a:p>
          <a:p>
            <a:pPr marL="971550" lvl="1" indent="-514350">
              <a:buFont typeface="Tahoma" pitchFamily="34" charset="0"/>
              <a:buAutoNum type="arabicPeriod"/>
            </a:pPr>
            <a:r>
              <a:rPr lang="en-US" altLang="zh-CN" dirty="0" smtClean="0"/>
              <a:t>Choose a </a:t>
            </a:r>
            <a:r>
              <a:rPr lang="en-US" altLang="zh-CN" dirty="0" smtClean="0"/>
              <a:t>hypothesis </a:t>
            </a:r>
            <a:r>
              <a:rPr lang="en-US" altLang="zh-CN" dirty="0" smtClean="0"/>
              <a:t>randomly according to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h</a:t>
            </a:r>
            <a:r>
              <a:rPr lang="en-US" altLang="zh-CN" dirty="0" err="1" smtClean="0"/>
              <a:t>|</a:t>
            </a:r>
            <a:r>
              <a:rPr lang="en-US" altLang="zh-CN" i="1" dirty="0" err="1" smtClean="0"/>
              <a:t>D</a:t>
            </a:r>
            <a:r>
              <a:rPr lang="en-US" altLang="zh-CN" dirty="0" smtClean="0"/>
              <a:t>), where </a:t>
            </a:r>
            <a:r>
              <a:rPr lang="en-US" altLang="zh-CN" i="1" dirty="0" smtClean="0"/>
              <a:t>D </a:t>
            </a:r>
            <a:r>
              <a:rPr lang="en-US" altLang="zh-CN" dirty="0" smtClean="0"/>
              <a:t>is the posterior probability distribution over </a:t>
            </a:r>
            <a:r>
              <a:rPr lang="en-US" altLang="zh-CN" i="1" dirty="0" smtClean="0"/>
              <a:t>H</a:t>
            </a:r>
            <a:r>
              <a:rPr lang="en-US" altLang="zh-CN" dirty="0" smtClean="0"/>
              <a:t>.</a:t>
            </a:r>
            <a:endParaRPr lang="en-US" altLang="zh-CN" i="1" dirty="0" smtClean="0"/>
          </a:p>
          <a:p>
            <a:pPr marL="971550" lvl="1" indent="-514350">
              <a:buFont typeface="Tahoma" pitchFamily="34" charset="0"/>
              <a:buAutoNum type="arabicPeriod"/>
            </a:pPr>
            <a:r>
              <a:rPr lang="en-US" altLang="zh-CN" dirty="0" smtClean="0"/>
              <a:t>Use it to classify new instance</a:t>
            </a:r>
            <a:endParaRPr lang="zh-CN" altLang="en-US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793BB374-BFF6-4E14-9A66-4F74475D5138}" type="slidenum">
              <a:rPr lang="en-US" altLang="zh-CN" sz="1400"/>
              <a:pPr/>
              <a:t>13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16648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Error for Gibbs Algorithm</a:t>
            </a:r>
            <a:endParaRPr lang="zh-CN" altLang="en-US" smtClean="0"/>
          </a:p>
        </p:txBody>
      </p:sp>
      <p:sp>
        <p:nvSpPr>
          <p:cNvPr id="15364" name="内容占位符 2"/>
          <p:cNvSpPr>
            <a:spLocks noGrp="1"/>
          </p:cNvSpPr>
          <p:nvPr>
            <p:ph idx="1"/>
          </p:nvPr>
        </p:nvSpPr>
        <p:spPr>
          <a:xfrm>
            <a:off x="990600" y="1752600"/>
            <a:ext cx="7747000" cy="2625725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Surprising fact: Assume the expected value is taken over target concepts drawn at random, according to the prior probability distribution assumed by the learner, then (Haussler </a:t>
            </a:r>
            <a:r>
              <a:rPr lang="en-US" altLang="zh-CN" sz="2800" i="1" dirty="0" smtClean="0"/>
              <a:t>et al. </a:t>
            </a:r>
            <a:r>
              <a:rPr lang="en-US" altLang="zh-CN" sz="2800" dirty="0" smtClean="0"/>
              <a:t>1994) </a:t>
            </a:r>
            <a:endParaRPr lang="zh-CN" altLang="en-US" sz="2800" dirty="0" smtClean="0"/>
          </a:p>
        </p:txBody>
      </p:sp>
      <p:graphicFrame>
        <p:nvGraphicFramePr>
          <p:cNvPr id="153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179276"/>
              </p:ext>
            </p:extLst>
          </p:nvPr>
        </p:nvGraphicFramePr>
        <p:xfrm>
          <a:off x="533400" y="4495800"/>
          <a:ext cx="8054591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3" imgW="3898800" imgH="457200" progId="Equation.3">
                  <p:embed/>
                </p:oleObj>
              </mc:Choice>
              <mc:Fallback>
                <p:oleObj name="Equation" r:id="rId3" imgW="3898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95800"/>
                        <a:ext cx="8054591" cy="919163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60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65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fo</a:t>
            </a:r>
            <a:r>
              <a:rPr lang="en-US" dirty="0" smtClean="0"/>
              <a:t>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Probability for </a:t>
            </a:r>
            <a:r>
              <a:rPr lang="en-US" dirty="0" smtClean="0"/>
              <a:t>classification and modeling concepts.</a:t>
            </a:r>
            <a:endParaRPr lang="en-US" dirty="0" smtClean="0"/>
          </a:p>
          <a:p>
            <a:r>
              <a:rPr lang="en-US" dirty="0" smtClean="0"/>
              <a:t>Bayesian probability</a:t>
            </a:r>
          </a:p>
          <a:p>
            <a:pPr lvl="1"/>
            <a:r>
              <a:rPr lang="en-US" dirty="0" smtClean="0"/>
              <a:t>Notion of probability interpreted as partial belief</a:t>
            </a:r>
          </a:p>
          <a:p>
            <a:r>
              <a:rPr lang="en-US" dirty="0" smtClean="0"/>
              <a:t>Bayesian Estimation</a:t>
            </a:r>
          </a:p>
          <a:p>
            <a:pPr lvl="1"/>
            <a:r>
              <a:rPr lang="en-US" dirty="0" smtClean="0"/>
              <a:t>Calculate the validity of a proposition</a:t>
            </a:r>
          </a:p>
          <a:p>
            <a:pPr lvl="2"/>
            <a:r>
              <a:rPr lang="en-US" dirty="0" smtClean="0"/>
              <a:t>Based on prior estimate of its probability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nd New relevant evidence</a:t>
            </a:r>
          </a:p>
        </p:txBody>
      </p:sp>
    </p:spTree>
    <p:extLst>
      <p:ext uri="{BB962C8B-B14F-4D97-AF65-F5344CB8AC3E}">
        <p14:creationId xmlns:p14="http://schemas.microsoft.com/office/powerpoint/2010/main" val="236438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9000"/>
          </a:xfrm>
        </p:spPr>
        <p:txBody>
          <a:bodyPr>
            <a:normAutofit/>
          </a:bodyPr>
          <a:lstStyle/>
          <a:p>
            <a:r>
              <a:rPr lang="en-US" altLang="en-US" sz="2800" b="1" u="sng" dirty="0"/>
              <a:t>Goal:</a:t>
            </a:r>
            <a:r>
              <a:rPr lang="en-US" altLang="en-US" sz="2800" dirty="0"/>
              <a:t> To determine the most probable hypothesis, given the data </a:t>
            </a:r>
            <a:r>
              <a:rPr lang="en-US" altLang="en-US" sz="2800" i="1" dirty="0"/>
              <a:t>D</a:t>
            </a:r>
            <a:r>
              <a:rPr lang="en-US" altLang="en-US" sz="2800" dirty="0"/>
              <a:t> plus any initial knowledge about the prior probabilities of the various hypotheses in </a:t>
            </a:r>
            <a:r>
              <a:rPr lang="en-US" altLang="en-US" sz="2800" i="1" dirty="0"/>
              <a:t>H</a:t>
            </a:r>
            <a:r>
              <a:rPr lang="en-US" altLang="en-US" sz="2800" dirty="0" smtClean="0"/>
              <a:t>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304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Bayes Theorem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2133600"/>
            <a:ext cx="17028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en-US" dirty="0">
                <a:latin typeface="+mn-lt"/>
              </a:rPr>
              <a:t>Bayes Rule</a:t>
            </a:r>
            <a:r>
              <a:rPr lang="en-GB" altLang="en-US" sz="2800" dirty="0">
                <a:latin typeface="+mn-lt"/>
              </a:rPr>
              <a:t>: 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690910"/>
              </p:ext>
            </p:extLst>
          </p:nvPr>
        </p:nvGraphicFramePr>
        <p:xfrm>
          <a:off x="2667000" y="1981200"/>
          <a:ext cx="34290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3" imgW="1498600" imgH="419100" progId="Equation.3">
                  <p:embed/>
                </p:oleObj>
              </mc:Choice>
              <mc:Fallback>
                <p:oleObj name="Equation" r:id="rId3" imgW="149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81200"/>
                        <a:ext cx="34290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17525" y="3124200"/>
            <a:ext cx="7772400" cy="2362200"/>
          </a:xfrm>
        </p:spPr>
        <p:txBody>
          <a:bodyPr>
            <a:normAutofit/>
          </a:bodyPr>
          <a:lstStyle/>
          <a:p>
            <a:r>
              <a:rPr lang="en-GB" altLang="en-US" sz="2400" dirty="0" smtClean="0"/>
              <a:t>P(h) = prior probability of hypothesis h</a:t>
            </a:r>
          </a:p>
          <a:p>
            <a:r>
              <a:rPr lang="en-GB" altLang="en-US" sz="2400" dirty="0" smtClean="0"/>
              <a:t>P(D) = prior probability of training data D</a:t>
            </a:r>
          </a:p>
          <a:p>
            <a:r>
              <a:rPr lang="en-GB" altLang="en-US" sz="2400" dirty="0" smtClean="0"/>
              <a:t>P(</a:t>
            </a:r>
            <a:r>
              <a:rPr lang="en-GB" altLang="en-US" sz="2400" dirty="0" err="1" smtClean="0"/>
              <a:t>h|D</a:t>
            </a:r>
            <a:r>
              <a:rPr lang="en-GB" altLang="en-US" sz="2400" dirty="0" smtClean="0"/>
              <a:t>) = probability of h given D (posterior density )</a:t>
            </a:r>
          </a:p>
          <a:p>
            <a:r>
              <a:rPr lang="en-GB" altLang="en-US" sz="2400" dirty="0" smtClean="0"/>
              <a:t>P(</a:t>
            </a:r>
            <a:r>
              <a:rPr lang="en-GB" altLang="en-US" sz="2400" dirty="0" err="1" smtClean="0"/>
              <a:t>D|h</a:t>
            </a:r>
            <a:r>
              <a:rPr lang="en-GB" altLang="en-US" sz="2400" dirty="0" smtClean="0"/>
              <a:t>) = probability of D given h (likelihood of D given h)</a:t>
            </a:r>
          </a:p>
          <a:p>
            <a:endParaRPr lang="en-GB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5453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GB" altLang="en-US" sz="4000" dirty="0" smtClean="0"/>
              <a:t>An Example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43792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en-US" dirty="0">
                <a:latin typeface="+mn-lt"/>
              </a:rPr>
              <a:t>Does patient have cancer or not? 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38200" y="1981200"/>
            <a:ext cx="74676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en-US" sz="2000" dirty="0">
                <a:latin typeface="+mn-lt"/>
              </a:rPr>
              <a:t>A patient takes a lab test and the result comes back positive. The test returns a correct positive result in only 98% of the cases in which the disease is actually present, and a correct negative result in only 97% of the cases in which the disease is not present. Furthermore, .008 of the entire population have this cancer.</a:t>
            </a: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905000" y="4038600"/>
          <a:ext cx="5257800" cy="246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3" imgW="2781300" imgH="1549400" progId="Equation.3">
                  <p:embed/>
                </p:oleObj>
              </mc:Choice>
              <mc:Fallback>
                <p:oleObj name="Equation" r:id="rId3" imgW="2781300" imgH="154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38600"/>
                        <a:ext cx="5257800" cy="246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710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Maximum A Posteriori (MAP) </a:t>
            </a:r>
            <a:r>
              <a:rPr lang="en-US" altLang="en-US" sz="3600" dirty="0" smtClean="0"/>
              <a:t>Hypothesis</a:t>
            </a:r>
            <a:endParaRPr lang="en-GB" altLang="en-US" sz="3600" dirty="0" smtClean="0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514600" y="1447800"/>
          <a:ext cx="34290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3" imgW="1498600" imgH="419100" progId="Equation.3">
                  <p:embed/>
                </p:oleObj>
              </mc:Choice>
              <mc:Fallback>
                <p:oleObj name="Equation" r:id="rId3" imgW="149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447800"/>
                        <a:ext cx="34290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17525" y="2514600"/>
            <a:ext cx="784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en-US" dirty="0">
                <a:latin typeface="+mn-lt"/>
              </a:rPr>
              <a:t>The Goal of Bayesian Learning: the most probable hypothesis given the training data (Maximum A Posteriori </a:t>
            </a:r>
            <a:r>
              <a:rPr lang="en-GB" altLang="en-US" dirty="0" smtClean="0">
                <a:latin typeface="+mn-lt"/>
              </a:rPr>
              <a:t>hypothesis)</a:t>
            </a:r>
            <a:endParaRPr lang="en-GB" altLang="en-US" sz="2800" dirty="0">
              <a:latin typeface="+mn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585005"/>
              </p:ext>
            </p:extLst>
          </p:nvPr>
        </p:nvGraphicFramePr>
        <p:xfrm>
          <a:off x="2478087" y="3505200"/>
          <a:ext cx="3927475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5" imgW="1473120" imgH="1054080" progId="Equation.3">
                  <p:embed/>
                </p:oleObj>
              </mc:Choice>
              <mc:Fallback>
                <p:oleObj name="Equation" r:id="rId5" imgW="1473120" imgH="1054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7" y="3505200"/>
                        <a:ext cx="3927475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968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Maximum </a:t>
            </a:r>
            <a:r>
              <a:rPr lang="en-US" altLang="en-US" sz="3600" dirty="0" smtClean="0"/>
              <a:t>Likelihood (ML) Hypothesis</a:t>
            </a:r>
            <a:endParaRPr lang="en-GB" altLang="en-US" sz="36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3581400"/>
            <a:ext cx="8305800" cy="2544763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ym typeface="Symbol" pitchFamily="18" charset="2"/>
              </a:rPr>
              <a:t>If every hypothesis in </a:t>
            </a:r>
            <a:r>
              <a:rPr lang="en-US" altLang="en-US" sz="2800" i="1" dirty="0">
                <a:sym typeface="Symbol" pitchFamily="18" charset="2"/>
              </a:rPr>
              <a:t>H</a:t>
            </a:r>
            <a:r>
              <a:rPr lang="en-US" altLang="en-US" sz="2800" dirty="0">
                <a:sym typeface="Symbol" pitchFamily="18" charset="2"/>
              </a:rPr>
              <a:t> is equally probable a priori, we only need to consider the likelihood of the data </a:t>
            </a:r>
            <a:r>
              <a:rPr lang="en-US" altLang="en-US" sz="2800" i="1" dirty="0">
                <a:sym typeface="Symbol" pitchFamily="18" charset="2"/>
              </a:rPr>
              <a:t>D</a:t>
            </a:r>
            <a:r>
              <a:rPr lang="en-US" altLang="en-US" sz="2800" dirty="0">
                <a:sym typeface="Symbol" pitchFamily="18" charset="2"/>
              </a:rPr>
              <a:t> given </a:t>
            </a:r>
            <a:r>
              <a:rPr lang="en-US" altLang="en-US" sz="2800" i="1" dirty="0">
                <a:sym typeface="Symbol" pitchFamily="18" charset="2"/>
              </a:rPr>
              <a:t>h</a:t>
            </a:r>
            <a:r>
              <a:rPr lang="en-US" altLang="en-US" sz="2800" dirty="0">
                <a:sym typeface="Symbol" pitchFamily="18" charset="2"/>
              </a:rPr>
              <a:t>, </a:t>
            </a:r>
            <a:r>
              <a:rPr lang="en-US" altLang="en-US" sz="2800" b="1" i="1" dirty="0">
                <a:sym typeface="Symbol" pitchFamily="18" charset="2"/>
              </a:rPr>
              <a:t>P(</a:t>
            </a:r>
            <a:r>
              <a:rPr lang="en-US" altLang="en-US" sz="2800" b="1" i="1" dirty="0" err="1">
                <a:sym typeface="Symbol" pitchFamily="18" charset="2"/>
              </a:rPr>
              <a:t>D|h</a:t>
            </a:r>
            <a:r>
              <a:rPr lang="en-US" altLang="en-US" sz="2800" b="1" i="1" dirty="0">
                <a:sym typeface="Symbol" pitchFamily="18" charset="2"/>
              </a:rPr>
              <a:t>). </a:t>
            </a:r>
            <a:r>
              <a:rPr lang="en-US" altLang="en-US" sz="2800" dirty="0">
                <a:sym typeface="Symbol" pitchFamily="18" charset="2"/>
              </a:rPr>
              <a:t>Then, </a:t>
            </a:r>
            <a:r>
              <a:rPr lang="en-US" altLang="en-US" sz="2800" i="1" dirty="0" err="1">
                <a:sym typeface="Symbol" pitchFamily="18" charset="2"/>
              </a:rPr>
              <a:t>h</a:t>
            </a:r>
            <a:r>
              <a:rPr lang="en-US" altLang="en-US" sz="2800" i="1" baseline="-25000" dirty="0" err="1">
                <a:sym typeface="Symbol" pitchFamily="18" charset="2"/>
              </a:rPr>
              <a:t>MAP</a:t>
            </a:r>
            <a:r>
              <a:rPr lang="en-US" altLang="en-US" sz="2800" dirty="0">
                <a:sym typeface="Symbol" pitchFamily="18" charset="2"/>
              </a:rPr>
              <a:t> becomes the </a:t>
            </a:r>
            <a:r>
              <a:rPr lang="en-US" altLang="en-US" sz="2800" b="1" i="1" dirty="0">
                <a:sym typeface="Symbol" pitchFamily="18" charset="2"/>
              </a:rPr>
              <a:t>Maximum Likelihood</a:t>
            </a:r>
            <a:r>
              <a:rPr lang="en-US" altLang="en-US" sz="2800" dirty="0">
                <a:sym typeface="Symbol" pitchFamily="18" charset="2"/>
              </a:rPr>
              <a:t>, </a:t>
            </a:r>
          </a:p>
          <a:p>
            <a:pPr algn="ctr">
              <a:buFont typeface="Monotype Sorts" pitchFamily="2" charset="2"/>
              <a:buNone/>
            </a:pPr>
            <a:r>
              <a:rPr lang="en-US" altLang="en-US" sz="2800" b="1" i="1" dirty="0" err="1">
                <a:solidFill>
                  <a:srgbClr val="0033CC"/>
                </a:solidFill>
                <a:sym typeface="Symbol" pitchFamily="18" charset="2"/>
              </a:rPr>
              <a:t>h</a:t>
            </a:r>
            <a:r>
              <a:rPr lang="en-US" altLang="en-US" sz="2800" b="1" i="1" baseline="-25000" dirty="0" err="1">
                <a:solidFill>
                  <a:srgbClr val="0033CC"/>
                </a:solidFill>
                <a:sym typeface="Symbol" pitchFamily="18" charset="2"/>
              </a:rPr>
              <a:t>ML</a:t>
            </a:r>
            <a:r>
              <a:rPr lang="en-US" altLang="en-US" sz="2800" b="1" i="1" dirty="0">
                <a:solidFill>
                  <a:srgbClr val="0033CC"/>
                </a:solidFill>
                <a:sym typeface="Symbol" pitchFamily="18" charset="2"/>
              </a:rPr>
              <a:t>= </a:t>
            </a:r>
            <a:r>
              <a:rPr lang="en-US" altLang="en-US" sz="2800" b="1" i="1" dirty="0" err="1">
                <a:solidFill>
                  <a:srgbClr val="0033CC"/>
                </a:solidFill>
              </a:rPr>
              <a:t>argmax</a:t>
            </a:r>
            <a:r>
              <a:rPr lang="en-US" altLang="en-US" sz="2800" b="1" i="1" dirty="0">
                <a:solidFill>
                  <a:srgbClr val="0033CC"/>
                </a:solidFill>
              </a:rPr>
              <a:t> </a:t>
            </a:r>
            <a:r>
              <a:rPr lang="en-US" altLang="en-US" sz="2800" b="1" i="1" baseline="-25000" dirty="0" err="1">
                <a:solidFill>
                  <a:srgbClr val="0033CC"/>
                </a:solidFill>
              </a:rPr>
              <a:t>h</a:t>
            </a:r>
            <a:r>
              <a:rPr lang="en-US" altLang="en-US" sz="2800" b="1" i="1" baseline="-25000" dirty="0" err="1">
                <a:solidFill>
                  <a:srgbClr val="0033CC"/>
                </a:solidFill>
                <a:sym typeface="Symbol" pitchFamily="18" charset="2"/>
              </a:rPr>
              <a:t>H</a:t>
            </a:r>
            <a:r>
              <a:rPr lang="en-US" altLang="en-US" sz="2800" b="1" i="1" baseline="-25000" dirty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en-US" altLang="en-US" sz="2800" b="1" i="1" dirty="0" smtClean="0">
                <a:solidFill>
                  <a:srgbClr val="0033CC"/>
                </a:solidFill>
                <a:sym typeface="Symbol" pitchFamily="18" charset="2"/>
              </a:rPr>
              <a:t>P(</a:t>
            </a:r>
            <a:r>
              <a:rPr lang="en-US" altLang="en-US" sz="2800" b="1" i="1" dirty="0" err="1" smtClean="0">
                <a:solidFill>
                  <a:srgbClr val="0033CC"/>
                </a:solidFill>
                <a:sym typeface="Symbol" pitchFamily="18" charset="2"/>
              </a:rPr>
              <a:t>D|h</a:t>
            </a:r>
            <a:r>
              <a:rPr lang="en-US" altLang="en-US" sz="2800" b="1" i="1" dirty="0" smtClean="0">
                <a:solidFill>
                  <a:srgbClr val="0033CC"/>
                </a:solidFill>
                <a:sym typeface="Symbol" pitchFamily="18" charset="2"/>
              </a:rPr>
              <a:t>)</a:t>
            </a:r>
            <a:endParaRPr lang="en-US" altLang="en-US" b="1" i="1" dirty="0">
              <a:solidFill>
                <a:srgbClr val="0033CC"/>
              </a:solidFill>
              <a:sym typeface="Symbol" pitchFamily="18" charset="2"/>
            </a:endParaRPr>
          </a:p>
          <a:p>
            <a:endParaRPr lang="en-US" dirty="0"/>
          </a:p>
        </p:txBody>
      </p:sp>
      <p:graphicFrame>
        <p:nvGraphicFramePr>
          <p:cNvPr id="51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729217"/>
              </p:ext>
            </p:extLst>
          </p:nvPr>
        </p:nvGraphicFramePr>
        <p:xfrm>
          <a:off x="2514601" y="1371600"/>
          <a:ext cx="3124200" cy="2233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3" imgW="1473120" imgH="1054080" progId="Equation.3">
                  <p:embed/>
                </p:oleObj>
              </mc:Choice>
              <mc:Fallback>
                <p:oleObj name="Equation" r:id="rId3" imgW="147312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1371600"/>
                        <a:ext cx="3124200" cy="2233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057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GB" altLang="en-US" sz="4000" dirty="0" smtClean="0"/>
              <a:t>MAP Learner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79015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en-US" dirty="0">
                <a:latin typeface="+mn-lt"/>
              </a:rPr>
              <a:t>For each hypothesis h in H, calculate the posterior probability 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200400" y="1828800"/>
          <a:ext cx="25146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3" imgW="1498600" imgH="419100" progId="Equation.3">
                  <p:embed/>
                </p:oleObj>
              </mc:Choice>
              <mc:Fallback>
                <p:oleObj name="Equation" r:id="rId3" imgW="149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828800"/>
                        <a:ext cx="25146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11467" y="2438400"/>
            <a:ext cx="83134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en-US" dirty="0">
                <a:latin typeface="+mn-lt"/>
              </a:rPr>
              <a:t>Output the hypothesis </a:t>
            </a:r>
            <a:r>
              <a:rPr lang="en-GB" altLang="en-US" dirty="0" err="1" smtClean="0">
                <a:latin typeface="+mn-lt"/>
              </a:rPr>
              <a:t>h</a:t>
            </a:r>
            <a:r>
              <a:rPr lang="en-GB" altLang="en-US" sz="1600" dirty="0" err="1" smtClean="0">
                <a:latin typeface="+mn-lt"/>
              </a:rPr>
              <a:t>MAP</a:t>
            </a:r>
            <a:r>
              <a:rPr lang="en-GB" altLang="en-US" sz="1600" dirty="0" smtClean="0">
                <a:latin typeface="+mn-lt"/>
              </a:rPr>
              <a:t> </a:t>
            </a:r>
            <a:r>
              <a:rPr lang="en-GB" altLang="en-US" dirty="0">
                <a:latin typeface="+mn-lt"/>
              </a:rPr>
              <a:t>with the highest posterior probability</a:t>
            </a: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25357"/>
              </p:ext>
            </p:extLst>
          </p:nvPr>
        </p:nvGraphicFramePr>
        <p:xfrm>
          <a:off x="3173413" y="3048000"/>
          <a:ext cx="26447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5" imgW="1244520" imgH="279360" progId="Equation.3">
                  <p:embed/>
                </p:oleObj>
              </mc:Choice>
              <mc:Fallback>
                <p:oleObj name="Equation" r:id="rId5" imgW="12445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3048000"/>
                        <a:ext cx="264477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59861" y="3810000"/>
            <a:ext cx="8305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en-US" dirty="0">
                <a:latin typeface="+mn-lt"/>
              </a:rPr>
              <a:t>Comments:</a:t>
            </a:r>
          </a:p>
          <a:p>
            <a:r>
              <a:rPr lang="en-GB" altLang="en-US" dirty="0">
                <a:latin typeface="+mn-lt"/>
              </a:rPr>
              <a:t>	Computational intensive</a:t>
            </a:r>
          </a:p>
          <a:p>
            <a:r>
              <a:rPr lang="en-GB" altLang="en-US" dirty="0">
                <a:latin typeface="+mn-lt"/>
              </a:rPr>
              <a:t>	Providing a standard for judging the performance of 	learning algorithms</a:t>
            </a:r>
          </a:p>
          <a:p>
            <a:r>
              <a:rPr lang="en-GB" altLang="en-US" dirty="0">
                <a:latin typeface="+mn-lt"/>
              </a:rPr>
              <a:t>	Choosing P(h) and P(</a:t>
            </a:r>
            <a:r>
              <a:rPr lang="en-GB" altLang="en-US" dirty="0" err="1">
                <a:latin typeface="+mn-lt"/>
              </a:rPr>
              <a:t>D|h</a:t>
            </a:r>
            <a:r>
              <a:rPr lang="en-GB" altLang="en-US" dirty="0">
                <a:latin typeface="+mn-lt"/>
              </a:rPr>
              <a:t>) reflects our prior 			knowledge about the learning task</a:t>
            </a:r>
          </a:p>
        </p:txBody>
      </p:sp>
    </p:spTree>
    <p:extLst>
      <p:ext uri="{BB962C8B-B14F-4D97-AF65-F5344CB8AC3E}">
        <p14:creationId xmlns:p14="http://schemas.microsoft.com/office/powerpoint/2010/main" val="89180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Maximum likelihood and least-squared </a:t>
            </a:r>
            <a:r>
              <a:rPr lang="en-US" sz="3200" dirty="0" smtClean="0"/>
              <a:t>error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Learn a Real-Valued Function: </a:t>
                </a:r>
              </a:p>
              <a:p>
                <a:pPr marL="742950" lvl="2" indent="-342900"/>
                <a:r>
                  <a:rPr lang="en-US" altLang="zh-CN" dirty="0" smtClean="0"/>
                  <a:t>Consider </a:t>
                </a:r>
                <a:r>
                  <a:rPr lang="en-US" altLang="zh-CN" dirty="0"/>
                  <a:t>any real-valued target function f. </a:t>
                </a:r>
                <a:endParaRPr lang="en-US" altLang="zh-CN" dirty="0" smtClean="0"/>
              </a:p>
              <a:p>
                <a:pPr marL="742950" lvl="2" indent="-342900"/>
                <a:r>
                  <a:rPr lang="en-US" altLang="zh-CN" dirty="0" smtClean="0"/>
                  <a:t>Training </a:t>
                </a:r>
                <a:r>
                  <a:rPr lang="en-US" altLang="zh-CN" dirty="0"/>
                  <a:t>examples (</a:t>
                </a:r>
                <a:r>
                  <a:rPr lang="en-US" altLang="zh-CN" i="1" dirty="0" err="1"/>
                  <a:t>x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i="1" dirty="0" err="1"/>
                  <a:t>,d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dirty="0"/>
                  <a:t>) are assumed to have Normally distributed noise </a:t>
                </a:r>
                <a:r>
                  <a:rPr lang="en-US" altLang="zh-CN" i="1" dirty="0" err="1"/>
                  <a:t>e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dirty="0"/>
                  <a:t> with zero mean and variance </a:t>
                </a:r>
                <a:r>
                  <a:rPr lang="el-GR" altLang="zh-CN" i="1" dirty="0"/>
                  <a:t>σ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, added to the true target value f(</a:t>
                </a:r>
                <a:r>
                  <a:rPr lang="en-US" altLang="zh-CN" i="1" dirty="0"/>
                  <a:t>x</a:t>
                </a:r>
                <a:r>
                  <a:rPr lang="en-US" altLang="zh-CN" i="1" baseline="-25000" dirty="0"/>
                  <a:t>i</a:t>
                </a:r>
                <a:r>
                  <a:rPr lang="en-US" altLang="zh-CN" dirty="0" smtClean="0"/>
                  <a:t>),</a:t>
                </a:r>
              </a:p>
              <a:p>
                <a:pPr marL="400050" lvl="2" indent="0">
                  <a:buNone/>
                </a:pPr>
                <a:r>
                  <a:rPr lang="en-US" altLang="zh-CN" i="1" dirty="0" smtClean="0"/>
                  <a:t>d</a:t>
                </a:r>
                <a:r>
                  <a:rPr lang="en-US" altLang="zh-CN" i="1" baseline="-25000" dirty="0" smtClean="0"/>
                  <a:t>i 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satisfies </a:t>
                </a:r>
                <a:r>
                  <a:rPr lang="en-US" altLang="zh-CN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33CC"/>
                        </a:solidFill>
                        <a:latin typeface="Cambria Math"/>
                      </a:rPr>
                      <m:t>𝑁</m:t>
                    </m:r>
                    <m:r>
                      <a:rPr lang="en-US" altLang="zh-CN" sz="2800" b="0" i="1" smtClean="0">
                        <a:solidFill>
                          <a:srgbClr val="0033CC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33CC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solidFill>
                          <a:srgbClr val="0033CC"/>
                        </a:solidFill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rgbClr val="0033CC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sz="2800" dirty="0" smtClean="0">
                  <a:solidFill>
                    <a:srgbClr val="0033CC"/>
                  </a:solidFill>
                </a:endParaRPr>
              </a:p>
              <a:p>
                <a:pPr marL="400050" lvl="2" indent="0">
                  <a:buNone/>
                </a:pPr>
                <a:r>
                  <a:rPr lang="en-US" altLang="zh-CN" dirty="0"/>
                  <a:t>A</a:t>
                </a:r>
                <a:r>
                  <a:rPr lang="en-US" altLang="zh-CN" dirty="0" smtClean="0"/>
                  <a:t>ssume </a:t>
                </a:r>
                <a:r>
                  <a:rPr lang="en-US" altLang="zh-CN" dirty="0"/>
                  <a:t>that </a:t>
                </a:r>
                <a:r>
                  <a:rPr lang="en-US" altLang="zh-CN" i="1" dirty="0" err="1"/>
                  <a:t>e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dirty="0"/>
                  <a:t> is drawn independently for each </a:t>
                </a:r>
                <a:r>
                  <a:rPr lang="en-US" altLang="zh-CN" i="1" dirty="0"/>
                  <a:t>x</a:t>
                </a:r>
                <a:r>
                  <a:rPr lang="en-US" altLang="zh-CN" i="1" baseline="-25000" dirty="0"/>
                  <a:t>i </a:t>
                </a:r>
                <a:r>
                  <a:rPr lang="en-US" altLang="zh-CN" dirty="0"/>
                  <a:t>.</a:t>
                </a:r>
                <a:r>
                  <a:rPr lang="en-US" altLang="zh-CN" i="1" baseline="-250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1259" t="-1118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4" descr="ml_ls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157" y="4267200"/>
            <a:ext cx="4044043" cy="254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69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8860</TotalTime>
  <Words>522</Words>
  <Application>Microsoft Office PowerPoint</Application>
  <PresentationFormat>On-screen Show (4:3)</PresentationFormat>
  <Paragraphs>75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SimSun</vt:lpstr>
      <vt:lpstr>Arial</vt:lpstr>
      <vt:lpstr>Calibri</vt:lpstr>
      <vt:lpstr>Cambria Math</vt:lpstr>
      <vt:lpstr>Monotype Sorts</vt:lpstr>
      <vt:lpstr>Symbol</vt:lpstr>
      <vt:lpstr>Tahoma</vt:lpstr>
      <vt:lpstr>Office Theme</vt:lpstr>
      <vt:lpstr>Equation</vt:lpstr>
      <vt:lpstr>公式</vt:lpstr>
      <vt:lpstr>Foundations of Machine Learning</vt:lpstr>
      <vt:lpstr>Probability for Learning</vt:lpstr>
      <vt:lpstr>Bayes Theorem</vt:lpstr>
      <vt:lpstr>Bayes Theorem</vt:lpstr>
      <vt:lpstr>An Example</vt:lpstr>
      <vt:lpstr>Maximum A Posteriori (MAP) Hypothesis</vt:lpstr>
      <vt:lpstr>Maximum Likelihood (ML) Hypothesis</vt:lpstr>
      <vt:lpstr>MAP Learner</vt:lpstr>
      <vt:lpstr>Maximum likelihood and least-squared error</vt:lpstr>
      <vt:lpstr>Compute ML Hypo</vt:lpstr>
      <vt:lpstr>Bayes Optimal Classifier</vt:lpstr>
      <vt:lpstr>Why “Optimal”?</vt:lpstr>
      <vt:lpstr>Gibbs Algorithm</vt:lpstr>
      <vt:lpstr>Error for Gibbs Algorithm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Sudeshna Sarkar</cp:lastModifiedBy>
  <cp:revision>229</cp:revision>
  <cp:lastPrinted>2016-05-18T03:35:26Z</cp:lastPrinted>
  <dcterms:created xsi:type="dcterms:W3CDTF">2015-06-25T09:31:26Z</dcterms:created>
  <dcterms:modified xsi:type="dcterms:W3CDTF">2016-06-06T03:41:27Z</dcterms:modified>
</cp:coreProperties>
</file>