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72" r:id="rId4"/>
    <p:sldId id="273" r:id="rId5"/>
    <p:sldId id="274" r:id="rId6"/>
    <p:sldId id="278" r:id="rId7"/>
    <p:sldId id="269" r:id="rId8"/>
    <p:sldId id="270" r:id="rId9"/>
    <p:sldId id="275" r:id="rId10"/>
    <p:sldId id="277" r:id="rId11"/>
    <p:sldId id="271" r:id="rId12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37" autoAdjust="0"/>
    <p:restoredTop sz="98667" autoAdjust="0"/>
  </p:normalViewPr>
  <p:slideViewPr>
    <p:cSldViewPr>
      <p:cViewPr varScale="1">
        <p:scale>
          <a:sx n="77" d="100"/>
          <a:sy n="77" d="100"/>
        </p:scale>
        <p:origin x="7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09-06-2016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09-06-2016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C4F7D-F707-41A1-8BFD-E23CB6E7D25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3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DFCBD3-D85A-44B0-8AEE-37312C2F828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26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1A113-1CA2-4549-93C2-B5714B102C1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19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D0198-A4CC-4E5A-9C04-A65EADBAFB7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27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DFB9-57FC-425E-92D5-389EDDA8839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88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9AC5-1AD5-4EF1-A613-9078060771DC}" type="datetime1">
              <a:rPr lang="en-IN" smtClean="0"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5702-4D81-4963-9457-CF8C9F404F2E}" type="datetime1">
              <a:rPr lang="en-IN" smtClean="0"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791-4AAB-4EC5-9813-D191D57E63A0}" type="datetime1">
              <a:rPr lang="en-IN" smtClean="0"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132E-6923-47FE-AC75-8516252E9CB2}" type="datetime1">
              <a:rPr lang="en-IN" smtClean="0"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F68F-66B6-4C05-96DB-7F068E854356}" type="datetime1">
              <a:rPr lang="en-IN" smtClean="0"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98A2-F480-4F42-854E-93B8E249C15C}" type="datetime1">
              <a:rPr lang="en-IN" smtClean="0"/>
              <a:t>09-06-2016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8717-0CAB-420D-B3F0-B987C9B58B49}" type="datetime1">
              <a:rPr lang="en-IN" smtClean="0"/>
              <a:t>09-06-2016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A1-3D4C-43A0-A124-154FE4E41A72}" type="datetime1">
              <a:rPr lang="en-IN" smtClean="0"/>
              <a:t>09-06-2016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C79C-F063-4A04-88A5-6AD1B4043B66}" type="datetime1">
              <a:rPr lang="en-IN" smtClean="0"/>
              <a:t>09-06-2016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D3D2-A626-4C16-BA91-AC60700B28EF}" type="datetime1">
              <a:rPr lang="en-IN" smtClean="0"/>
              <a:t>09-06-2016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182B-E2A6-4A61-8ED2-7C1C5F940531}" type="datetime1">
              <a:rPr lang="en-IN" smtClean="0"/>
              <a:t>09-06-2016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259A-7067-434B-A8A2-86B5B1907F08}" type="datetime1">
              <a:rPr lang="en-IN" smtClean="0"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5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7.wmf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16.wmf"/><Relationship Id="rId19" Type="http://schemas.openxmlformats.org/officeDocument/2006/relationships/image" Target="../media/image2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C: Support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Vector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Machine: Dual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81A81605-524F-4063-8E74-8387D871584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4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5486400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en-US" sz="9600" dirty="0" smtClean="0"/>
                  <a:t>Once we have the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9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9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en-US" sz="9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9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9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9600" dirty="0" smtClean="0"/>
                  <a:t> </a:t>
                </a:r>
                <a:r>
                  <a:rPr lang="en-US" altLang="en-US" sz="9600" dirty="0"/>
                  <a:t>we can reconstruct the parameter </a:t>
                </a:r>
                <a:r>
                  <a:rPr lang="en-US" altLang="en-US" sz="9600" dirty="0" smtClean="0"/>
                  <a:t>vector </a:t>
                </a:r>
                <a14:m>
                  <m:oMath xmlns:m="http://schemas.openxmlformats.org/officeDocument/2006/math">
                    <m:r>
                      <a:rPr lang="en-US" altLang="en-US" sz="9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sz="9600" dirty="0" smtClean="0"/>
                  <a:t> </a:t>
                </a:r>
                <a:r>
                  <a:rPr lang="en-US" altLang="en-US" sz="9600" dirty="0"/>
                  <a:t>as a weighted combination of the training examples: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en-US" sz="9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en-US" sz="9600" dirty="0"/>
              </a:p>
              <a:p>
                <a:pPr>
                  <a:lnSpc>
                    <a:spcPct val="120000"/>
                  </a:lnSpc>
                </a:pPr>
                <a:r>
                  <a:rPr lang="en-US" altLang="en-US" sz="9600" dirty="0"/>
                  <a:t>For testing with a new data </a:t>
                </a:r>
                <a:r>
                  <a:rPr lang="en-US" altLang="en-US" sz="9600" b="1" i="1" dirty="0"/>
                  <a:t>z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en-US" sz="9600" dirty="0"/>
                  <a:t>Compute                                                      	      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en-US" sz="9600" dirty="0"/>
              </a:p>
              <a:p>
                <a:pPr lvl="1">
                  <a:lnSpc>
                    <a:spcPct val="120000"/>
                  </a:lnSpc>
                </a:pPr>
                <a:endParaRPr lang="en-US" altLang="en-US" sz="9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None/>
                </a:pPr>
                <a:r>
                  <a:rPr lang="en-US" altLang="en-US" sz="9600" dirty="0"/>
                  <a:t>	and classify </a:t>
                </a:r>
                <a:r>
                  <a:rPr lang="en-US" altLang="en-US" sz="9600" b="1" i="1" dirty="0"/>
                  <a:t>z</a:t>
                </a:r>
                <a:r>
                  <a:rPr lang="en-US" altLang="en-US" sz="9600" dirty="0"/>
                  <a:t> as class 1 if the sum is positive, and class 2 otherwise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en-US" sz="9600" dirty="0"/>
                  <a:t>Note: </a:t>
                </a:r>
                <a:r>
                  <a:rPr lang="en-US" altLang="en-US" sz="9600" i="1" dirty="0"/>
                  <a:t>w</a:t>
                </a:r>
                <a:r>
                  <a:rPr lang="en-US" altLang="en-US" sz="9600" dirty="0"/>
                  <a:t> need not be formed explicitly</a:t>
                </a: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534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5486400"/>
              </a:xfrm>
              <a:blipFill rotWithShape="0">
                <a:blip r:embed="rId4"/>
                <a:stretch>
                  <a:fillRect l="-963" t="-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4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03457"/>
              </p:ext>
            </p:extLst>
          </p:nvPr>
        </p:nvGraphicFramePr>
        <p:xfrm>
          <a:off x="3130062" y="2692400"/>
          <a:ext cx="17446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5" imgW="876240" imgH="342720" progId="Equation.3">
                  <p:embed/>
                </p:oleObj>
              </mc:Choice>
              <mc:Fallback>
                <p:oleObj name="Equation" r:id="rId5" imgW="8762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062" y="2692400"/>
                        <a:ext cx="1744663" cy="68421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12382"/>
              </p:ext>
            </p:extLst>
          </p:nvPr>
        </p:nvGraphicFramePr>
        <p:xfrm>
          <a:off x="2209800" y="4267200"/>
          <a:ext cx="3236912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7" imgW="1625400" imgH="342720" progId="Equation.3">
                  <p:embed/>
                </p:oleObj>
              </mc:Choice>
              <mc:Fallback>
                <p:oleObj name="Equation" r:id="rId7" imgW="1625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67200"/>
                        <a:ext cx="3236912" cy="68421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338132"/>
              </p:ext>
            </p:extLst>
          </p:nvPr>
        </p:nvGraphicFramePr>
        <p:xfrm>
          <a:off x="1295400" y="2668587"/>
          <a:ext cx="14605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9" imgW="863280" imgH="431640" progId="Equation.3">
                  <p:embed/>
                </p:oleObj>
              </mc:Choice>
              <mc:Fallback>
                <p:oleObj name="Equation" r:id="rId9" imgW="863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8587"/>
                        <a:ext cx="1460500" cy="7318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82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the Optimization Problem </a:t>
            </a: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549154"/>
              </p:ext>
            </p:extLst>
          </p:nvPr>
        </p:nvGraphicFramePr>
        <p:xfrm>
          <a:off x="1905000" y="1845129"/>
          <a:ext cx="39608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3" imgW="1879560" imgH="342720" progId="Equation.DSMT4">
                  <p:embed/>
                </p:oleObj>
              </mc:Choice>
              <mc:Fallback>
                <p:oleObj name="Equation" r:id="rId3" imgW="1879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45129"/>
                        <a:ext cx="3960813" cy="72231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81000" y="13716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altLang="zh-CN" sz="2200" dirty="0"/>
              <a:t>The 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discriminant function is: 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435429" y="2590800"/>
            <a:ext cx="7772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altLang="zh-CN" sz="2400" dirty="0"/>
              <a:t>I</a:t>
            </a:r>
            <a:r>
              <a:rPr lang="en-US" altLang="zh-CN" sz="2400" dirty="0" smtClean="0"/>
              <a:t>t </a:t>
            </a:r>
            <a:r>
              <a:rPr lang="en-US" altLang="zh-CN" sz="2400" dirty="0"/>
              <a:t>relies on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zh-CN" sz="2400" i="1" dirty="0">
                <a:solidFill>
                  <a:schemeClr val="accent2">
                    <a:lumMod val="50000"/>
                  </a:schemeClr>
                </a:solidFill>
              </a:rPr>
              <a:t>dot product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400" dirty="0"/>
              <a:t>between the test point </a:t>
            </a:r>
            <a:r>
              <a:rPr lang="en-US" altLang="zh-CN" sz="2400" b="1" i="1" dirty="0">
                <a:solidFill>
                  <a:schemeClr val="tx2"/>
                </a:solidFill>
              </a:rPr>
              <a:t>x</a:t>
            </a:r>
            <a:r>
              <a:rPr lang="en-US" altLang="zh-CN" sz="2400" b="1" i="1" dirty="0"/>
              <a:t> </a:t>
            </a:r>
            <a:r>
              <a:rPr lang="en-US" altLang="zh-CN" sz="2400" dirty="0"/>
              <a:t>and the support vectors 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x</a:t>
            </a:r>
            <a:r>
              <a:rPr lang="en-US" altLang="zh-CN" sz="2400" b="1" i="1" baseline="-25000" dirty="0" smtClean="0">
                <a:solidFill>
                  <a:schemeClr val="tx2"/>
                </a:solidFill>
              </a:rPr>
              <a:t>i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altLang="zh-CN" sz="2400" dirty="0"/>
              <a:t>S</a:t>
            </a:r>
            <a:r>
              <a:rPr lang="en-US" altLang="zh-CN" sz="2400" dirty="0" smtClean="0"/>
              <a:t>olving </a:t>
            </a:r>
            <a:r>
              <a:rPr lang="en-US" altLang="zh-CN" sz="2400" dirty="0"/>
              <a:t>the optimization problem involved computing the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dot products </a:t>
            </a:r>
            <a:r>
              <a:rPr lang="en-US" altLang="zh-CN" sz="2800" b="1" i="1" dirty="0" err="1">
                <a:solidFill>
                  <a:srgbClr val="0033CC"/>
                </a:solidFill>
              </a:rPr>
              <a:t>x</a:t>
            </a:r>
            <a:r>
              <a:rPr lang="en-US" altLang="zh-CN" sz="2800" b="1" i="1" baseline="-25000" dirty="0" err="1">
                <a:solidFill>
                  <a:srgbClr val="0033CC"/>
                </a:solidFill>
              </a:rPr>
              <a:t>i</a:t>
            </a:r>
            <a:r>
              <a:rPr lang="en-US" altLang="zh-CN" sz="2800" b="1" i="1" baseline="30000" dirty="0" err="1">
                <a:solidFill>
                  <a:srgbClr val="0033CC"/>
                </a:solidFill>
              </a:rPr>
              <a:t>T</a:t>
            </a:r>
            <a:r>
              <a:rPr lang="en-US" altLang="zh-CN" sz="2800" b="1" i="1" dirty="0" err="1">
                <a:solidFill>
                  <a:srgbClr val="0033CC"/>
                </a:solidFill>
              </a:rPr>
              <a:t>x</a:t>
            </a:r>
            <a:r>
              <a:rPr lang="en-US" altLang="zh-CN" sz="2400" b="1" i="1" baseline="-25000" dirty="0" err="1">
                <a:solidFill>
                  <a:srgbClr val="0033CC"/>
                </a:solidFill>
              </a:rPr>
              <a:t>j</a:t>
            </a:r>
            <a:r>
              <a:rPr lang="en-US" altLang="zh-CN" sz="2400" b="1" baseline="-25000" dirty="0">
                <a:solidFill>
                  <a:schemeClr val="tx2"/>
                </a:solidFill>
              </a:rPr>
              <a:t> </a:t>
            </a:r>
            <a:r>
              <a:rPr lang="en-US" altLang="zh-CN" sz="2400" dirty="0"/>
              <a:t>between all pairs of training </a:t>
            </a:r>
            <a:r>
              <a:rPr lang="en-US" altLang="zh-CN" sz="2400" dirty="0" smtClean="0"/>
              <a:t>points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altLang="en-US" sz="2400" dirty="0"/>
              <a:t>The optimal</a:t>
            </a:r>
            <a:r>
              <a:rPr lang="en-US" altLang="en-US" sz="2400" i="1" dirty="0">
                <a:latin typeface="Times New Roman" pitchFamily="18" charset="0"/>
              </a:rPr>
              <a:t> </a:t>
            </a:r>
            <a:r>
              <a:rPr lang="en-US" altLang="en-US" sz="2800" b="1" i="1" dirty="0">
                <a:solidFill>
                  <a:srgbClr val="0033CC"/>
                </a:solidFill>
                <a:latin typeface="Times New Roman" pitchFamily="18" charset="0"/>
              </a:rPr>
              <a:t>w</a:t>
            </a:r>
            <a:r>
              <a:rPr lang="en-US" altLang="en-US" sz="2400" dirty="0"/>
              <a:t> is a linear combination of a small number of data points.</a:t>
            </a:r>
            <a:endParaRPr lang="en-US" altLang="zh-CN" sz="2400" dirty="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altLang="zh-CN" sz="2400" b="1" i="1" baseline="-25000" dirty="0" smtClean="0">
              <a:solidFill>
                <a:schemeClr val="tx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altLang="zh-CN" sz="2400" b="1" i="1" baseline="-25000" dirty="0">
              <a:solidFill>
                <a:schemeClr val="tx2"/>
              </a:solidFill>
            </a:endParaRP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461889" y="5524500"/>
            <a:ext cx="7848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altLang="zh-C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1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/>
      <p:bldP spid="93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Solving the Optimization Problem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Optimization problem with convex quadratic objectives and linear constraints</a:t>
            </a:r>
          </a:p>
          <a:p>
            <a:r>
              <a:rPr lang="en-US" sz="2800" dirty="0" smtClean="0"/>
              <a:t>Can be solved using QP.</a:t>
            </a:r>
            <a:endParaRPr lang="en-US" sz="2800" dirty="0"/>
          </a:p>
          <a:p>
            <a:r>
              <a:rPr lang="en-US" sz="2800" dirty="0"/>
              <a:t>Lagrange </a:t>
            </a:r>
            <a:r>
              <a:rPr lang="en-US" sz="2800" dirty="0" smtClean="0"/>
              <a:t>duality to get  the optimization </a:t>
            </a:r>
            <a:r>
              <a:rPr lang="en-US" sz="2800" dirty="0"/>
              <a:t>problem’s dual form, </a:t>
            </a:r>
            <a:endParaRPr lang="en-US" sz="2800" dirty="0" smtClean="0"/>
          </a:p>
          <a:p>
            <a:pPr lvl="1"/>
            <a:r>
              <a:rPr lang="en-US" sz="2400" dirty="0" smtClean="0"/>
              <a:t>Allow </a:t>
            </a:r>
            <a:r>
              <a:rPr lang="en-US" sz="2400" dirty="0"/>
              <a:t>us </a:t>
            </a:r>
            <a:r>
              <a:rPr lang="en-US" sz="2400" dirty="0" smtClean="0"/>
              <a:t>to use </a:t>
            </a:r>
            <a:r>
              <a:rPr lang="en-US" sz="2400" dirty="0"/>
              <a:t>kernels to get optimal margin classifiers to work efficiently in very </a:t>
            </a:r>
            <a:r>
              <a:rPr lang="en-US" sz="2400" dirty="0" smtClean="0"/>
              <a:t>high dimensional </a:t>
            </a:r>
            <a:r>
              <a:rPr lang="en-US" sz="2400" dirty="0"/>
              <a:t>spaces. </a:t>
            </a:r>
            <a:endParaRPr lang="en-US" sz="2400" dirty="0" smtClean="0"/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llow </a:t>
            </a:r>
            <a:r>
              <a:rPr lang="en-US" sz="2400" dirty="0"/>
              <a:t>us to derive an </a:t>
            </a:r>
            <a:r>
              <a:rPr lang="en-US" sz="2400" dirty="0" smtClean="0"/>
              <a:t>efficient algorithm </a:t>
            </a:r>
            <a:r>
              <a:rPr lang="en-US" sz="2400" dirty="0"/>
              <a:t>for solving the above optimization problem that will typically </a:t>
            </a:r>
            <a:r>
              <a:rPr lang="en-US" sz="2400" dirty="0" smtClean="0"/>
              <a:t>do much </a:t>
            </a:r>
            <a:r>
              <a:rPr lang="en-US" sz="2400" dirty="0"/>
              <a:t>better than generic QP software.</a:t>
            </a:r>
          </a:p>
        </p:txBody>
      </p:sp>
      <p:grpSp>
        <p:nvGrpSpPr>
          <p:cNvPr id="88117" name="Group 53"/>
          <p:cNvGrpSpPr>
            <a:grpSpLocks/>
          </p:cNvGrpSpPr>
          <p:nvPr/>
        </p:nvGrpSpPr>
        <p:grpSpPr bwMode="auto">
          <a:xfrm>
            <a:off x="2402001" y="1295400"/>
            <a:ext cx="3810000" cy="1752600"/>
            <a:chOff x="336" y="1200"/>
            <a:chExt cx="2400" cy="1104"/>
          </a:xfrm>
        </p:grpSpPr>
        <p:graphicFrame>
          <p:nvGraphicFramePr>
            <p:cNvPr id="88112" name="Object 48"/>
            <p:cNvGraphicFramePr>
              <a:graphicFrameLocks noChangeAspect="1"/>
            </p:cNvGraphicFramePr>
            <p:nvPr/>
          </p:nvGraphicFramePr>
          <p:xfrm>
            <a:off x="1037" y="1824"/>
            <a:ext cx="131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" name="Equation" r:id="rId3" imgW="990360" imgH="241200" progId="Equation.DSMT4">
                    <p:embed/>
                  </p:oleObj>
                </mc:Choice>
                <mc:Fallback>
                  <p:oleObj name="Equation" r:id="rId3" imgW="990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1824"/>
                          <a:ext cx="131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13" name="Object 49"/>
            <p:cNvGraphicFramePr>
              <a:graphicFrameLocks noChangeAspect="1"/>
            </p:cNvGraphicFramePr>
            <p:nvPr/>
          </p:nvGraphicFramePr>
          <p:xfrm>
            <a:off x="805" y="1200"/>
            <a:ext cx="145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" name="Equation" r:id="rId5" imgW="1091880" imgH="393480" progId="Equation.DSMT4">
                    <p:embed/>
                  </p:oleObj>
                </mc:Choice>
                <mc:Fallback>
                  <p:oleObj name="Equation" r:id="rId5" imgW="10918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1200"/>
                          <a:ext cx="1451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14" name="Text Box 50"/>
            <p:cNvSpPr txBox="1">
              <a:spLocks noChangeArrowheads="1"/>
            </p:cNvSpPr>
            <p:nvPr/>
          </p:nvSpPr>
          <p:spPr bwMode="auto">
            <a:xfrm>
              <a:off x="576" y="1824"/>
              <a:ext cx="3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s.t.</a:t>
              </a:r>
            </a:p>
          </p:txBody>
        </p:sp>
        <p:sp>
          <p:nvSpPr>
            <p:cNvPr id="88116" name="Rectangle 52"/>
            <p:cNvSpPr>
              <a:spLocks noChangeArrowheads="1"/>
            </p:cNvSpPr>
            <p:nvPr/>
          </p:nvSpPr>
          <p:spPr bwMode="auto">
            <a:xfrm>
              <a:off x="336" y="1200"/>
              <a:ext cx="2400" cy="110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E9EA2115-1972-430A-B1DE-5B826EC59C2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dirty="0" err="1" smtClean="0"/>
              <a:t>Lagrangian</a:t>
            </a:r>
            <a:r>
              <a:rPr lang="en-US" altLang="en-US" dirty="0" smtClean="0"/>
              <a:t> Duality in brief</a:t>
            </a:r>
            <a:endParaRPr lang="en-US" alt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800" dirty="0"/>
              <a:t>The Primal Problem</a:t>
            </a:r>
          </a:p>
          <a:p>
            <a:pPr lvl="1">
              <a:buFont typeface="Wingdings" pitchFamily="2" charset="2"/>
              <a:buNone/>
            </a:pPr>
            <a:endParaRPr lang="en-US" altLang="en-US" sz="2400" b="1" dirty="0" smtClean="0"/>
          </a:p>
          <a:p>
            <a:pPr lvl="1">
              <a:buFont typeface="Wingdings" pitchFamily="2" charset="2"/>
              <a:buNone/>
            </a:pPr>
            <a:endParaRPr lang="en-US" altLang="en-US" sz="2400" b="1" dirty="0"/>
          </a:p>
          <a:p>
            <a:pPr>
              <a:buFont typeface="Wingdings" pitchFamily="2" charset="2"/>
              <a:buNone/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generalized </a:t>
            </a:r>
            <a:r>
              <a:rPr lang="en-US" altLang="en-US" sz="2800" dirty="0" err="1"/>
              <a:t>Lagrangian</a:t>
            </a:r>
            <a:r>
              <a:rPr lang="en-US" altLang="en-US" sz="2800" dirty="0"/>
              <a:t>:</a:t>
            </a:r>
          </a:p>
          <a:p>
            <a:pPr lvl="1">
              <a:buFont typeface="Wingdings" pitchFamily="2" charset="2"/>
              <a:buNone/>
            </a:pPr>
            <a:endParaRPr lang="en-US" altLang="en-US" b="1" dirty="0"/>
          </a:p>
          <a:p>
            <a:pPr lvl="1">
              <a:buFont typeface="Wingdings" pitchFamily="2" charset="2"/>
              <a:buNone/>
            </a:pPr>
            <a:endParaRPr lang="en-US" altLang="en-US" b="1" dirty="0" smtClean="0"/>
          </a:p>
          <a:p>
            <a:pPr>
              <a:buFont typeface="Wingdings" pitchFamily="2" charset="2"/>
              <a:buNone/>
            </a:pPr>
            <a:r>
              <a:rPr lang="en-US" altLang="en-US" sz="2400" dirty="0" smtClean="0"/>
              <a:t>the </a:t>
            </a:r>
            <a:r>
              <a:rPr lang="en-US" altLang="en-US" sz="2400" i="1" dirty="0">
                <a:latin typeface="Symbol" pitchFamily="18" charset="2"/>
              </a:rPr>
              <a:t>a</a:t>
            </a:r>
            <a:r>
              <a:rPr lang="en-US" altLang="en-US" sz="2400" dirty="0"/>
              <a:t>'s (</a:t>
            </a:r>
            <a:r>
              <a:rPr lang="en-US" altLang="en-US" sz="2400" i="1" dirty="0">
                <a:latin typeface="Symbol" pitchFamily="18" charset="2"/>
              </a:rPr>
              <a:t>a</a:t>
            </a:r>
            <a:r>
              <a:rPr lang="en-US" altLang="en-US" sz="2400" i="1" baseline="-25000" dirty="0">
                <a:latin typeface="Symbol" pitchFamily="18" charset="2"/>
              </a:rPr>
              <a:t>i</a:t>
            </a:r>
            <a:r>
              <a:rPr lang="en-US" altLang="en-US" sz="2400" dirty="0"/>
              <a:t>≥0) and </a:t>
            </a:r>
            <a:r>
              <a:rPr lang="en-US" altLang="en-US" sz="2400" i="1" dirty="0">
                <a:latin typeface="Symbol" pitchFamily="18" charset="2"/>
              </a:rPr>
              <a:t>b</a:t>
            </a:r>
            <a:r>
              <a:rPr lang="en-US" altLang="en-US" sz="2400" dirty="0"/>
              <a:t>'s are called the </a:t>
            </a: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>Lagrange 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multipliers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dirty="0" smtClean="0"/>
              <a:t>Lemma</a:t>
            </a:r>
            <a:r>
              <a:rPr lang="en-US" altLang="en-US" sz="2400" dirty="0"/>
              <a:t>: </a:t>
            </a:r>
          </a:p>
          <a:p>
            <a:pPr lvl="1">
              <a:buFont typeface="Wingdings" pitchFamily="2" charset="2"/>
              <a:buNone/>
            </a:pPr>
            <a:endParaRPr lang="en-US" altLang="en-US" sz="2400" dirty="0"/>
          </a:p>
          <a:p>
            <a:pPr>
              <a:buFont typeface="Wingdings" pitchFamily="2" charset="2"/>
              <a:buNone/>
            </a:pPr>
            <a:endParaRPr lang="en-US" altLang="en-US" sz="2400" dirty="0" smtClean="0"/>
          </a:p>
          <a:p>
            <a:pPr>
              <a:buFont typeface="Wingdings" pitchFamily="2" charset="2"/>
              <a:buNone/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re-written Primal:</a:t>
            </a:r>
          </a:p>
        </p:txBody>
      </p:sp>
      <p:graphicFrame>
        <p:nvGraphicFramePr>
          <p:cNvPr id="526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766894"/>
              </p:ext>
            </p:extLst>
          </p:nvPr>
        </p:nvGraphicFramePr>
        <p:xfrm>
          <a:off x="4038600" y="1143000"/>
          <a:ext cx="344805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4" imgW="1815840" imgH="685800" progId="Equation.3">
                  <p:embed/>
                </p:oleObj>
              </mc:Choice>
              <mc:Fallback>
                <p:oleObj name="Equation" r:id="rId4" imgW="18158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43000"/>
                        <a:ext cx="3448050" cy="13033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784676"/>
              </p:ext>
            </p:extLst>
          </p:nvPr>
        </p:nvGraphicFramePr>
        <p:xfrm>
          <a:off x="1783555" y="2937535"/>
          <a:ext cx="513397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Equation" r:id="rId6" imgW="2705040" imgH="431640" progId="Equation.3">
                  <p:embed/>
                </p:oleObj>
              </mc:Choice>
              <mc:Fallback>
                <p:oleObj name="Equation" r:id="rId6" imgW="2705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555" y="2937535"/>
                        <a:ext cx="5133975" cy="8207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78495"/>
              </p:ext>
            </p:extLst>
          </p:nvPr>
        </p:nvGraphicFramePr>
        <p:xfrm>
          <a:off x="990600" y="4724400"/>
          <a:ext cx="6578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8" imgW="3949560" imgH="457200" progId="Equation.3">
                  <p:embed/>
                </p:oleObj>
              </mc:Choice>
              <mc:Fallback>
                <p:oleObj name="Equation" r:id="rId8" imgW="3949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6578600" cy="7620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338059"/>
              </p:ext>
            </p:extLst>
          </p:nvPr>
        </p:nvGraphicFramePr>
        <p:xfrm>
          <a:off x="2738438" y="5943600"/>
          <a:ext cx="3222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10" imgW="1701720" imgH="241200" progId="Equation.3">
                  <p:embed/>
                </p:oleObj>
              </mc:Choice>
              <mc:Fallback>
                <p:oleObj name="Equation" r:id="rId10" imgW="1701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5943600"/>
                        <a:ext cx="3222625" cy="4572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10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06E4187D-204B-4E40-833C-DE2C61631C4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Lagrangian Duality,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7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2600" dirty="0" smtClean="0"/>
                  <a:t>The </a:t>
                </a:r>
                <a:r>
                  <a:rPr lang="en-US" altLang="en-US" sz="2600" dirty="0"/>
                  <a:t>Primal Problem:</a:t>
                </a:r>
              </a:p>
              <a:p>
                <a:pPr marL="0" indent="0">
                  <a:buNone/>
                </a:pPr>
                <a:endParaRPr lang="en-US" altLang="en-US" sz="2600" dirty="0"/>
              </a:p>
              <a:p>
                <a:pPr marL="0" indent="0">
                  <a:buNone/>
                </a:pPr>
                <a:r>
                  <a:rPr lang="en-US" altLang="en-US" sz="2600" dirty="0" smtClean="0"/>
                  <a:t>The </a:t>
                </a:r>
                <a:r>
                  <a:rPr lang="en-US" altLang="en-US" sz="2600" dirty="0"/>
                  <a:t>Dual Problem:</a:t>
                </a:r>
              </a:p>
              <a:p>
                <a:pPr lvl="1">
                  <a:buFont typeface="Wingdings" pitchFamily="2" charset="2"/>
                  <a:buNone/>
                </a:pPr>
                <a:endParaRPr lang="en-US" altLang="en-US" sz="2600" b="1" dirty="0"/>
              </a:p>
              <a:p>
                <a:pPr marL="0" indent="0">
                  <a:buNone/>
                </a:pPr>
                <a:r>
                  <a:rPr lang="en-US" altLang="en-US" sz="2600" dirty="0"/>
                  <a:t>Theorem (weak duality): </a:t>
                </a:r>
              </a:p>
              <a:p>
                <a:pPr marL="0" indent="0">
                  <a:buNone/>
                </a:pPr>
                <a:endParaRPr lang="en-US" altLang="en-US" sz="2600" b="1" dirty="0"/>
              </a:p>
              <a:p>
                <a:pPr marL="0" indent="0">
                  <a:buNone/>
                </a:pPr>
                <a:r>
                  <a:rPr lang="en-US" altLang="en-US" sz="2600" dirty="0"/>
                  <a:t>Theorem (strong duality):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altLang="en-US" sz="2400" dirty="0" err="1" smtClean="0"/>
                  <a:t>Iff</a:t>
                </a:r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there exist a saddle point of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altLang="en-US" sz="2400" b="0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en-US" sz="2400" b="0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en-US" sz="2400" dirty="0" smtClean="0"/>
                  <a:t>  </a:t>
                </a:r>
                <a:r>
                  <a:rPr lang="en-US" altLang="en-US" sz="2400" dirty="0"/>
                  <a:t>we </a:t>
                </a:r>
                <a:r>
                  <a:rPr lang="en-US" altLang="en-US" sz="2400" dirty="0" smtClean="0"/>
                  <a:t> have</a:t>
                </a:r>
                <a:endParaRPr lang="en-US" altLang="en-US" sz="2400" b="1" dirty="0"/>
              </a:p>
            </p:txBody>
          </p:sp>
        </mc:Choice>
        <mc:Fallback xmlns="">
          <p:sp>
            <p:nvSpPr>
              <p:cNvPr id="527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600200"/>
                <a:ext cx="8382000" cy="4525963"/>
              </a:xfrm>
              <a:blipFill rotWithShape="0">
                <a:blip r:embed="rId4"/>
                <a:stretch>
                  <a:fillRect l="-1309" t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7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99152"/>
              </p:ext>
            </p:extLst>
          </p:nvPr>
        </p:nvGraphicFramePr>
        <p:xfrm>
          <a:off x="3059113" y="1511300"/>
          <a:ext cx="45132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5" imgW="2044440" imgH="253800" progId="Equation.3">
                  <p:embed/>
                </p:oleObj>
              </mc:Choice>
              <mc:Fallback>
                <p:oleObj name="Equation" r:id="rId5" imgW="2044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511300"/>
                        <a:ext cx="4513262" cy="56038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148703"/>
              </p:ext>
            </p:extLst>
          </p:nvPr>
        </p:nvGraphicFramePr>
        <p:xfrm>
          <a:off x="3070225" y="2643188"/>
          <a:ext cx="42211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7" imgW="1993680" imgH="253800" progId="Equation.3">
                  <p:embed/>
                </p:oleObj>
              </mc:Choice>
              <mc:Fallback>
                <p:oleObj name="Equation" r:id="rId7" imgW="1993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2643188"/>
                        <a:ext cx="4221163" cy="5381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86230"/>
              </p:ext>
            </p:extLst>
          </p:nvPr>
        </p:nvGraphicFramePr>
        <p:xfrm>
          <a:off x="525463" y="3962400"/>
          <a:ext cx="76358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Equation" r:id="rId9" imgW="4267080" imgH="253800" progId="Equation.3">
                  <p:embed/>
                </p:oleObj>
              </mc:Choice>
              <mc:Fallback>
                <p:oleObj name="Equation" r:id="rId9" imgW="4267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962400"/>
                        <a:ext cx="7635875" cy="4556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628521"/>
              </p:ext>
            </p:extLst>
          </p:nvPr>
        </p:nvGraphicFramePr>
        <p:xfrm>
          <a:off x="7010400" y="4953000"/>
          <a:ext cx="987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Equation" r:id="rId11" imgW="495000" imgH="228600" progId="Equation.3">
                  <p:embed/>
                </p:oleObj>
              </mc:Choice>
              <mc:Fallback>
                <p:oleObj name="Equation" r:id="rId11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953000"/>
                        <a:ext cx="987425" cy="4572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99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86DB1DB3-31ED-40EA-B7A6-010A07D3810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KKT conditions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600" dirty="0"/>
              <a:t>If there exists some saddle point of </a:t>
            </a:r>
            <a:r>
              <a:rPr lang="en-US" altLang="en-US" sz="2600" i="1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n-US" altLang="en-US" sz="2600" dirty="0"/>
              <a:t>, then </a:t>
            </a:r>
            <a:r>
              <a:rPr lang="en-US" altLang="en-US" sz="2600" dirty="0" smtClean="0"/>
              <a:t>it satisfies </a:t>
            </a:r>
            <a:r>
              <a:rPr lang="en-US" altLang="en-US" sz="2600" dirty="0"/>
              <a:t>the following "</a:t>
            </a:r>
            <a:r>
              <a:rPr lang="en-US" altLang="en-US" sz="2600" dirty="0" err="1"/>
              <a:t>Karush</a:t>
            </a:r>
            <a:r>
              <a:rPr lang="en-US" altLang="en-US" sz="2600" dirty="0"/>
              <a:t>-Kuhn-Tucker" (KKT) conditions:</a:t>
            </a:r>
          </a:p>
          <a:p>
            <a:pPr>
              <a:lnSpc>
                <a:spcPct val="110000"/>
              </a:lnSpc>
            </a:pPr>
            <a:endParaRPr lang="en-US" altLang="en-US" sz="2600" dirty="0" smtClean="0"/>
          </a:p>
          <a:p>
            <a:pPr>
              <a:lnSpc>
                <a:spcPct val="110000"/>
              </a:lnSpc>
            </a:pPr>
            <a:endParaRPr lang="en-US" altLang="en-US" sz="2600" dirty="0"/>
          </a:p>
          <a:p>
            <a:pPr>
              <a:lnSpc>
                <a:spcPct val="110000"/>
              </a:lnSpc>
            </a:pPr>
            <a:endParaRPr lang="en-US" altLang="en-US" sz="2600" dirty="0"/>
          </a:p>
          <a:p>
            <a:pPr>
              <a:lnSpc>
                <a:spcPct val="110000"/>
              </a:lnSpc>
            </a:pPr>
            <a:endParaRPr lang="en-US" altLang="en-US" sz="2600" dirty="0"/>
          </a:p>
          <a:p>
            <a:pPr marL="0" indent="0">
              <a:lnSpc>
                <a:spcPct val="110000"/>
              </a:lnSpc>
              <a:buNone/>
            </a:pPr>
            <a:endParaRPr lang="en-US" altLang="en-US" sz="26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en-US" sz="2600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en-US" sz="2600" dirty="0"/>
          </a:p>
          <a:p>
            <a:pPr marL="57150" indent="0">
              <a:lnSpc>
                <a:spcPct val="110000"/>
              </a:lnSpc>
              <a:buNone/>
            </a:pPr>
            <a:r>
              <a:rPr lang="en-US" altLang="en-US" sz="2600" b="1" dirty="0" smtClean="0"/>
              <a:t>Theorem</a:t>
            </a:r>
            <a:r>
              <a:rPr lang="en-US" altLang="en-US" sz="2600" dirty="0"/>
              <a:t>: If </a:t>
            </a:r>
            <a:r>
              <a:rPr lang="en-US" altLang="en-US" sz="2600" i="1" dirty="0"/>
              <a:t>w</a:t>
            </a:r>
            <a:r>
              <a:rPr lang="en-US" altLang="en-US" sz="2600" dirty="0"/>
              <a:t>*, </a:t>
            </a:r>
            <a:r>
              <a:rPr lang="en-US" altLang="en-US" sz="2600" i="1" dirty="0"/>
              <a:t>a</a:t>
            </a:r>
            <a:r>
              <a:rPr lang="en-US" altLang="en-US" sz="2600" dirty="0"/>
              <a:t>* and </a:t>
            </a:r>
            <a:r>
              <a:rPr lang="en-US" altLang="en-US" sz="2600" i="1" dirty="0"/>
              <a:t>b</a:t>
            </a:r>
            <a:r>
              <a:rPr lang="en-US" altLang="en-US" sz="2600" dirty="0"/>
              <a:t>* satisfy the KKT condition, then it is also a solution to the primal and the dual problems</a:t>
            </a:r>
            <a:r>
              <a:rPr lang="en-US" altLang="en-US" sz="2600" dirty="0" smtClean="0"/>
              <a:t>.</a:t>
            </a:r>
          </a:p>
          <a:p>
            <a:pPr marL="57150" indent="0">
              <a:lnSpc>
                <a:spcPct val="110000"/>
              </a:lnSpc>
              <a:buNone/>
            </a:pPr>
            <a:endParaRPr lang="en-US" altLang="en-US" sz="2600" dirty="0"/>
          </a:p>
        </p:txBody>
      </p:sp>
      <p:graphicFrame>
        <p:nvGraphicFramePr>
          <p:cNvPr id="529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22378"/>
              </p:ext>
            </p:extLst>
          </p:nvPr>
        </p:nvGraphicFramePr>
        <p:xfrm>
          <a:off x="2514599" y="2111374"/>
          <a:ext cx="3890169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4" imgW="1904760" imgH="1574640" progId="Equation.3">
                  <p:embed/>
                </p:oleObj>
              </mc:Choice>
              <mc:Fallback>
                <p:oleObj name="Equation" r:id="rId4" imgW="1904760" imgH="1574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9" y="2111374"/>
                        <a:ext cx="3890169" cy="32226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8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438400"/>
              </a:xfrm>
            </p:spPr>
            <p:txBody>
              <a:bodyPr/>
              <a:lstStyle/>
              <a:p>
                <a:r>
                  <a:rPr lang="en-US" dirty="0" smtClean="0"/>
                  <a:t>Only </a:t>
                </a:r>
                <a:r>
                  <a:rPr lang="en-US" dirty="0"/>
                  <a:t>a few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</a:t>
                </a:r>
                <a:r>
                  <a:rPr lang="en-US" dirty="0"/>
                  <a:t>can be </a:t>
                </a:r>
                <a:r>
                  <a:rPr lang="en-US" dirty="0" smtClean="0"/>
                  <a:t>nonzero</a:t>
                </a:r>
              </a:p>
              <a:p>
                <a:r>
                  <a:rPr lang="en-US" dirty="0"/>
                  <a:t>Call the training data points 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  <a:r>
                  <a:rPr lang="en-US" dirty="0" smtClean="0"/>
                  <a:t> </a:t>
                </a:r>
                <a:r>
                  <a:rPr lang="en-US" dirty="0"/>
                  <a:t>are nonzero the support </a:t>
                </a:r>
                <a:r>
                  <a:rPr lang="en-US" dirty="0" smtClean="0"/>
                  <a:t>vectors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438400"/>
              </a:xfrm>
              <a:blipFill rotWithShape="0">
                <a:blip r:embed="rId3"/>
                <a:stretch>
                  <a:fillRect l="-1704" t="-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18108"/>
              </p:ext>
            </p:extLst>
          </p:nvPr>
        </p:nvGraphicFramePr>
        <p:xfrm>
          <a:off x="838200" y="3581401"/>
          <a:ext cx="3041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4" imgW="1523880" imgH="228600" progId="Equation.3">
                  <p:embed/>
                </p:oleObj>
              </mc:Choice>
              <mc:Fallback>
                <p:oleObj name="Equation" r:id="rId4" imgW="1523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1"/>
                        <a:ext cx="3041650" cy="457200"/>
                      </a:xfrm>
                      <a:prstGeom prst="rect">
                        <a:avLst/>
                      </a:prstGeom>
                      <a:solidFill>
                        <a:srgbClr val="E6E6E6"/>
                      </a:solidFill>
                      <a:ln w="9525">
                        <a:solidFill>
                          <a:srgbClr val="26004D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90800" y="4221164"/>
                <a:ext cx="350955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6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221164"/>
                <a:ext cx="3509550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3125" t="-9877" b="-32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0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Solving the Optimization Problem </a:t>
            </a:r>
          </a:p>
        </p:txBody>
      </p:sp>
      <p:grpSp>
        <p:nvGrpSpPr>
          <p:cNvPr id="88117" name="Group 53"/>
          <p:cNvGrpSpPr>
            <a:grpSpLocks/>
          </p:cNvGrpSpPr>
          <p:nvPr/>
        </p:nvGrpSpPr>
        <p:grpSpPr bwMode="auto">
          <a:xfrm>
            <a:off x="2667000" y="1295400"/>
            <a:ext cx="3810000" cy="1752600"/>
            <a:chOff x="336" y="1200"/>
            <a:chExt cx="2400" cy="1104"/>
          </a:xfrm>
        </p:grpSpPr>
        <p:graphicFrame>
          <p:nvGraphicFramePr>
            <p:cNvPr id="88112" name="Object 48"/>
            <p:cNvGraphicFramePr>
              <a:graphicFrameLocks noChangeAspect="1"/>
            </p:cNvGraphicFramePr>
            <p:nvPr/>
          </p:nvGraphicFramePr>
          <p:xfrm>
            <a:off x="1037" y="1824"/>
            <a:ext cx="131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Equation" r:id="rId3" imgW="990360" imgH="241200" progId="Equation.DSMT4">
                    <p:embed/>
                  </p:oleObj>
                </mc:Choice>
                <mc:Fallback>
                  <p:oleObj name="Equation" r:id="rId3" imgW="990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1824"/>
                          <a:ext cx="131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13" name="Object 49"/>
            <p:cNvGraphicFramePr>
              <a:graphicFrameLocks noChangeAspect="1"/>
            </p:cNvGraphicFramePr>
            <p:nvPr/>
          </p:nvGraphicFramePr>
          <p:xfrm>
            <a:off x="805" y="1200"/>
            <a:ext cx="145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Equation" r:id="rId5" imgW="1091880" imgH="393480" progId="Equation.DSMT4">
                    <p:embed/>
                  </p:oleObj>
                </mc:Choice>
                <mc:Fallback>
                  <p:oleObj name="Equation" r:id="rId5" imgW="10918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1200"/>
                          <a:ext cx="1451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14" name="Text Box 50"/>
            <p:cNvSpPr txBox="1">
              <a:spLocks noChangeArrowheads="1"/>
            </p:cNvSpPr>
            <p:nvPr/>
          </p:nvSpPr>
          <p:spPr bwMode="auto">
            <a:xfrm>
              <a:off x="576" y="1824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/>
                <a:t>s.t.</a:t>
              </a:r>
              <a:endParaRPr lang="en-US" altLang="zh-CN" sz="2400" dirty="0"/>
            </a:p>
          </p:txBody>
        </p:sp>
        <p:sp>
          <p:nvSpPr>
            <p:cNvPr id="88116" name="Rectangle 52"/>
            <p:cNvSpPr>
              <a:spLocks noChangeArrowheads="1"/>
            </p:cNvSpPr>
            <p:nvPr/>
          </p:nvSpPr>
          <p:spPr bwMode="auto">
            <a:xfrm>
              <a:off x="336" y="1200"/>
              <a:ext cx="2400" cy="11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118" name="Text Box 54"/>
          <p:cNvSpPr txBox="1">
            <a:spLocks noChangeArrowheads="1"/>
          </p:cNvSpPr>
          <p:nvPr/>
        </p:nvSpPr>
        <p:spPr bwMode="auto">
          <a:xfrm>
            <a:off x="609599" y="1524000"/>
            <a:ext cx="189468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Quadratic programming </a:t>
            </a:r>
          </a:p>
          <a:p>
            <a:r>
              <a:rPr lang="en-US" altLang="zh-CN" sz="2400" dirty="0"/>
              <a:t>with linear constraints</a:t>
            </a:r>
          </a:p>
        </p:txBody>
      </p:sp>
      <p:grpSp>
        <p:nvGrpSpPr>
          <p:cNvPr id="88128" name="Group 64"/>
          <p:cNvGrpSpPr>
            <a:grpSpLocks/>
          </p:cNvGrpSpPr>
          <p:nvPr/>
        </p:nvGrpSpPr>
        <p:grpSpPr bwMode="auto">
          <a:xfrm>
            <a:off x="838200" y="3200400"/>
            <a:ext cx="7620000" cy="2743200"/>
            <a:chOff x="528" y="2016"/>
            <a:chExt cx="4800" cy="1728"/>
          </a:xfrm>
        </p:grpSpPr>
        <p:graphicFrame>
          <p:nvGraphicFramePr>
            <p:cNvPr id="88122" name="Object 58"/>
            <p:cNvGraphicFramePr>
              <a:graphicFrameLocks noChangeAspect="1"/>
            </p:cNvGraphicFramePr>
            <p:nvPr/>
          </p:nvGraphicFramePr>
          <p:xfrm>
            <a:off x="672" y="2640"/>
            <a:ext cx="4590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Equation" r:id="rId7" imgW="3454200" imgH="431640" progId="Equation.DSMT4">
                    <p:embed/>
                  </p:oleObj>
                </mc:Choice>
                <mc:Fallback>
                  <p:oleObj name="Equation" r:id="rId7" imgW="34542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640"/>
                          <a:ext cx="4590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23" name="Text Box 59"/>
            <p:cNvSpPr txBox="1">
              <a:spLocks noChangeArrowheads="1"/>
            </p:cNvSpPr>
            <p:nvPr/>
          </p:nvSpPr>
          <p:spPr bwMode="auto">
            <a:xfrm>
              <a:off x="2256" y="3297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s.t.</a:t>
              </a:r>
            </a:p>
          </p:txBody>
        </p:sp>
        <p:sp>
          <p:nvSpPr>
            <p:cNvPr id="88124" name="Rectangle 60"/>
            <p:cNvSpPr>
              <a:spLocks noChangeArrowheads="1"/>
            </p:cNvSpPr>
            <p:nvPr/>
          </p:nvSpPr>
          <p:spPr bwMode="auto">
            <a:xfrm>
              <a:off x="528" y="2640"/>
              <a:ext cx="4800" cy="11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5" name="Text Box 61"/>
            <p:cNvSpPr txBox="1">
              <a:spLocks noChangeArrowheads="1"/>
            </p:cNvSpPr>
            <p:nvPr/>
          </p:nvSpPr>
          <p:spPr bwMode="auto">
            <a:xfrm>
              <a:off x="528" y="2140"/>
              <a:ext cx="20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 err="1"/>
                <a:t>Lagrangian</a:t>
              </a:r>
              <a:r>
                <a:rPr lang="en-US" altLang="zh-CN" sz="2400" dirty="0"/>
                <a:t> </a:t>
              </a:r>
              <a:r>
                <a:rPr lang="en-US" altLang="zh-CN" sz="2400" dirty="0" smtClean="0"/>
                <a:t> Function </a:t>
              </a:r>
              <a:endParaRPr lang="en-US" altLang="zh-CN" sz="2400" dirty="0"/>
            </a:p>
          </p:txBody>
        </p:sp>
        <p:graphicFrame>
          <p:nvGraphicFramePr>
            <p:cNvPr id="88126" name="Object 62"/>
            <p:cNvGraphicFramePr>
              <a:graphicFrameLocks noChangeAspect="1"/>
            </p:cNvGraphicFramePr>
            <p:nvPr/>
          </p:nvGraphicFramePr>
          <p:xfrm>
            <a:off x="2832" y="3297"/>
            <a:ext cx="54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Equation" r:id="rId9" imgW="406080" imgH="228600" progId="Equation.DSMT4">
                    <p:embed/>
                  </p:oleObj>
                </mc:Choice>
                <mc:Fallback>
                  <p:oleObj name="Equation" r:id="rId9" imgW="406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297"/>
                          <a:ext cx="54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27" name="AutoShape 63"/>
            <p:cNvSpPr>
              <a:spLocks noChangeArrowheads="1"/>
            </p:cNvSpPr>
            <p:nvPr/>
          </p:nvSpPr>
          <p:spPr bwMode="auto">
            <a:xfrm>
              <a:off x="2832" y="2016"/>
              <a:ext cx="336" cy="480"/>
            </a:xfrm>
            <a:prstGeom prst="upDownArrow">
              <a:avLst>
                <a:gd name="adj1" fmla="val 50000"/>
                <a:gd name="adj2" fmla="val 285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8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Solving the Optimization Problem </a:t>
            </a:r>
          </a:p>
        </p:txBody>
      </p:sp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1066800" y="1219200"/>
          <a:ext cx="72866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" name="Equation" r:id="rId3" imgW="3454200" imgH="431640" progId="Equation.DSMT4">
                  <p:embed/>
                </p:oleObj>
              </mc:Choice>
              <mc:Fallback>
                <p:oleObj name="Equation" r:id="rId3" imgW="3454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19200"/>
                        <a:ext cx="72866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3581400" y="2262188"/>
            <a:ext cx="58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s.t.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838200" y="1219200"/>
            <a:ext cx="7515225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1" name="Object 13"/>
          <p:cNvGraphicFramePr>
            <a:graphicFrameLocks noChangeAspect="1"/>
          </p:cNvGraphicFramePr>
          <p:nvPr/>
        </p:nvGraphicFramePr>
        <p:xfrm>
          <a:off x="4495800" y="2262188"/>
          <a:ext cx="8572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" name="Equation" r:id="rId5" imgW="406080" imgH="228600" progId="Equation.DSMT4">
                  <p:embed/>
                </p:oleObj>
              </mc:Choice>
              <mc:Fallback>
                <p:oleObj name="Equation" r:id="rId5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62188"/>
                        <a:ext cx="8572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163711"/>
              </p:ext>
            </p:extLst>
          </p:nvPr>
        </p:nvGraphicFramePr>
        <p:xfrm>
          <a:off x="1983626" y="3812213"/>
          <a:ext cx="1070889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" name="Equation" r:id="rId7" imgW="520560" imgH="419040" progId="Equation.DSMT4">
                  <p:embed/>
                </p:oleObj>
              </mc:Choice>
              <mc:Fallback>
                <p:oleObj name="Equation" r:id="rId7" imgW="520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626" y="3812213"/>
                        <a:ext cx="1070889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6" name="AutoShape 18"/>
          <p:cNvSpPr>
            <a:spLocks noChangeArrowheads="1"/>
          </p:cNvSpPr>
          <p:nvPr/>
        </p:nvSpPr>
        <p:spPr bwMode="auto">
          <a:xfrm>
            <a:off x="3200400" y="40386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557858"/>
              </p:ext>
            </p:extLst>
          </p:nvPr>
        </p:nvGraphicFramePr>
        <p:xfrm>
          <a:off x="2011288" y="2968625"/>
          <a:ext cx="104322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" name="Equation" r:id="rId9" imgW="520560" imgH="419040" progId="Equation.DSMT4">
                  <p:embed/>
                </p:oleObj>
              </mc:Choice>
              <mc:Fallback>
                <p:oleObj name="Equation" r:id="rId9" imgW="520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288" y="2968625"/>
                        <a:ext cx="104322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5" name="AutoShape 17"/>
          <p:cNvSpPr>
            <a:spLocks noChangeArrowheads="1"/>
          </p:cNvSpPr>
          <p:nvPr/>
        </p:nvSpPr>
        <p:spPr bwMode="auto">
          <a:xfrm>
            <a:off x="3133351" y="3202391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536043"/>
              </p:ext>
            </p:extLst>
          </p:nvPr>
        </p:nvGraphicFramePr>
        <p:xfrm>
          <a:off x="4176225" y="2891268"/>
          <a:ext cx="18208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" name="Equation" r:id="rId11" imgW="863280" imgH="431640" progId="Equation.DSMT4">
                  <p:embed/>
                </p:oleObj>
              </mc:Choice>
              <mc:Fallback>
                <p:oleObj name="Equation" r:id="rId11" imgW="863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225" y="2891268"/>
                        <a:ext cx="18208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531892"/>
              </p:ext>
            </p:extLst>
          </p:nvPr>
        </p:nvGraphicFramePr>
        <p:xfrm>
          <a:off x="4277271" y="3705294"/>
          <a:ext cx="1498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" name="Equation" r:id="rId13" imgW="711000" imgH="431640" progId="Equation.DSMT4">
                  <p:embed/>
                </p:oleObj>
              </mc:Choice>
              <mc:Fallback>
                <p:oleObj name="Equation" r:id="rId13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271" y="3705294"/>
                        <a:ext cx="14986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740804"/>
              </p:ext>
            </p:extLst>
          </p:nvPr>
        </p:nvGraphicFramePr>
        <p:xfrm>
          <a:off x="1212476" y="5529957"/>
          <a:ext cx="5365749" cy="935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" name="Equation" r:id="rId15" imgW="2590560" imgH="444240" progId="Equation.3">
                  <p:embed/>
                </p:oleObj>
              </mc:Choice>
              <mc:Fallback>
                <p:oleObj name="Equation" r:id="rId15" imgW="259056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476" y="5529957"/>
                        <a:ext cx="5365749" cy="935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6452" y="3226326"/>
                <a:ext cx="1295400" cy="9233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Minimize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w and b for fixed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52" y="3226326"/>
                <a:ext cx="1295400" cy="923330"/>
              </a:xfrm>
              <a:prstGeom prst="rect">
                <a:avLst/>
              </a:prstGeom>
              <a:blipFill rotWithShape="0">
                <a:blip r:embed="rId17"/>
                <a:stretch>
                  <a:fillRect l="-3738" t="-3268" r="-7477" b="-8497"/>
                </a:stretch>
              </a:blipFill>
              <a:ln w="3175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052143"/>
              </p:ext>
            </p:extLst>
          </p:nvPr>
        </p:nvGraphicFramePr>
        <p:xfrm>
          <a:off x="379413" y="4526757"/>
          <a:ext cx="7088188" cy="98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" name="Equation" r:id="rId18" imgW="3238200" imgH="444240" progId="Equation.3">
                  <p:embed/>
                </p:oleObj>
              </mc:Choice>
              <mc:Fallback>
                <p:oleObj name="Equation" r:id="rId18" imgW="3238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4526757"/>
                        <a:ext cx="7088188" cy="988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6" grpId="0" animBg="1"/>
      <p:bldP spid="891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665359B7-DC1D-4A69-A07E-148D7C7143A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0575"/>
          </a:xfrm>
        </p:spPr>
        <p:txBody>
          <a:bodyPr/>
          <a:lstStyle/>
          <a:p>
            <a:r>
              <a:rPr lang="en-US" altLang="en-US" dirty="0"/>
              <a:t>The Dual </a:t>
            </a:r>
            <a:r>
              <a:rPr lang="en-US" altLang="en-US" dirty="0" smtClean="0"/>
              <a:t>problem</a:t>
            </a:r>
            <a:endParaRPr lang="en-US" altLang="en-US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800" dirty="0"/>
              <a:t>Now we have the following dual opt problem:</a:t>
            </a:r>
          </a:p>
          <a:p>
            <a:pPr marL="419100" indent="-419100"/>
            <a:endParaRPr lang="en-US" altLang="en-US" sz="2800" dirty="0"/>
          </a:p>
          <a:p>
            <a:pPr marL="419100" indent="-419100"/>
            <a:endParaRPr lang="en-US" altLang="en-US" sz="2800" dirty="0"/>
          </a:p>
          <a:p>
            <a:pPr marL="419100" indent="-419100"/>
            <a:endParaRPr lang="en-US" altLang="en-US" sz="2800" dirty="0"/>
          </a:p>
          <a:p>
            <a:pPr marL="0" indent="0">
              <a:buNone/>
            </a:pP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 smtClean="0"/>
              <a:t>This is  a </a:t>
            </a:r>
            <a:r>
              <a:rPr lang="en-US" altLang="en-US" sz="2800" b="1" dirty="0"/>
              <a:t>quadratic programming</a:t>
            </a:r>
            <a:r>
              <a:rPr lang="en-US" altLang="en-US" sz="2800" dirty="0"/>
              <a:t> problem.</a:t>
            </a:r>
          </a:p>
          <a:p>
            <a:pPr lvl="1"/>
            <a:r>
              <a:rPr lang="en-US" altLang="en-US" dirty="0"/>
              <a:t>A global maximum of </a:t>
            </a:r>
            <a:r>
              <a:rPr lang="en-US" altLang="en-US" dirty="0" err="1">
                <a:latin typeface="Symbol" pitchFamily="18" charset="2"/>
              </a:rPr>
              <a:t>a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can </a:t>
            </a:r>
            <a:r>
              <a:rPr lang="en-US" altLang="en-US" dirty="0" smtClean="0"/>
              <a:t>always be found. </a:t>
            </a:r>
          </a:p>
          <a:p>
            <a:pPr lvl="1"/>
            <a:endParaRPr lang="en-US" altLang="en-US" dirty="0" smtClean="0"/>
          </a:p>
        </p:txBody>
      </p:sp>
      <p:graphicFrame>
        <p:nvGraphicFramePr>
          <p:cNvPr id="532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87163"/>
              </p:ext>
            </p:extLst>
          </p:nvPr>
        </p:nvGraphicFramePr>
        <p:xfrm>
          <a:off x="1981200" y="1752600"/>
          <a:ext cx="45878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4" imgW="2552400" imgH="444240" progId="Equation.3">
                  <p:embed/>
                </p:oleObj>
              </mc:Choice>
              <mc:Fallback>
                <p:oleObj name="Equation" r:id="rId4" imgW="2552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4587875" cy="8032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802822"/>
              </p:ext>
            </p:extLst>
          </p:nvPr>
        </p:nvGraphicFramePr>
        <p:xfrm>
          <a:off x="1981200" y="2590800"/>
          <a:ext cx="25542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6" imgW="1511280" imgH="660240" progId="Equation.3">
                  <p:embed/>
                </p:oleObj>
              </mc:Choice>
              <mc:Fallback>
                <p:oleObj name="Equation" r:id="rId6" imgW="15112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2554287" cy="1117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2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9507</TotalTime>
  <Words>354</Words>
  <Application>Microsoft Office PowerPoint</Application>
  <PresentationFormat>On-screen Show (4:3)</PresentationFormat>
  <Paragraphs>112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Foundations of Machine Learning</vt:lpstr>
      <vt:lpstr>Solving the Optimization Problem </vt:lpstr>
      <vt:lpstr>Lagrangian Duality in brief</vt:lpstr>
      <vt:lpstr>Lagrangian Duality, cont.</vt:lpstr>
      <vt:lpstr>The KKT conditions</vt:lpstr>
      <vt:lpstr>Support Vectors</vt:lpstr>
      <vt:lpstr>Solving the Optimization Problem </vt:lpstr>
      <vt:lpstr>Solving the Optimization Problem </vt:lpstr>
      <vt:lpstr>The Dual problem</vt:lpstr>
      <vt:lpstr>Support vector machines</vt:lpstr>
      <vt:lpstr>Solving the Optimization Problem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309</cp:revision>
  <cp:lastPrinted>2016-06-09T03:52:34Z</cp:lastPrinted>
  <dcterms:created xsi:type="dcterms:W3CDTF">2015-06-25T09:31:26Z</dcterms:created>
  <dcterms:modified xsi:type="dcterms:W3CDTF">2016-06-09T09:59:59Z</dcterms:modified>
</cp:coreProperties>
</file>