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58" r:id="rId5"/>
    <p:sldId id="259" r:id="rId6"/>
    <p:sldId id="261" r:id="rId7"/>
    <p:sldId id="268" r:id="rId8"/>
    <p:sldId id="266" r:id="rId9"/>
    <p:sldId id="267" r:id="rId10"/>
    <p:sldId id="290" r:id="rId1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CE4E5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2" autoAdjust="0"/>
    <p:restoredTop sz="98667" autoAdjust="0"/>
  </p:normalViewPr>
  <p:slideViewPr>
    <p:cSldViewPr>
      <p:cViewPr varScale="1">
        <p:scale>
          <a:sx n="77" d="100"/>
          <a:sy n="77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13-06-2016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9AC5-1AD5-4EF1-A613-9078060771DC}" type="datetime1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5702-4D81-4963-9457-CF8C9F404F2E}" type="datetime1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791-4AAB-4EC5-9813-D191D57E63A0}" type="datetime1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21005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762000"/>
            <a:ext cx="4211638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502400"/>
            <a:ext cx="5076825" cy="2571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2001, 2003, Andrew W. Moore</a:t>
            </a:r>
          </a:p>
        </p:txBody>
      </p:sp>
    </p:spTree>
    <p:extLst>
      <p:ext uri="{BB962C8B-B14F-4D97-AF65-F5344CB8AC3E}">
        <p14:creationId xmlns:p14="http://schemas.microsoft.com/office/powerpoint/2010/main" val="37909060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132E-6923-47FE-AC75-8516252E9CB2}" type="datetime1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68F-66B6-4C05-96DB-7F068E854356}" type="datetime1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8A2-F480-4F42-854E-93B8E249C15C}" type="datetime1">
              <a:rPr lang="en-IN" smtClean="0"/>
              <a:t>13-06-2016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8717-0CAB-420D-B3F0-B987C9B58B49}" type="datetime1">
              <a:rPr lang="en-IN" smtClean="0"/>
              <a:t>13-06-2016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A1-3D4C-43A0-A124-154FE4E41A72}" type="datetime1">
              <a:rPr lang="en-IN" smtClean="0"/>
              <a:t>13-06-2016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C79C-F063-4A04-88A5-6AD1B4043B66}" type="datetime1">
              <a:rPr lang="en-IN" smtClean="0"/>
              <a:t>13-06-2016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3D2-A626-4C16-BA91-AC60700B28EF}" type="datetime1">
              <a:rPr lang="en-IN" smtClean="0"/>
              <a:t>13-06-2016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82B-E2A6-4A61-8ED2-7C1C5F940531}" type="datetime1">
              <a:rPr lang="en-IN" smtClean="0"/>
              <a:t>13-06-2016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259A-7067-434B-A8A2-86B5B1907F08}" type="datetime1">
              <a:rPr lang="en-IN" smtClean="0"/>
              <a:t>13-06-2016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Support Vector Machine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SVM – Maximum Margin with Noise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7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Linear </a:t>
            </a:r>
            <a:r>
              <a:rPr lang="en-US" altLang="en-US" dirty="0" smtClean="0"/>
              <a:t>SVM formulation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972" name="Text Box 4"/>
              <p:cNvSpPr txBox="1">
                <a:spLocks noChangeArrowheads="1"/>
              </p:cNvSpPr>
              <p:nvPr/>
            </p:nvSpPr>
            <p:spPr bwMode="auto">
              <a:xfrm>
                <a:off x="1243693" y="1295399"/>
                <a:ext cx="5886450" cy="22254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 algn="ctr">
                <a:solidFill>
                  <a:schemeClr val="accent4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dirty="0" smtClean="0"/>
                  <a:t>Find </a:t>
                </a:r>
                <a:r>
                  <a:rPr lang="en-US" altLang="en-US" sz="2400" b="1" dirty="0"/>
                  <a:t>w</a:t>
                </a:r>
                <a:r>
                  <a:rPr lang="en-US" altLang="en-US" sz="2400" dirty="0"/>
                  <a:t> and </a:t>
                </a:r>
                <a:r>
                  <a:rPr lang="en-US" altLang="en-US" sz="2400" i="1" dirty="0"/>
                  <a:t>b</a:t>
                </a:r>
                <a:r>
                  <a:rPr lang="en-US" altLang="en-US" sz="2400" dirty="0"/>
                  <a:t> such </a:t>
                </a:r>
                <a:r>
                  <a:rPr lang="en-US" altLang="en-US" sz="2400" dirty="0" smtClean="0"/>
                  <a:t>that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 smtClean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en-US" sz="2400" dirty="0" smtClean="0">
                    <a:solidFill>
                      <a:srgbClr val="0033CC"/>
                    </a:solidFill>
                  </a:rPr>
                  <a:t>   </a:t>
                </a:r>
                <a:r>
                  <a:rPr lang="en-US" altLang="en-US" sz="2400" dirty="0">
                    <a:solidFill>
                      <a:srgbClr val="0033CC"/>
                    </a:solidFill>
                  </a:rPr>
                  <a:t>is maximized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400" dirty="0" smtClean="0"/>
                  <a:t>And for each of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en-US" sz="2400" dirty="0" smtClean="0"/>
                  <a:t> training points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    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2119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693" y="1295399"/>
                <a:ext cx="5886450" cy="2225417"/>
              </a:xfrm>
              <a:prstGeom prst="rect">
                <a:avLst/>
              </a:prstGeom>
              <a:blipFill rotWithShape="0">
                <a:blip r:embed="rId2"/>
                <a:stretch>
                  <a:fillRect l="-1551" t="-1907" r="-5481" b="-817"/>
                </a:stretch>
              </a:blipFill>
              <a:ln w="3175" algn="ctr">
                <a:solidFill>
                  <a:schemeClr val="accent4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1211036" y="3810000"/>
                <a:ext cx="5886450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dirty="0" smtClean="0"/>
                  <a:t>Find </a:t>
                </a:r>
                <a:r>
                  <a:rPr lang="en-US" altLang="en-US" sz="2400" b="1" dirty="0"/>
                  <a:t>w</a:t>
                </a:r>
                <a:r>
                  <a:rPr lang="en-US" altLang="en-US" sz="2400" dirty="0"/>
                  <a:t> and </a:t>
                </a:r>
                <a:r>
                  <a:rPr lang="en-US" altLang="en-US" sz="2400" i="1" dirty="0"/>
                  <a:t>b</a:t>
                </a:r>
                <a:r>
                  <a:rPr lang="en-US" altLang="en-US" sz="2400" dirty="0"/>
                  <a:t> such that</a:t>
                </a:r>
              </a:p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  is minimized </a:t>
                </a:r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400" dirty="0" smtClean="0"/>
                  <a:t>And for each of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en-US" sz="2400" dirty="0" smtClean="0"/>
                  <a:t> training points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    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036" y="3810000"/>
                <a:ext cx="588645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656" t="-2508" r="-5487" b="-1254"/>
                </a:stretch>
              </a:blipFill>
              <a:ln w="317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previous SVM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0" y="1676400"/>
            <a:ext cx="3371850" cy="381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if the data is not linearly separable?</a:t>
            </a:r>
          </a:p>
          <a:p>
            <a:endParaRPr lang="en-US" sz="2800" dirty="0" smtClean="0"/>
          </a:p>
          <a:p>
            <a:r>
              <a:rPr lang="en-US" sz="2800" dirty="0" smtClean="0"/>
              <a:t>Or noisy data points?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DB452538-CE09-4B83-A79E-0D88CFF29030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4781550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486400"/>
            <a:ext cx="777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Extend the definition of maximum margin to allow </a:t>
            </a:r>
            <a:endParaRPr lang="en-US" altLang="en-US" sz="2800" dirty="0" smtClean="0"/>
          </a:p>
          <a:p>
            <a:r>
              <a:rPr lang="en-US" altLang="en-US" sz="2800" dirty="0" smtClean="0"/>
              <a:t>non-separating </a:t>
            </a:r>
            <a:r>
              <a:rPr lang="en-US" altLang="en-US" sz="2800" dirty="0"/>
              <a:t>planes.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formulate?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.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number of misclassifications</a:t>
                </a:r>
                <a:r>
                  <a:rPr lang="en-US" dirty="0" smtClean="0"/>
                  <a:t>, i.e.,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+#(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training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errors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 longer QP formulation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to be minimized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3177351"/>
              </a:xfrm>
            </p:spPr>
            <p:txBody>
              <a:bodyPr/>
              <a:lstStyle/>
              <a:p>
                <a:r>
                  <a:rPr lang="en-US" dirty="0" smtClean="0"/>
                  <a:t>Minimize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.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distance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error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their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correct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zones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 smtClean="0"/>
                  <a:t>Add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3177351"/>
              </a:xfrm>
              <a:blipFill rotWithShape="0">
                <a:blip r:embed="rId2"/>
                <a:stretch>
                  <a:fillRect l="-1704" t="-2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913001"/>
            <a:ext cx="3352800" cy="3363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276977"/>
            <a:ext cx="721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solidFill>
                  <a:srgbClr val="0033CC"/>
                </a:solidFill>
              </a:rPr>
              <a:t>http</a:t>
            </a:r>
            <a:r>
              <a:rPr lang="en-US" dirty="0">
                <a:solidFill>
                  <a:srgbClr val="0033CC"/>
                </a:solidFill>
              </a:rPr>
              <a:t>://docs.opencv.org/2.4/doc/tutorials/ml/non_linear_svms/</a:t>
            </a:r>
          </a:p>
        </p:txBody>
      </p:sp>
    </p:spTree>
    <p:extLst>
      <p:ext uri="{BB962C8B-B14F-4D97-AF65-F5344CB8AC3E}">
        <p14:creationId xmlns:p14="http://schemas.microsoft.com/office/powerpoint/2010/main" val="268669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Maximum </a:t>
            </a:r>
            <a:r>
              <a:rPr lang="en-US" altLang="en-US" sz="3600" dirty="0"/>
              <a:t>Margin with Noise</a:t>
            </a:r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 rot="-23199335">
            <a:off x="862013" y="1674813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 rot="-23199335">
            <a:off x="1008063" y="19653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 rot="-23199335">
            <a:off x="1152525" y="2254250"/>
            <a:ext cx="2971800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 rot="-1777892">
            <a:off x="169863" y="240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dirty="0" err="1">
                <a:solidFill>
                  <a:schemeClr val="accent2"/>
                </a:solidFill>
              </a:rPr>
              <a:t>wx+b</a:t>
            </a:r>
            <a:r>
              <a:rPr lang="en-US" altLang="en-US" sz="1400" dirty="0">
                <a:solidFill>
                  <a:schemeClr val="accent2"/>
                </a:solidFill>
              </a:rPr>
              <a:t>=1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 rot="-1777892">
            <a:off x="323850" y="26733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wx+b=0</a:t>
            </a:r>
          </a:p>
        </p:txBody>
      </p:sp>
      <p:sp>
        <p:nvSpPr>
          <p:cNvPr id="668681" name="Text Box 9"/>
          <p:cNvSpPr txBox="1">
            <a:spLocks noChangeArrowheads="1"/>
          </p:cNvSpPr>
          <p:nvPr/>
        </p:nvSpPr>
        <p:spPr bwMode="auto">
          <a:xfrm rot="-1777892">
            <a:off x="474663" y="291782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dirty="0" err="1">
                <a:solidFill>
                  <a:srgbClr val="0033CC"/>
                </a:solidFill>
              </a:rPr>
              <a:t>wx+b</a:t>
            </a:r>
            <a:r>
              <a:rPr lang="en-US" altLang="en-US" sz="1400" dirty="0">
                <a:solidFill>
                  <a:srgbClr val="0033CC"/>
                </a:solidFill>
              </a:rPr>
              <a:t>=-1</a:t>
            </a:r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3740150" y="984250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8684" name="Oval 12"/>
          <p:cNvSpPr>
            <a:spLocks noChangeArrowheads="1"/>
          </p:cNvSpPr>
          <p:nvPr/>
        </p:nvSpPr>
        <p:spPr bwMode="auto">
          <a:xfrm>
            <a:off x="3954463" y="2320925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85" name="Oval 13"/>
          <p:cNvSpPr>
            <a:spLocks noChangeArrowheads="1"/>
          </p:cNvSpPr>
          <p:nvPr/>
        </p:nvSpPr>
        <p:spPr bwMode="auto">
          <a:xfrm>
            <a:off x="1574800" y="1131888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706438" y="1003300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88" name="Oval 16"/>
          <p:cNvSpPr>
            <a:spLocks noChangeArrowheads="1"/>
          </p:cNvSpPr>
          <p:nvPr/>
        </p:nvSpPr>
        <p:spPr bwMode="auto">
          <a:xfrm>
            <a:off x="1447800" y="2057400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89" name="Oval 17"/>
          <p:cNvSpPr>
            <a:spLocks noChangeArrowheads="1"/>
          </p:cNvSpPr>
          <p:nvPr/>
        </p:nvSpPr>
        <p:spPr bwMode="auto">
          <a:xfrm>
            <a:off x="954088" y="1308100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0" name="Oval 18"/>
          <p:cNvSpPr>
            <a:spLocks noChangeArrowheads="1"/>
          </p:cNvSpPr>
          <p:nvPr/>
        </p:nvSpPr>
        <p:spPr bwMode="auto">
          <a:xfrm>
            <a:off x="577850" y="2093913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1" name="Oval 19"/>
          <p:cNvSpPr>
            <a:spLocks noChangeArrowheads="1"/>
          </p:cNvSpPr>
          <p:nvPr/>
        </p:nvSpPr>
        <p:spPr bwMode="auto">
          <a:xfrm>
            <a:off x="3133725" y="1214438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2" name="Oval 20"/>
          <p:cNvSpPr>
            <a:spLocks noChangeArrowheads="1"/>
          </p:cNvSpPr>
          <p:nvPr/>
        </p:nvSpPr>
        <p:spPr bwMode="auto">
          <a:xfrm>
            <a:off x="2787650" y="2125663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3" name="Oval 21"/>
          <p:cNvSpPr>
            <a:spLocks noChangeArrowheads="1"/>
          </p:cNvSpPr>
          <p:nvPr/>
        </p:nvSpPr>
        <p:spPr bwMode="auto">
          <a:xfrm>
            <a:off x="3492500" y="2365375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4" name="Oval 22"/>
          <p:cNvSpPr>
            <a:spLocks noChangeArrowheads="1"/>
          </p:cNvSpPr>
          <p:nvPr/>
        </p:nvSpPr>
        <p:spPr bwMode="auto">
          <a:xfrm>
            <a:off x="1495425" y="3062288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5" name="Oval 23"/>
          <p:cNvSpPr>
            <a:spLocks noChangeArrowheads="1"/>
          </p:cNvSpPr>
          <p:nvPr/>
        </p:nvSpPr>
        <p:spPr bwMode="auto">
          <a:xfrm>
            <a:off x="2427288" y="3017838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6" name="Oval 24"/>
          <p:cNvSpPr>
            <a:spLocks noChangeArrowheads="1"/>
          </p:cNvSpPr>
          <p:nvPr/>
        </p:nvSpPr>
        <p:spPr bwMode="auto">
          <a:xfrm>
            <a:off x="4160838" y="2093913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699" name="Oval 27"/>
          <p:cNvSpPr>
            <a:spLocks noChangeArrowheads="1"/>
          </p:cNvSpPr>
          <p:nvPr/>
        </p:nvSpPr>
        <p:spPr bwMode="auto">
          <a:xfrm>
            <a:off x="2438400" y="914400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700" name="Oval 28"/>
          <p:cNvSpPr>
            <a:spLocks noChangeArrowheads="1"/>
          </p:cNvSpPr>
          <p:nvPr/>
        </p:nvSpPr>
        <p:spPr bwMode="auto">
          <a:xfrm>
            <a:off x="1143000" y="1066800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701" name="Oval 29"/>
          <p:cNvSpPr>
            <a:spLocks noChangeArrowheads="1"/>
          </p:cNvSpPr>
          <p:nvPr/>
        </p:nvSpPr>
        <p:spPr bwMode="auto">
          <a:xfrm>
            <a:off x="2911475" y="3195638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8704" name="Line 32"/>
          <p:cNvSpPr>
            <a:spLocks noChangeShapeType="1"/>
          </p:cNvSpPr>
          <p:nvPr/>
        </p:nvSpPr>
        <p:spPr bwMode="auto">
          <a:xfrm flipH="1" flipV="1">
            <a:off x="2201863" y="1736725"/>
            <a:ext cx="741362" cy="149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706" name="Text Box 34"/>
          <p:cNvSpPr txBox="1">
            <a:spLocks noChangeArrowheads="1"/>
          </p:cNvSpPr>
          <p:nvPr/>
        </p:nvSpPr>
        <p:spPr bwMode="auto">
          <a:xfrm>
            <a:off x="2734390" y="2499561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accent2"/>
                </a:solidFill>
                <a:latin typeface="Symbol" pitchFamily="18" charset="2"/>
              </a:rPr>
              <a:t>x</a:t>
            </a:r>
            <a:r>
              <a:rPr lang="en-US" altLang="en-US" i="1" baseline="-25000" dirty="0" smtClean="0">
                <a:solidFill>
                  <a:schemeClr val="accent2"/>
                </a:solidFill>
              </a:rPr>
              <a:t>3</a:t>
            </a:r>
            <a:r>
              <a:rPr lang="en-US" altLang="en-US" i="1" dirty="0" smtClean="0">
                <a:solidFill>
                  <a:schemeClr val="accent2"/>
                </a:solidFill>
              </a:rPr>
              <a:t> </a:t>
            </a:r>
            <a:endParaRPr lang="en-US" altLang="en-US" i="1" dirty="0">
              <a:solidFill>
                <a:schemeClr val="accent2"/>
              </a:solidFill>
            </a:endParaRPr>
          </a:p>
        </p:txBody>
      </p:sp>
      <p:sp>
        <p:nvSpPr>
          <p:cNvPr id="668707" name="Line 35"/>
          <p:cNvSpPr>
            <a:spLocks noChangeShapeType="1"/>
          </p:cNvSpPr>
          <p:nvPr/>
        </p:nvSpPr>
        <p:spPr bwMode="auto">
          <a:xfrm flipH="1" flipV="1">
            <a:off x="2322513" y="1652588"/>
            <a:ext cx="750887" cy="150018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710" name="Line 38"/>
          <p:cNvSpPr>
            <a:spLocks noChangeShapeType="1"/>
          </p:cNvSpPr>
          <p:nvPr/>
        </p:nvSpPr>
        <p:spPr bwMode="auto">
          <a:xfrm flipH="1" flipV="1">
            <a:off x="2484438" y="960438"/>
            <a:ext cx="528637" cy="1101725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711" name="Text Box 39"/>
          <p:cNvSpPr txBox="1">
            <a:spLocks noChangeArrowheads="1"/>
          </p:cNvSpPr>
          <p:nvPr/>
        </p:nvSpPr>
        <p:spPr bwMode="auto">
          <a:xfrm>
            <a:off x="2622550" y="819150"/>
            <a:ext cx="86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rgbClr val="0033CC"/>
                </a:solidFill>
                <a:latin typeface="Symbol" pitchFamily="18" charset="2"/>
              </a:rPr>
              <a:t>x</a:t>
            </a:r>
            <a:r>
              <a:rPr lang="en-US" altLang="en-US" i="1" baseline="-25000" dirty="0">
                <a:solidFill>
                  <a:srgbClr val="0033CC"/>
                </a:solidFill>
              </a:rPr>
              <a:t>1</a:t>
            </a:r>
            <a:r>
              <a:rPr lang="en-US" altLang="en-US" i="1" dirty="0" smtClean="0">
                <a:solidFill>
                  <a:schemeClr val="folHlink"/>
                </a:solidFill>
              </a:rPr>
              <a:t> </a:t>
            </a:r>
            <a:endParaRPr lang="en-US" altLang="en-US" i="1" dirty="0">
              <a:solidFill>
                <a:schemeClr val="folHlink"/>
              </a:solidFill>
            </a:endParaRPr>
          </a:p>
        </p:txBody>
      </p:sp>
      <p:sp>
        <p:nvSpPr>
          <p:cNvPr id="668712" name="Line 40"/>
          <p:cNvSpPr>
            <a:spLocks noChangeShapeType="1"/>
          </p:cNvSpPr>
          <p:nvPr/>
        </p:nvSpPr>
        <p:spPr bwMode="auto">
          <a:xfrm flipH="1" flipV="1">
            <a:off x="2603500" y="890588"/>
            <a:ext cx="541338" cy="114935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8717" name="Rectangle 45"/>
              <p:cNvSpPr>
                <a:spLocks noChangeArrowheads="1"/>
              </p:cNvSpPr>
              <p:nvPr/>
            </p:nvSpPr>
            <p:spPr bwMode="auto">
              <a:xfrm>
                <a:off x="3740150" y="2441575"/>
                <a:ext cx="5175250" cy="4035425"/>
              </a:xfrm>
              <a:prstGeom prst="rect">
                <a:avLst/>
              </a:prstGeom>
              <a:solidFill>
                <a:srgbClr val="FCE4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0" dirty="0" smtClean="0">
                    <a:latin typeface="+mn-lt"/>
                  </a:rPr>
                  <a:t>Minimize</a:t>
                </a:r>
              </a:p>
              <a:p>
                <a:pPr>
                  <a:buFontTx/>
                  <a:buNone/>
                  <a:tabLst>
                    <a:tab pos="1436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b="0" i="1" dirty="0" smtClean="0">
                  <a:latin typeface="Cambria Math"/>
                </a:endParaRP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en-US" dirty="0" smtClean="0"/>
                  <a:t> constraints</a:t>
                </a: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≥1−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if</m:t>
                      </m:r>
                      <m:r>
                        <a:rPr lang="en-US" alt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en-US" i="1" dirty="0" smtClean="0">
                  <a:solidFill>
                    <a:srgbClr val="0033CC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≤−</m:t>
                      </m:r>
                      <m:r>
                        <a:rPr lang="en-US" alt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>
                          <a:solidFill>
                            <a:srgbClr val="FF0000"/>
                          </a:solidFill>
                          <a:latin typeface="Cambria Math"/>
                        </a:rPr>
                        <m:t>if</m:t>
                      </m:r>
                      <m:r>
                        <a:rPr lang="en-US" altLang="en-US" b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en-US" i="1" dirty="0" smtClean="0">
                  <a:solidFill>
                    <a:srgbClr val="FF0000"/>
                  </a:solidFill>
                </a:endParaRPr>
              </a:p>
              <a:p>
                <a:pPr algn="ctr">
                  <a:buNone/>
                </a:pPr>
                <a:r>
                  <a:rPr lang="en-US" altLang="en-US" b="1" dirty="0" smtClean="0"/>
                  <a:t>≡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𝝃</m:t>
                        </m:r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en-US" b="1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  <a:latin typeface="Cambria Math"/>
                  </a:rPr>
                  <a:t>k=1,…,m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𝝃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en-US" b="1" i="1" dirty="0" smtClean="0">
                    <a:solidFill>
                      <a:schemeClr val="tx1"/>
                    </a:solidFill>
                  </a:rPr>
                  <a:t>,                         </a:t>
                </a:r>
                <a:r>
                  <a:rPr lang="en-US" altLang="en-US" dirty="0" smtClean="0">
                    <a:latin typeface="Cambria Math"/>
                  </a:rPr>
                  <a:t>k=1</a:t>
                </a:r>
                <a:r>
                  <a:rPr lang="en-US" altLang="en-US" dirty="0">
                    <a:latin typeface="Cambria Math"/>
                  </a:rPr>
                  <a:t>,…,m</a:t>
                </a:r>
              </a:p>
              <a:p>
                <a:pPr>
                  <a:buNone/>
                </a:pPr>
                <a:endParaRPr lang="en-US" altLang="en-US" b="1" i="1" dirty="0">
                  <a:solidFill>
                    <a:schemeClr val="tx1"/>
                  </a:solidFill>
                </a:endParaRPr>
              </a:p>
              <a:p>
                <a:pPr>
                  <a:buNone/>
                </a:pPr>
                <a:endParaRPr lang="en-US" altLang="en-US" b="1" i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668717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0150" y="2441575"/>
                <a:ext cx="5175250" cy="4035425"/>
              </a:xfrm>
              <a:prstGeom prst="rect">
                <a:avLst/>
              </a:prstGeom>
              <a:blipFill rotWithShape="0">
                <a:blip r:embed="rId2"/>
                <a:stretch>
                  <a:fillRect l="-1763" t="-1054" b="-105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92563" y="882135"/>
                <a:ext cx="1333185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63" y="882135"/>
                <a:ext cx="1333185" cy="664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9279" y="4692505"/>
            <a:ext cx="3205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</a:t>
            </a:r>
            <a:r>
              <a:rPr lang="en-US" sz="2000" dirty="0" smtClean="0"/>
              <a:t>controls </a:t>
            </a:r>
            <a:r>
              <a:rPr lang="en-US" sz="2000" dirty="0"/>
              <a:t>the relative importance of maximizing the margin and fitting the training 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Controls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>
          <a:xfrm>
            <a:off x="4043490" y="4235305"/>
            <a:ext cx="155448" cy="914400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8382000" y="4235305"/>
            <a:ext cx="155448" cy="914400"/>
          </a:xfrm>
          <a:prstGeom prst="righ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1593314" y="2055018"/>
            <a:ext cx="583149" cy="1195094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 flipV="1">
            <a:off x="1732476" y="1953283"/>
            <a:ext cx="612553" cy="124982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1787112" y="2491046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accent2"/>
                </a:solidFill>
                <a:latin typeface="Symbol" pitchFamily="18" charset="2"/>
              </a:rPr>
              <a:t>x</a:t>
            </a:r>
            <a:r>
              <a:rPr lang="en-US" altLang="en-US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i="1" dirty="0" smtClean="0">
                <a:solidFill>
                  <a:schemeClr val="accent2"/>
                </a:solidFill>
              </a:rPr>
              <a:t> </a:t>
            </a:r>
            <a:endParaRPr lang="en-US" altLang="en-US" i="1" dirty="0">
              <a:solidFill>
                <a:schemeClr val="accent2"/>
              </a:solidFill>
            </a:endParaRP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2147351" y="3221938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1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.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Lagrange multipliers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32004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8200" y="31242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Noise Accounted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1600" y="1483526"/>
                <a:ext cx="3886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 s.t.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83526"/>
                <a:ext cx="3886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35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99392"/>
              </p:ext>
            </p:extLst>
          </p:nvPr>
        </p:nvGraphicFramePr>
        <p:xfrm>
          <a:off x="1668462" y="2209800"/>
          <a:ext cx="45878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4" imgW="2552400" imgH="444240" progId="Equation.3">
                  <p:embed/>
                </p:oleObj>
              </mc:Choice>
              <mc:Fallback>
                <p:oleObj name="Equation" r:id="rId4" imgW="25524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2" y="2209800"/>
                        <a:ext cx="4587875" cy="8032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48189"/>
              </p:ext>
            </p:extLst>
          </p:nvPr>
        </p:nvGraphicFramePr>
        <p:xfrm>
          <a:off x="1344612" y="4267200"/>
          <a:ext cx="2617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Equation" r:id="rId6" imgW="1549080" imgH="660240" progId="Equation.3">
                  <p:embed/>
                </p:oleObj>
              </mc:Choice>
              <mc:Fallback>
                <p:oleObj name="Equation" r:id="rId6" imgW="154908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2" y="4267200"/>
                        <a:ext cx="2617788" cy="11176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41927"/>
              </p:ext>
            </p:extLst>
          </p:nvPr>
        </p:nvGraphicFramePr>
        <p:xfrm>
          <a:off x="4724400" y="4191000"/>
          <a:ext cx="3048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8" imgW="1803240" imgH="660240" progId="Equation.3">
                  <p:embed/>
                </p:oleObj>
              </mc:Choice>
              <mc:Fallback>
                <p:oleObj name="Equation" r:id="rId8" imgW="1803240" imgH="660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91000"/>
                        <a:ext cx="3048000" cy="11176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22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Soft Margin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799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will be support vectors.</a:t>
                </a:r>
              </a:p>
              <a:p>
                <a:r>
                  <a:rPr lang="en-US" dirty="0"/>
                  <a:t>Solution to the dual problem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classification,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(no need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explicitly)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799"/>
              </a:xfrm>
              <a:blipFill rotWithShape="1">
                <a:blip r:embed="rId2"/>
                <a:stretch>
                  <a:fillRect l="-889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9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9839</TotalTime>
  <Words>153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Tahoma</vt:lpstr>
      <vt:lpstr>Office Theme</vt:lpstr>
      <vt:lpstr>Equation</vt:lpstr>
      <vt:lpstr>Foundations of Machine Learning</vt:lpstr>
      <vt:lpstr>Linear SVM formulation</vt:lpstr>
      <vt:lpstr>Limitations of previous SVM formulation</vt:lpstr>
      <vt:lpstr>How to formulate?</vt:lpstr>
      <vt:lpstr>Objective to be minimized</vt:lpstr>
      <vt:lpstr>Maximum Margin with Noise</vt:lpstr>
      <vt:lpstr>Lagrangian</vt:lpstr>
      <vt:lpstr>Dual Formulation</vt:lpstr>
      <vt:lpstr>Solution to Soft Margin Classification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378</cp:revision>
  <cp:lastPrinted>2016-06-13T03:53:33Z</cp:lastPrinted>
  <dcterms:created xsi:type="dcterms:W3CDTF">2015-06-25T09:31:26Z</dcterms:created>
  <dcterms:modified xsi:type="dcterms:W3CDTF">2016-06-13T03:53:44Z</dcterms:modified>
</cp:coreProperties>
</file>