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6" autoAdjust="0"/>
    <p:restoredTop sz="98667" autoAdjust="0"/>
  </p:normalViewPr>
  <p:slideViewPr>
    <p:cSldViewPr>
      <p:cViewPr varScale="1">
        <p:scale>
          <a:sx n="68" d="100"/>
          <a:sy n="68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66681-9612-4674-AAE9-64003152DD4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17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07-06-2016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A: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66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00600" cy="4495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 smtClean="0"/>
                  <a:t>Linear Regression</a:t>
                </a:r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sz="2800" dirty="0" smtClean="0"/>
                  <a:t>Logistic </a:t>
                </a:r>
                <a:r>
                  <a:rPr lang="en-US" sz="2800" dirty="0" smtClean="0"/>
                  <a:t>Regression for classification: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g</m:t>
                      </m:r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is </a:t>
                </a:r>
                <a:r>
                  <a:rPr lang="en-US" sz="2800" dirty="0"/>
                  <a:t>called the logistic function or the sigmoid function.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4495799"/>
              </a:xfrm>
              <a:blipFill rotWithShape="0">
                <a:blip r:embed="rId2"/>
                <a:stretch>
                  <a:fillRect l="-1904" t="-28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114675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3000" y="1556510"/>
                <a:ext cx="2209799" cy="892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Logistic:</a:t>
                </a:r>
                <a:r>
                  <a:rPr lang="en-US" dirty="0"/>
                  <a:t> 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556510"/>
                <a:ext cx="2209799" cy="892873"/>
              </a:xfrm>
              <a:prstGeom prst="rect">
                <a:avLst/>
              </a:prstGeom>
              <a:blipFill rotWithShape="1">
                <a:blip r:embed="rId4"/>
                <a:stretch>
                  <a:fillRect l="-2486" t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 properties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Bounded between 0 and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)→1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)→0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𝑑𝑧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.(1−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)(1−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5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fld id="{51D089F8-4B17-416E-A57C-4681A24459D4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Logistic regression (sigmoid classifier)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The condition distribution: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 </a:t>
            </a:r>
            <a:r>
              <a:rPr lang="en-US" altLang="en-US" dirty="0"/>
              <a:t>Bernoulli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endParaRPr lang="en-US" altLang="en-US" dirty="0" smtClean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dirty="0"/>
              <a:t>w</a:t>
            </a:r>
            <a:r>
              <a:rPr lang="en-US" altLang="en-US" dirty="0" smtClean="0"/>
              <a:t>here</a:t>
            </a:r>
            <a:endParaRPr lang="en-US" altLang="en-US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We can used the </a:t>
            </a:r>
            <a:r>
              <a:rPr lang="en-US" altLang="en-US" dirty="0" smtClean="0"/>
              <a:t>gradient </a:t>
            </a:r>
            <a:r>
              <a:rPr lang="en-US" altLang="en-US" dirty="0"/>
              <a:t>method as in </a:t>
            </a:r>
            <a:r>
              <a:rPr lang="en-US" altLang="en-US" dirty="0" smtClean="0"/>
              <a:t>Linear Regression</a:t>
            </a:r>
            <a:endParaRPr lang="en-US" altLang="en-US" i="1" dirty="0">
              <a:latin typeface="Comic Sans MS" pitchFamily="66" charset="0"/>
            </a:endParaRPr>
          </a:p>
        </p:txBody>
      </p:sp>
      <p:graphicFrame>
        <p:nvGraphicFramePr>
          <p:cNvPr id="71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458177"/>
              </p:ext>
            </p:extLst>
          </p:nvPr>
        </p:nvGraphicFramePr>
        <p:xfrm>
          <a:off x="1511300" y="2971800"/>
          <a:ext cx="3376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4" imgW="1688760" imgH="228600" progId="Equation.3">
                  <p:embed/>
                </p:oleObj>
              </mc:Choice>
              <mc:Fallback>
                <p:oleObj name="Equation" r:id="rId4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71800"/>
                        <a:ext cx="3376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5635"/>
              </p:ext>
            </p:extLst>
          </p:nvPr>
        </p:nvGraphicFramePr>
        <p:xfrm>
          <a:off x="2374900" y="3523212"/>
          <a:ext cx="1955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6" imgW="977760" imgH="406080" progId="Equation.3">
                  <p:embed/>
                </p:oleObj>
              </mc:Choice>
              <mc:Fallback>
                <p:oleObj name="Equation" r:id="rId6" imgW="9777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523212"/>
                        <a:ext cx="1955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98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47800"/>
            <a:ext cx="26670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9882" name="Object 10"/>
          <p:cNvGraphicFramePr>
            <a:graphicFrameLocks noChangeAspect="1"/>
          </p:cNvGraphicFramePr>
          <p:nvPr/>
        </p:nvGraphicFramePr>
        <p:xfrm>
          <a:off x="7496175" y="3389313"/>
          <a:ext cx="4254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Formula" r:id="rId9" imgW="216000" imgH="165240" progId="Equation.Ribbit">
                  <p:embed/>
                </p:oleObj>
              </mc:Choice>
              <mc:Fallback>
                <p:oleObj name="Formula" r:id="rId9" imgW="216000" imgH="165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3389313"/>
                        <a:ext cx="4254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28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8167-CA72-4A6F-A9A8-9D52C628BCE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1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Logistic Regression</a:t>
            </a:r>
            <a:endParaRPr lang="zh-CN" altLang="en-US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500" dirty="0" smtClean="0"/>
                  <a:t>In logistic regression, we learn the conditional distribution P(</a:t>
                </a:r>
                <a:r>
                  <a:rPr lang="en-US" altLang="zh-CN" sz="2500" dirty="0" err="1" smtClean="0"/>
                  <a:t>y|x</a:t>
                </a:r>
                <a:r>
                  <a:rPr lang="en-US" altLang="zh-CN" sz="2500" dirty="0" smtClean="0"/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500" dirty="0" smtClean="0"/>
                  <a:t>Let </a:t>
                </a:r>
                <a:r>
                  <a:rPr lang="en-US" altLang="zh-CN" sz="2500" dirty="0" err="1" smtClean="0"/>
                  <a:t>p</a:t>
                </a:r>
                <a:r>
                  <a:rPr lang="en-US" altLang="zh-CN" sz="2500" baseline="-25000" dirty="0" err="1" smtClean="0"/>
                  <a:t>y</a:t>
                </a:r>
                <a:r>
                  <a:rPr lang="en-US" altLang="zh-CN" sz="2500" dirty="0" smtClean="0"/>
                  <a:t>(x</a:t>
                </a:r>
                <a:r>
                  <a:rPr lang="en-US" altLang="zh-CN" sz="2500" dirty="0"/>
                  <a:t>; </a:t>
                </a:r>
                <a14:m>
                  <m:oMath xmlns:m="http://schemas.openxmlformats.org/officeDocument/2006/math">
                    <m:r>
                      <a:rPr lang="zh-CN" altLang="en-US" sz="25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500" dirty="0" smtClean="0"/>
                  <a:t>) </a:t>
                </a:r>
                <a:r>
                  <a:rPr lang="en-US" altLang="zh-CN" sz="2500" dirty="0" smtClean="0"/>
                  <a:t>be our estimate of P(</a:t>
                </a:r>
                <a:r>
                  <a:rPr lang="en-US" altLang="zh-CN" sz="2500" dirty="0" err="1" smtClean="0"/>
                  <a:t>y|x</a:t>
                </a:r>
                <a:r>
                  <a:rPr lang="en-US" altLang="zh-CN" sz="2500" dirty="0" smtClean="0"/>
                  <a:t>), where </a:t>
                </a:r>
                <a14:m>
                  <m:oMath xmlns:m="http://schemas.openxmlformats.org/officeDocument/2006/math">
                    <m:r>
                      <a:rPr lang="zh-CN" altLang="en-US" sz="25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500" dirty="0" smtClean="0"/>
                  <a:t> </a:t>
                </a:r>
                <a:r>
                  <a:rPr lang="en-US" altLang="zh-CN" sz="2500" dirty="0" smtClean="0"/>
                  <a:t>is a vector of adjustable parameters. 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500" dirty="0" smtClean="0"/>
                  <a:t>Assume there are two classes, y = 0 and y = 1 and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5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500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altLang="zh-CN" sz="25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5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zh-CN" altLang="en-US" sz="25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5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500" b="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5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500" b="0" i="1" smtClean="0">
                              <a:latin typeface="Cambria Math"/>
                            </a:rPr>
                            <m:t>=0</m:t>
                          </m:r>
                        </m:e>
                        <m:e>
                          <m:r>
                            <a:rPr lang="en-US" altLang="zh-CN" sz="25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500" b="0" i="1" smtClean="0">
                          <a:latin typeface="Cambria Math"/>
                        </a:rPr>
                        <m:t>=1−</m:t>
                      </m:r>
                      <m:sSub>
                        <m:sSubPr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zh-CN" altLang="en-US" sz="25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  <m:r>
                        <a:rPr lang="en-US" altLang="zh-CN" sz="25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5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5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5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500" dirty="0" smtClean="0"/>
                  <a:t>Can be written more compactly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5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(1−</m:t>
                          </m:r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5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500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altLang="zh-CN" sz="25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sz="2500" dirty="0" smtClean="0"/>
              </a:p>
              <a:p>
                <a:pPr>
                  <a:lnSpc>
                    <a:spcPct val="110000"/>
                  </a:lnSpc>
                </a:pPr>
                <a:r>
                  <a:rPr lang="en-IN" altLang="zh-CN" sz="2500" dirty="0"/>
                  <a:t>We can used the gradient </a:t>
                </a:r>
                <a:r>
                  <a:rPr lang="en-IN" altLang="zh-CN" sz="2500" dirty="0" smtClean="0"/>
                  <a:t>method</a:t>
                </a:r>
                <a:endParaRPr lang="en-US" altLang="zh-CN" sz="25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0">
                <a:blip r:embed="rId2"/>
                <a:stretch>
                  <a:fillRect l="-1037" t="-631" r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36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likelihood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)(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9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"/>
                <a:ext cx="8229600" cy="60499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33CC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)(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 smtClean="0"/>
                  <a:t>How do we maximize the likelihood? Gradient ascent</a:t>
                </a:r>
              </a:p>
              <a:p>
                <a:pPr lvl="1"/>
                <a:r>
                  <a:rPr lang="en-US" dirty="0" smtClean="0"/>
                  <a:t>Updates: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>
                  <a:solidFill>
                    <a:srgbClr val="0033CC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400" dirty="0" smtClean="0"/>
                  <a:t>Assume one training example (</a:t>
                </a:r>
                <a:r>
                  <a:rPr lang="en-US" sz="2400" dirty="0" err="1" smtClean="0"/>
                  <a:t>x,y</a:t>
                </a:r>
                <a:r>
                  <a:rPr lang="en-US" sz="2400" dirty="0" smtClean="0"/>
                  <a:t>), and take derivatives to derive the stochastic gradient ascent rule.</a:t>
                </a:r>
              </a:p>
              <a:p>
                <a:pPr marL="457200" lvl="1" indent="0">
                  <a:lnSpc>
                    <a:spcPts val="48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ts val="48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3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IN" sz="330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300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300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3300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300" b="0" i="1" dirty="0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dirty="0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3300" b="0" i="1" dirty="0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300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300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300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3300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3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3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3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33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3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3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3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3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3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3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 smtClean="0">
                  <a:solidFill>
                    <a:srgbClr val="0033CC"/>
                  </a:solidFill>
                </a:endParaRPr>
              </a:p>
              <a:p>
                <a:pPr marL="457200" lvl="1" indent="0">
                  <a:lnSpc>
                    <a:spcPts val="48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3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IN" sz="2300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300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300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300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i="1" dirty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 dirty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300" i="1" dirty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300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300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300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23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3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3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3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3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3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3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3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3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sz="2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3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3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200" dirty="0" smtClean="0">
                  <a:solidFill>
                    <a:srgbClr val="0033CC"/>
                  </a:solidFill>
                </a:endParaRPr>
              </a:p>
              <a:p>
                <a:pPr marL="457200" lvl="1" indent="0">
                  <a:lnSpc>
                    <a:spcPts val="48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6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6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6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6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600" b="0" i="1" dirty="0" smtClean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ts val="48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6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2200" dirty="0" smtClean="0">
                  <a:solidFill>
                    <a:srgbClr val="0033CC"/>
                  </a:solidFill>
                </a:endParaRPr>
              </a:p>
              <a:p>
                <a:pPr marL="457200" lvl="1" indent="0">
                  <a:lnSpc>
                    <a:spcPts val="4800"/>
                  </a:lnSpc>
                  <a:spcBef>
                    <a:spcPts val="1200"/>
                  </a:spcBef>
                  <a:buNone/>
                </a:pPr>
                <a:endParaRPr lang="en-IN" sz="2200" dirty="0" smtClean="0">
                  <a:solidFill>
                    <a:srgbClr val="0033CC"/>
                  </a:solidFill>
                </a:endParaRPr>
              </a:p>
              <a:p>
                <a:pPr marL="457200" lvl="1" indent="0">
                  <a:lnSpc>
                    <a:spcPts val="4800"/>
                  </a:lnSpc>
                  <a:spcBef>
                    <a:spcPts val="1200"/>
                  </a:spcBef>
                  <a:buNone/>
                </a:pPr>
                <a:endParaRPr lang="en-IN" sz="2200" dirty="0" smtClean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"/>
                <a:ext cx="8229600" cy="6049963"/>
              </a:xfrm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77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>
                  <a:solidFill>
                    <a:srgbClr val="0033CC"/>
                  </a:solidFill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>
                  <a:solidFill>
                    <a:srgbClr val="0033CC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4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8992</TotalTime>
  <Words>123</Words>
  <Application>Microsoft Office PowerPoint</Application>
  <PresentationFormat>On-screen Show (4:3)</PresentationFormat>
  <Paragraphs>60</Paragraphs>
  <Slides>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Comic Sans MS</vt:lpstr>
      <vt:lpstr>Wingdings</vt:lpstr>
      <vt:lpstr>Office Theme</vt:lpstr>
      <vt:lpstr>Microsoft Equation 3.0</vt:lpstr>
      <vt:lpstr>Formula</vt:lpstr>
      <vt:lpstr>Foundations of Machine Learning</vt:lpstr>
      <vt:lpstr>Logistic Regression for classification</vt:lpstr>
      <vt:lpstr>Sigmoid function properties</vt:lpstr>
      <vt:lpstr>Logistic regression (sigmoid classifier)</vt:lpstr>
      <vt:lpstr>Logistic Regression</vt:lpstr>
      <vt:lpstr>Maximize likelihood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252</cp:revision>
  <cp:lastPrinted>2016-06-07T03:54:21Z</cp:lastPrinted>
  <dcterms:created xsi:type="dcterms:W3CDTF">2015-06-25T09:31:26Z</dcterms:created>
  <dcterms:modified xsi:type="dcterms:W3CDTF">2016-06-07T03:54:45Z</dcterms:modified>
</cp:coreProperties>
</file>