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737" autoAdjust="0"/>
    <p:restoredTop sz="98667" autoAdjust="0"/>
  </p:normalViewPr>
  <p:slideViewPr>
    <p:cSldViewPr>
      <p:cViewPr varScale="1">
        <p:scale>
          <a:sx n="58" d="100"/>
          <a:sy n="58" d="100"/>
        </p:scale>
        <p:origin x="6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09-06-2016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9AC5-1AD5-4EF1-A613-9078060771DC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5702-4D81-4963-9457-CF8C9F404F2E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791-4AAB-4EC5-9813-D191D57E63A0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132E-6923-47FE-AC75-8516252E9CB2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68F-66B6-4C05-96DB-7F068E854356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8A2-F480-4F42-854E-93B8E249C15C}" type="datetime1">
              <a:rPr lang="en-IN" smtClean="0"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8717-0CAB-420D-B3F0-B987C9B58B49}" type="datetime1">
              <a:rPr lang="en-IN" smtClean="0"/>
              <a:t>09-06-2016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A1-3D4C-43A0-A124-154FE4E41A72}" type="datetime1">
              <a:rPr lang="en-IN" smtClean="0"/>
              <a:t>09-06-2016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C79C-F063-4A04-88A5-6AD1B4043B66}" type="datetime1">
              <a:rPr lang="en-IN" smtClean="0"/>
              <a:t>09-06-2016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3D2-A626-4C16-BA91-AC60700B28EF}" type="datetime1">
              <a:rPr lang="en-IN" smtClean="0"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82B-E2A6-4A61-8ED2-7C1C5F940531}" type="datetime1">
              <a:rPr lang="en-IN" smtClean="0"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259A-7067-434B-A8A2-86B5B1907F08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B: </a:t>
            </a:r>
            <a:r>
              <a:rPr lang="en-IN" smtClean="0">
                <a:solidFill>
                  <a:schemeClr val="accent6">
                    <a:lumMod val="75000"/>
                  </a:schemeClr>
                </a:solidFill>
              </a:rPr>
              <a:t>Introduction to Support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Vector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Margin Width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 smtClean="0"/>
                  <a:t>Maximize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30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/>
                  <a:t>subject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3000" b="0" i="1" smtClean="0">
                        <a:solidFill>
                          <a:srgbClr val="0033CC"/>
                        </a:solidFill>
                        <a:latin typeface="Cambria Math"/>
                      </a:rPr>
                      <m:t>≥</m:t>
                    </m:r>
                    <m:r>
                      <a:rPr lang="en-US" sz="3000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3000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sz="3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𝑖</m:t>
                    </m:r>
                    <m:r>
                      <a:rPr lang="en-US" sz="3000" b="0" i="1" smtClean="0">
                        <a:latin typeface="Cambria Math"/>
                      </a:rPr>
                      <m:t>=1,2, .. ,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Scale so that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sz="3000" b="0" dirty="0" smtClean="0">
                  <a:ea typeface="Cambria Math"/>
                </a:endParaRPr>
              </a:p>
              <a:p>
                <a:r>
                  <a:rPr lang="en-US" sz="3000" dirty="0" smtClean="0"/>
                  <a:t>Maximizing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sz="3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/>
                  <a:t> is the same as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r>
                  <a:rPr lang="en-US" altLang="en-US" sz="3000" dirty="0" smtClean="0">
                    <a:solidFill>
                      <a:srgbClr val="0033CC"/>
                    </a:solidFill>
                  </a:rPr>
                  <a:t>Minimize</a:t>
                </a:r>
                <a:r>
                  <a:rPr lang="en-US" altLang="en-US" sz="3000" b="1" i="1" dirty="0" smtClean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b="1" i="1" smtClean="0">
                        <a:solidFill>
                          <a:srgbClr val="0033CC"/>
                        </a:solidFill>
                        <a:latin typeface="Cambria Math"/>
                      </a:rPr>
                      <m:t>𝒘</m:t>
                    </m:r>
                    <m:r>
                      <a:rPr lang="en-US" altLang="en-US" sz="3000" b="1" i="1" smtClean="0">
                        <a:solidFill>
                          <a:srgbClr val="0033CC"/>
                        </a:solidFill>
                        <a:latin typeface="Cambria Math"/>
                      </a:rPr>
                      <m:t>.</m:t>
                    </m:r>
                    <m:r>
                      <a:rPr lang="en-US" altLang="en-US" sz="3000" b="1" i="1" smtClean="0">
                        <a:solidFill>
                          <a:srgbClr val="0033CC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en-US" sz="3000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altLang="en-US" sz="3000" dirty="0" smtClean="0"/>
                  <a:t>subject to the constraints</a:t>
                </a:r>
              </a:p>
              <a:p>
                <a:r>
                  <a:rPr lang="en-US" altLang="en-US" sz="3000" dirty="0"/>
                  <a:t>for </a:t>
                </a:r>
                <a:r>
                  <a:rPr lang="en-US" altLang="en-US" sz="3000" dirty="0" smtClean="0"/>
                  <a:t>all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3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3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sz="3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3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/>
                      </a:rPr>
                      <m:t>𝑖</m:t>
                    </m:r>
                    <m:r>
                      <a:rPr lang="en-US" altLang="en-US" sz="3000" b="0" i="1" smtClean="0">
                        <a:latin typeface="Cambria Math"/>
                      </a:rPr>
                      <m:t>=1,…,</m:t>
                    </m:r>
                    <m:r>
                      <a:rPr lang="en-US" altLang="en-US" sz="3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en-US" sz="3000" dirty="0" smtClean="0"/>
                  <a:t> </a:t>
                </a:r>
                <a:r>
                  <a:rPr lang="en-US" altLang="en-US" sz="3000" dirty="0"/>
                  <a:t>:     </a:t>
                </a:r>
                <a:endParaRPr lang="en-US" altLang="en-US" sz="3000" dirty="0" smtClean="0"/>
              </a:p>
              <a:p>
                <a:pPr marL="457200" lvl="1" indent="0">
                  <a:buNone/>
                </a:pPr>
                <a:r>
                  <a:rPr lang="en-US" altLang="en-US" sz="2600" dirty="0" smtClean="0"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en-US" sz="2600" b="0" i="1" smtClean="0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sz="26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600" b="0" i="1" smtClean="0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600" b="0" i="1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en-US" sz="2600" b="0" i="1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altLang="en-US" sz="2600" b="0" i="1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≥1</m:t>
                    </m:r>
                  </m:oMath>
                </a14:m>
                <a:r>
                  <a:rPr lang="en-US" altLang="en-US" sz="2600" dirty="0" smtClean="0">
                    <a:solidFill>
                      <a:srgbClr val="0033CC"/>
                    </a:solidFill>
                    <a:cs typeface="Times New Roman" pitchFamily="18" charset="0"/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600" b="0" i="1" smtClean="0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600" b="0" i="1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altLang="en-US" sz="2600" b="0" dirty="0" smtClean="0">
                  <a:solidFill>
                    <a:srgbClr val="0033CC"/>
                  </a:solidFill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en-US" sz="2600" dirty="0" smtClean="0">
                    <a:solidFill>
                      <a:srgbClr val="0033CC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0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600" i="1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en-US" sz="2600" i="1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altLang="en-US" sz="2600" b="0" i="1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≤−</m:t>
                    </m:r>
                    <m:r>
                      <a:rPr lang="en-US" altLang="en-US" sz="2600" i="1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altLang="en-US" sz="2600" dirty="0">
                    <a:solidFill>
                      <a:srgbClr val="0033CC"/>
                    </a:solidFill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600" i="1">
                            <a:solidFill>
                              <a:srgbClr val="0033C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600" i="1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en-US" sz="2600" b="0" i="1" smtClean="0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altLang="en-US" sz="2600" i="1">
                        <a:solidFill>
                          <a:srgbClr val="0033CC"/>
                        </a:solidFill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endParaRPr lang="en-US" altLang="en-US" sz="2600" dirty="0">
                  <a:solidFill>
                    <a:srgbClr val="0033CC"/>
                  </a:solidFill>
                  <a:cs typeface="Times New Roman" pitchFamily="18" charset="0"/>
                </a:endParaRPr>
              </a:p>
              <a:p>
                <a:endParaRPr lang="en-US" altLang="en-US" dirty="0">
                  <a:cs typeface="Times New Roman" pitchFamily="18" charset="0"/>
                </a:endParaRPr>
              </a:p>
              <a:p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b="1" i="1" dirty="0">
                  <a:solidFill>
                    <a:srgbClr val="990099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60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Margin Linear Classifier </a:t>
            </a:r>
          </a:p>
        </p:txBody>
      </p:sp>
      <p:sp>
        <p:nvSpPr>
          <p:cNvPr id="87065" name="Rectangle 25"/>
          <p:cNvSpPr>
            <a:spLocks noGrp="1" noChangeArrowheads="1"/>
          </p:cNvSpPr>
          <p:nvPr>
            <p:ph idx="1"/>
          </p:nvPr>
        </p:nvSpPr>
        <p:spPr>
          <a:xfrm>
            <a:off x="457200" y="1443038"/>
            <a:ext cx="4038600" cy="538162"/>
          </a:xfrm>
          <a:noFill/>
          <a:ln/>
        </p:spPr>
        <p:txBody>
          <a:bodyPr/>
          <a:lstStyle/>
          <a:p>
            <a:r>
              <a:rPr lang="en-US" altLang="zh-CN" sz="2200"/>
              <a:t>Formulation: 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 rot="-1913833">
            <a:off x="4114800" y="3194050"/>
            <a:ext cx="45720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6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47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0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1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2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8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9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64" name="Line 24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6391162" y="5809230"/>
            <a:ext cx="1931987" cy="871537"/>
            <a:chOff x="4445" y="467"/>
            <a:chExt cx="1217" cy="549"/>
          </a:xfrm>
        </p:grpSpPr>
        <p:sp>
          <p:nvSpPr>
            <p:cNvPr id="87069" name="Text Box 29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 dirty="0">
                  <a:latin typeface="Tahoma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 dirty="0">
                  <a:latin typeface="Tahoma" charset="0"/>
                </a:rPr>
                <a:t>denotes -1</a:t>
              </a:r>
            </a:p>
          </p:txBody>
        </p:sp>
        <p:grpSp>
          <p:nvGrpSpPr>
            <p:cNvPr id="87070" name="Group 30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87071" name="Oval 31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2" name="Oval 32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3" name="Rectangle 33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8229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7575550" y="1614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Margin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 rot="-4525474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0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 rot="-45254740">
            <a:off x="6477000" y="3276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-1</a:t>
            </a: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 rot="-45254740">
            <a:off x="52578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1</a:t>
            </a:r>
          </a:p>
        </p:txBody>
      </p:sp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5410200" y="2147888"/>
            <a:ext cx="2216150" cy="2347912"/>
            <a:chOff x="3408" y="1353"/>
            <a:chExt cx="1396" cy="1479"/>
          </a:xfrm>
        </p:grpSpPr>
        <p:sp>
          <p:nvSpPr>
            <p:cNvPr id="87080" name="Oval 40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3" name="Text Box 43"/>
            <p:cNvSpPr txBox="1">
              <a:spLocks noChangeArrowheads="1"/>
            </p:cNvSpPr>
            <p:nvPr/>
          </p:nvSpPr>
          <p:spPr bwMode="auto">
            <a:xfrm>
              <a:off x="3408" y="196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87084" name="Text Box 44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auto">
            <a:xfrm>
              <a:off x="4004" y="26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-</a:t>
              </a:r>
            </a:p>
          </p:txBody>
        </p:sp>
      </p:grpSp>
      <p:sp>
        <p:nvSpPr>
          <p:cNvPr id="87086" name="Line 46"/>
          <p:cNvSpPr>
            <a:spLocks noChangeShapeType="1"/>
          </p:cNvSpPr>
          <p:nvPr/>
        </p:nvSpPr>
        <p:spPr bwMode="auto">
          <a:xfrm flipH="1" flipV="1">
            <a:off x="5341938" y="3757613"/>
            <a:ext cx="228600" cy="38100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n</a:t>
            </a:r>
          </a:p>
        </p:txBody>
      </p:sp>
      <p:graphicFrame>
        <p:nvGraphicFramePr>
          <p:cNvPr id="870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35052"/>
              </p:ext>
            </p:extLst>
          </p:nvPr>
        </p:nvGraphicFramePr>
        <p:xfrm>
          <a:off x="1447800" y="3911600"/>
          <a:ext cx="2087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990360" imgH="241200" progId="Equation.DSMT4">
                  <p:embed/>
                </p:oleObj>
              </mc:Choice>
              <mc:Fallback>
                <p:oleObj name="Equation" r:id="rId3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11600"/>
                        <a:ext cx="20875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0" name="Object 50"/>
          <p:cNvGraphicFramePr>
            <a:graphicFrameLocks noChangeAspect="1"/>
          </p:cNvGraphicFramePr>
          <p:nvPr/>
        </p:nvGraphicFramePr>
        <p:xfrm>
          <a:off x="1371600" y="2057400"/>
          <a:ext cx="23034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23034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91" name="Text Box 51"/>
          <p:cNvSpPr txBox="1">
            <a:spLocks noChangeArrowheads="1"/>
          </p:cNvSpPr>
          <p:nvPr/>
        </p:nvSpPr>
        <p:spPr bwMode="auto">
          <a:xfrm>
            <a:off x="838200" y="312420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such that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Solving the Optimization Problem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Optimization problem with convex quadratic objectives and linear constraints</a:t>
            </a:r>
          </a:p>
          <a:p>
            <a:r>
              <a:rPr lang="en-US" sz="2800" dirty="0" smtClean="0"/>
              <a:t>Can be solved using QP.</a:t>
            </a:r>
            <a:endParaRPr lang="en-US" sz="2800" dirty="0"/>
          </a:p>
          <a:p>
            <a:r>
              <a:rPr lang="en-US" sz="2800" dirty="0"/>
              <a:t>Lagrange </a:t>
            </a:r>
            <a:r>
              <a:rPr lang="en-US" sz="2800" dirty="0" smtClean="0"/>
              <a:t>duality to get  the optimization </a:t>
            </a:r>
            <a:r>
              <a:rPr lang="en-US" sz="2800" dirty="0"/>
              <a:t>problem’s dual form, </a:t>
            </a:r>
            <a:endParaRPr lang="en-US" sz="2800" dirty="0" smtClean="0"/>
          </a:p>
          <a:p>
            <a:pPr lvl="1"/>
            <a:r>
              <a:rPr lang="en-US" sz="2400" dirty="0" smtClean="0"/>
              <a:t>Allow </a:t>
            </a:r>
            <a:r>
              <a:rPr lang="en-US" sz="2400" dirty="0"/>
              <a:t>us </a:t>
            </a:r>
            <a:r>
              <a:rPr lang="en-US" sz="2400" dirty="0" smtClean="0"/>
              <a:t>to use </a:t>
            </a:r>
            <a:r>
              <a:rPr lang="en-US" sz="2400" dirty="0"/>
              <a:t>kernels to get optimal margin classifiers to work efficiently in very </a:t>
            </a:r>
            <a:r>
              <a:rPr lang="en-US" sz="2400" dirty="0" smtClean="0"/>
              <a:t>high dimensional </a:t>
            </a:r>
            <a:r>
              <a:rPr lang="en-US" sz="2400" dirty="0"/>
              <a:t>spaces. </a:t>
            </a:r>
            <a:endParaRPr lang="en-US" sz="2400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llow </a:t>
            </a:r>
            <a:r>
              <a:rPr lang="en-US" sz="2400" dirty="0"/>
              <a:t>us to derive an </a:t>
            </a:r>
            <a:r>
              <a:rPr lang="en-US" sz="2400" dirty="0" smtClean="0"/>
              <a:t>efficient algorithm </a:t>
            </a:r>
            <a:r>
              <a:rPr lang="en-US" sz="2400" dirty="0"/>
              <a:t>for solving the above optimization problem that will typically </a:t>
            </a:r>
            <a:r>
              <a:rPr lang="en-US" sz="2400" dirty="0" smtClean="0"/>
              <a:t>do much </a:t>
            </a:r>
            <a:r>
              <a:rPr lang="en-US" sz="2400" dirty="0"/>
              <a:t>better than generic QP software.</a:t>
            </a: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2402001" y="1295400"/>
            <a:ext cx="3810000" cy="1752600"/>
            <a:chOff x="336" y="1200"/>
            <a:chExt cx="2400" cy="1104"/>
          </a:xfrm>
        </p:grpSpPr>
        <p:graphicFrame>
          <p:nvGraphicFramePr>
            <p:cNvPr id="88112" name="Object 48"/>
            <p:cNvGraphicFramePr>
              <a:graphicFrameLocks noChangeAspect="1"/>
            </p:cNvGraphicFramePr>
            <p:nvPr/>
          </p:nvGraphicFramePr>
          <p:xfrm>
            <a:off x="1037" y="1824"/>
            <a:ext cx="1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3" imgW="990360" imgH="241200" progId="Equation.DSMT4">
                    <p:embed/>
                  </p:oleObj>
                </mc:Choice>
                <mc:Fallback>
                  <p:oleObj name="Equation" r:id="rId3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824"/>
                          <a:ext cx="131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13" name="Object 49"/>
            <p:cNvGraphicFramePr>
              <a:graphicFrameLocks noChangeAspect="1"/>
            </p:cNvGraphicFramePr>
            <p:nvPr/>
          </p:nvGraphicFramePr>
          <p:xfrm>
            <a:off x="805" y="1200"/>
            <a:ext cx="145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Equation" r:id="rId5" imgW="1091880" imgH="393480" progId="Equation.DSMT4">
                    <p:embed/>
                  </p:oleObj>
                </mc:Choice>
                <mc:Fallback>
                  <p:oleObj name="Equation" r:id="rId5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200"/>
                          <a:ext cx="1451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14" name="Text Box 50"/>
            <p:cNvSpPr txBox="1">
              <a:spLocks noChangeArrowheads="1"/>
            </p:cNvSpPr>
            <p:nvPr/>
          </p:nvSpPr>
          <p:spPr bwMode="auto">
            <a:xfrm>
              <a:off x="576" y="1824"/>
              <a:ext cx="3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s.t.</a:t>
              </a:r>
            </a:p>
          </p:txBody>
        </p:sp>
        <p:sp>
          <p:nvSpPr>
            <p:cNvPr id="88116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2400" cy="110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SVMs have a clever way to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They can </a:t>
            </a:r>
            <a:r>
              <a:rPr lang="en-IN" dirty="0"/>
              <a:t>use </a:t>
            </a:r>
            <a:r>
              <a:rPr lang="en-IN" dirty="0" smtClean="0"/>
              <a:t>many </a:t>
            </a:r>
            <a:r>
              <a:rPr lang="en-IN" dirty="0"/>
              <a:t>features without </a:t>
            </a:r>
            <a:r>
              <a:rPr lang="en-IN" dirty="0" smtClean="0"/>
              <a:t>requiring too much computation.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and Confidence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077200" cy="4724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Logistic Regression: </a:t>
                </a:r>
                <a:endParaRPr lang="en-US" altLang="zh-CN" sz="2400" i="1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latin typeface="Cambria Math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Predict 1 on an input x </a:t>
                </a:r>
                <a:r>
                  <a:rPr lang="en-IN" sz="2400" dirty="0" err="1" smtClean="0"/>
                  <a:t>iff</a:t>
                </a: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zh-CN" altLang="en-US" sz="2400" i="1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2400" dirty="0" smtClean="0"/>
                  <a:t>, </a:t>
                </a:r>
                <a:br>
                  <a:rPr lang="en-US" sz="2400" dirty="0" smtClean="0"/>
                </a:br>
                <a:r>
                  <a:rPr lang="en-US" sz="2400" dirty="0" smtClean="0"/>
                  <a:t>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The larger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zh-CN" altLang="en-US" sz="2400" i="1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/>
                  <a:t>, the larger is the probability, and higher the confidence.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Similarly, confident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rediction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 smtClean="0"/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More confident of prediction from points (instances) located far from the decision surface</a:t>
                </a:r>
                <a:r>
                  <a:rPr lang="en-US" sz="2400" dirty="0"/>
                  <a:t>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077200" cy="4724400"/>
              </a:xfrm>
              <a:blipFill rotWithShape="0">
                <a:blip r:embed="rId2"/>
                <a:stretch>
                  <a:fillRect l="-981" t="-129" r="-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2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Preventing overfitting </a:t>
            </a:r>
            <a:r>
              <a:rPr lang="en-US" sz="3600" dirty="0" smtClean="0"/>
              <a:t> with many features</a:t>
            </a:r>
            <a:endParaRPr lang="en-US" sz="3600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68413"/>
            <a:ext cx="5414963" cy="5400675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a </a:t>
            </a:r>
            <a:r>
              <a:rPr lang="en-US" dirty="0"/>
              <a:t>big set of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What </a:t>
            </a:r>
            <a:r>
              <a:rPr lang="en-US" dirty="0"/>
              <a:t>is the best separating line to use?</a:t>
            </a:r>
          </a:p>
          <a:p>
            <a:r>
              <a:rPr lang="en-US" dirty="0" smtClean="0"/>
              <a:t>Bayesian answer:  </a:t>
            </a:r>
            <a:endParaRPr lang="en-US" dirty="0">
              <a:solidFill>
                <a:srgbClr val="3333CC"/>
              </a:solidFill>
            </a:endParaRPr>
          </a:p>
          <a:p>
            <a:pPr lvl="1"/>
            <a:r>
              <a:rPr lang="en-US" dirty="0" smtClean="0"/>
              <a:t>Use all</a:t>
            </a:r>
          </a:p>
          <a:p>
            <a:pPr lvl="1"/>
            <a:r>
              <a:rPr lang="en-US" dirty="0" smtClean="0"/>
              <a:t>Weight </a:t>
            </a:r>
            <a:r>
              <a:rPr lang="en-US" dirty="0"/>
              <a:t>each line by its posterior probability </a:t>
            </a:r>
          </a:p>
          <a:p>
            <a:r>
              <a:rPr lang="en-US" dirty="0" smtClean="0"/>
              <a:t>Can we</a:t>
            </a:r>
            <a:r>
              <a:rPr lang="en-US" sz="2800" dirty="0" smtClean="0"/>
              <a:t> </a:t>
            </a:r>
            <a:r>
              <a:rPr lang="en-US" sz="2800" dirty="0"/>
              <a:t>approximate the correct </a:t>
            </a:r>
            <a:r>
              <a:rPr lang="en-US" sz="2800" dirty="0" smtClean="0"/>
              <a:t>answer efficiently?</a:t>
            </a:r>
            <a:endParaRPr lang="en-US" sz="2800" dirty="0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5867400" y="2276475"/>
            <a:ext cx="3025775" cy="3060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3829" name="Oval 5"/>
          <p:cNvSpPr>
            <a:spLocks noChangeArrowheads="1"/>
          </p:cNvSpPr>
          <p:nvPr/>
        </p:nvSpPr>
        <p:spPr bwMode="auto">
          <a:xfrm>
            <a:off x="6588125" y="3465513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0" name="Oval 6"/>
          <p:cNvSpPr>
            <a:spLocks noChangeArrowheads="1"/>
          </p:cNvSpPr>
          <p:nvPr/>
        </p:nvSpPr>
        <p:spPr bwMode="auto">
          <a:xfrm>
            <a:off x="6516688" y="4040188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6840538" y="4076700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2" name="Oval 8"/>
          <p:cNvSpPr>
            <a:spLocks noChangeArrowheads="1"/>
          </p:cNvSpPr>
          <p:nvPr/>
        </p:nvSpPr>
        <p:spPr bwMode="auto">
          <a:xfrm>
            <a:off x="7380288" y="4398963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7305675" y="479742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4" name="Oval 10"/>
          <p:cNvSpPr>
            <a:spLocks noChangeArrowheads="1"/>
          </p:cNvSpPr>
          <p:nvPr/>
        </p:nvSpPr>
        <p:spPr bwMode="auto">
          <a:xfrm>
            <a:off x="7632700" y="288925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>
            <a:off x="6443663" y="2563813"/>
            <a:ext cx="2087562" cy="255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36" name="Oval 12"/>
          <p:cNvSpPr>
            <a:spLocks noChangeArrowheads="1"/>
          </p:cNvSpPr>
          <p:nvPr/>
        </p:nvSpPr>
        <p:spPr bwMode="auto">
          <a:xfrm>
            <a:off x="7669213" y="3211513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7" name="Oval 13"/>
          <p:cNvSpPr>
            <a:spLocks noChangeArrowheads="1"/>
          </p:cNvSpPr>
          <p:nvPr/>
        </p:nvSpPr>
        <p:spPr bwMode="auto">
          <a:xfrm>
            <a:off x="7991475" y="339090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8" name="Oval 14"/>
          <p:cNvSpPr>
            <a:spLocks noChangeArrowheads="1"/>
          </p:cNvSpPr>
          <p:nvPr/>
        </p:nvSpPr>
        <p:spPr bwMode="auto">
          <a:xfrm>
            <a:off x="7777163" y="3573463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39" name="Oval 15"/>
          <p:cNvSpPr>
            <a:spLocks noChangeArrowheads="1"/>
          </p:cNvSpPr>
          <p:nvPr/>
        </p:nvSpPr>
        <p:spPr bwMode="auto">
          <a:xfrm>
            <a:off x="8350250" y="3749675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40" name="Oval 16"/>
          <p:cNvSpPr>
            <a:spLocks noChangeArrowheads="1"/>
          </p:cNvSpPr>
          <p:nvPr/>
        </p:nvSpPr>
        <p:spPr bwMode="auto">
          <a:xfrm>
            <a:off x="8639175" y="4402138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5975350" y="3032125"/>
            <a:ext cx="2628900" cy="22320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46" name="Line 22"/>
          <p:cNvSpPr>
            <a:spLocks noChangeShapeType="1"/>
          </p:cNvSpPr>
          <p:nvPr/>
        </p:nvSpPr>
        <p:spPr bwMode="auto">
          <a:xfrm>
            <a:off x="6983413" y="2528888"/>
            <a:ext cx="1727200" cy="277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47" name="Line 23"/>
          <p:cNvSpPr>
            <a:spLocks noChangeShapeType="1"/>
          </p:cNvSpPr>
          <p:nvPr/>
        </p:nvSpPr>
        <p:spPr bwMode="auto">
          <a:xfrm>
            <a:off x="6119813" y="2708275"/>
            <a:ext cx="2592387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6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55763"/>
            <a:ext cx="4824412" cy="4437062"/>
          </a:xfrm>
        </p:spPr>
        <p:txBody>
          <a:bodyPr>
            <a:normAutofit/>
          </a:bodyPr>
          <a:lstStyle/>
          <a:p>
            <a:r>
              <a:rPr lang="en-US" sz="2400" dirty="0"/>
              <a:t>The line that maximizes the minimum </a:t>
            </a:r>
            <a:r>
              <a:rPr lang="en-US" sz="2400" dirty="0" smtClean="0"/>
              <a:t>margin.</a:t>
            </a:r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maximum-margin separator is determined by a subset of the </a:t>
            </a:r>
            <a:r>
              <a:rPr lang="en-US" sz="2400" dirty="0" err="1"/>
              <a:t>datapoints</a:t>
            </a:r>
            <a:r>
              <a:rPr lang="en-US" sz="2400" dirty="0"/>
              <a:t>.</a:t>
            </a:r>
          </a:p>
          <a:p>
            <a:pPr lvl="1"/>
            <a:r>
              <a:rPr lang="en-US" dirty="0" smtClean="0"/>
              <a:t>called </a:t>
            </a:r>
            <a:r>
              <a:rPr lang="en-US" dirty="0"/>
              <a:t>“support vectors”.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the support vectors to decide which side of the separator a test case is on.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5400675" y="1520825"/>
            <a:ext cx="3276600" cy="3060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6372225" y="2709863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23" name="Oval 7"/>
          <p:cNvSpPr>
            <a:spLocks noChangeArrowheads="1"/>
          </p:cNvSpPr>
          <p:nvPr/>
        </p:nvSpPr>
        <p:spPr bwMode="auto">
          <a:xfrm>
            <a:off x="6300788" y="3284538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6624638" y="3321050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7164388" y="3643313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7089775" y="404177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7416800" y="213360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28" name="Line 12"/>
          <p:cNvSpPr>
            <a:spLocks noChangeShapeType="1"/>
          </p:cNvSpPr>
          <p:nvPr/>
        </p:nvSpPr>
        <p:spPr bwMode="auto">
          <a:xfrm>
            <a:off x="6229350" y="1809750"/>
            <a:ext cx="2087563" cy="255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7453313" y="2455863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0" name="Oval 14"/>
          <p:cNvSpPr>
            <a:spLocks noChangeArrowheads="1"/>
          </p:cNvSpPr>
          <p:nvPr/>
        </p:nvSpPr>
        <p:spPr bwMode="auto">
          <a:xfrm>
            <a:off x="7775575" y="263525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1" name="Oval 15"/>
          <p:cNvSpPr>
            <a:spLocks noChangeArrowheads="1"/>
          </p:cNvSpPr>
          <p:nvPr/>
        </p:nvSpPr>
        <p:spPr bwMode="auto">
          <a:xfrm>
            <a:off x="7561263" y="2817813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2" name="Oval 16"/>
          <p:cNvSpPr>
            <a:spLocks noChangeArrowheads="1"/>
          </p:cNvSpPr>
          <p:nvPr/>
        </p:nvSpPr>
        <p:spPr bwMode="auto">
          <a:xfrm>
            <a:off x="8134350" y="2994025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3" name="Oval 17"/>
          <p:cNvSpPr>
            <a:spLocks noChangeArrowheads="1"/>
          </p:cNvSpPr>
          <p:nvPr/>
        </p:nvSpPr>
        <p:spPr bwMode="auto">
          <a:xfrm>
            <a:off x="8423275" y="3646488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4" name="Oval 18"/>
          <p:cNvSpPr>
            <a:spLocks noChangeArrowheads="1"/>
          </p:cNvSpPr>
          <p:nvPr/>
        </p:nvSpPr>
        <p:spPr bwMode="auto">
          <a:xfrm>
            <a:off x="6264275" y="2601913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5" name="Oval 19"/>
          <p:cNvSpPr>
            <a:spLocks noChangeArrowheads="1"/>
          </p:cNvSpPr>
          <p:nvPr/>
        </p:nvSpPr>
        <p:spPr bwMode="auto">
          <a:xfrm>
            <a:off x="7451725" y="2709863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7056438" y="3536950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5472113" y="4726091"/>
            <a:ext cx="32051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The support vectors are indicated by the circles around them.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Margin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Functional Margin of a </a:t>
                </a:r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Measured by the distance of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the decision boundary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IN" dirty="0" smtClean="0"/>
                  <a:t>Larger functional margin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IN" dirty="0" smtClean="0"/>
                  <a:t>more confidence for correct prediction</a:t>
                </a:r>
              </a:p>
              <a:p>
                <a:pPr lvl="1"/>
                <a:r>
                  <a:rPr lang="en-IN" dirty="0" smtClean="0"/>
                  <a:t>Problem: w and b can be scaled to make this value larger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Functional Margin of </a:t>
                </a:r>
                <a:r>
                  <a:rPr lang="en-US" dirty="0" smtClean="0"/>
                  <a:t>training set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func>
                        </m:e>
                        <m:sup/>
                      </m:sSup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51884" cy="436974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For a decision surface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the vector orthogonal to it is given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The unit length orthogonal vector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𝛾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51884" cy="4369741"/>
              </a:xfrm>
              <a:blipFill rotWithShape="0">
                <a:blip r:embed="rId2"/>
                <a:stretch>
                  <a:fillRect l="-2359" t="-1397" r="-4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33945" y="1378892"/>
            <a:ext cx="4724400" cy="3528715"/>
            <a:chOff x="2514600" y="1600200"/>
            <a:chExt cx="4724400" cy="352871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19400" y="4648200"/>
              <a:ext cx="441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819400" y="1600200"/>
              <a:ext cx="0" cy="304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514600" y="2362200"/>
              <a:ext cx="2570504" cy="27667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85104" y="4667250"/>
              <a:ext cx="802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</a:t>
              </a:r>
              <a:r>
                <a:rPr lang="en-US" sz="2400" dirty="0" err="1" smtClean="0"/>
                <a:t>w,b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810000" y="2971800"/>
              <a:ext cx="838200" cy="762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9059" y="2936112"/>
                  <a:ext cx="567270" cy="642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sz="2800" b="0" i="1" smtClean="0">
                                <a:latin typeface="Cambria Math"/>
                              </a:rPr>
                              <m:t>𝑤</m:t>
                            </m:r>
                          </m:e>
                        </m:groupCh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059" y="2936112"/>
                  <a:ext cx="567270" cy="6424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 flipV="1">
              <a:off x="3276600" y="2057400"/>
              <a:ext cx="1254287" cy="1145412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05350" y="1826567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P=(a1,a2)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2109" y="2795689"/>
              <a:ext cx="144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Q=(b1,b2)</a:t>
              </a:r>
              <a:endParaRPr lang="en-US" sz="24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Geometric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277" y="919843"/>
                <a:ext cx="5798166" cy="47244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f>
                        <m:f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9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49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f>
                        <m:f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900" dirty="0" smtClean="0">
                  <a:solidFill>
                    <a:srgbClr val="0033CC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90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  <m:f>
                            <m:fPr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9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49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4900" b="0" dirty="0" smtClean="0">
                  <a:solidFill>
                    <a:srgbClr val="0033CC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1,</m:t>
                              </m:r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9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9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9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  <m:sup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9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9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9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900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9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9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  <m:sup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4900" i="1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900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90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sz="4900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.(</m:t>
                      </m:r>
                      <m:sSup>
                        <m:sSup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9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9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  <m:sup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4900" i="1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9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9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9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sz="49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9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77" y="919843"/>
                <a:ext cx="5798166" cy="4724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33945" y="1378892"/>
            <a:ext cx="4724400" cy="3528715"/>
            <a:chOff x="2514600" y="1600200"/>
            <a:chExt cx="4724400" cy="352871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19400" y="4648200"/>
              <a:ext cx="441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819400" y="1600200"/>
              <a:ext cx="0" cy="304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514600" y="2362200"/>
              <a:ext cx="2570504" cy="27667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85104" y="4667250"/>
              <a:ext cx="802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</a:t>
              </a:r>
              <a:r>
                <a:rPr lang="en-US" sz="2400" dirty="0" err="1" smtClean="0"/>
                <a:t>w,b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810000" y="2971800"/>
              <a:ext cx="838200" cy="762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9059" y="2936112"/>
                  <a:ext cx="567270" cy="642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sz="2800" b="0" i="1" smtClean="0">
                                <a:latin typeface="Cambria Math"/>
                              </a:rPr>
                              <m:t>𝑤</m:t>
                            </m:r>
                          </m:e>
                        </m:groupCh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059" y="2936112"/>
                  <a:ext cx="567270" cy="6424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 flipV="1">
              <a:off x="3276600" y="2057400"/>
              <a:ext cx="1254287" cy="1145412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05350" y="1826567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P=(a1,a2)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2109" y="2795689"/>
              <a:ext cx="144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Q=(b1,b2)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00" y="5573486"/>
                <a:ext cx="82859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Geometric margin 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Geometric margin of (w,b) wrt S=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, …,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     -- smallest </a:t>
                </a:r>
                <a:r>
                  <a:rPr lang="en-US" sz="2000" dirty="0"/>
                  <a:t>of the </a:t>
                </a:r>
                <a:r>
                  <a:rPr lang="en-US" sz="2000" dirty="0" smtClean="0"/>
                  <a:t>geometric </a:t>
                </a:r>
                <a:r>
                  <a:rPr lang="en-US" sz="2000" dirty="0"/>
                  <a:t>margins of individual points.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73486"/>
                <a:ext cx="8285975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736" t="-299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8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margin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Assume linearly separable training examples.</a:t>
            </a:r>
          </a:p>
          <a:p>
            <a:r>
              <a:rPr lang="en-US" sz="2400" dirty="0" smtClean="0"/>
              <a:t>The classifier with the maximum </a:t>
            </a:r>
            <a:r>
              <a:rPr lang="en-US" sz="2400" dirty="0"/>
              <a:t>margin </a:t>
            </a:r>
            <a:r>
              <a:rPr lang="en-US" sz="2400" dirty="0" smtClean="0"/>
              <a:t>width is robust </a:t>
            </a:r>
            <a:r>
              <a:rPr lang="en-US" sz="2400" dirty="0"/>
              <a:t>to outliners and </a:t>
            </a:r>
            <a:r>
              <a:rPr lang="en-US" sz="2400" dirty="0" smtClean="0"/>
              <a:t>thus has strong </a:t>
            </a:r>
            <a:r>
              <a:rPr lang="en-US" sz="2400" dirty="0"/>
              <a:t>generalization ability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14800" y="741363"/>
            <a:ext cx="4984750" cy="5278437"/>
            <a:chOff x="4114800" y="741363"/>
            <a:chExt cx="4984750" cy="52784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 rot="-1913833">
              <a:off x="4114800" y="3194050"/>
              <a:ext cx="4572000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343400" y="1600200"/>
              <a:ext cx="4419600" cy="4419600"/>
              <a:chOff x="2736" y="1008"/>
              <a:chExt cx="2784" cy="2784"/>
            </a:xfrm>
          </p:grpSpPr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2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V="1">
                <a:off x="2928" y="1008"/>
                <a:ext cx="0" cy="27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5867400" y="3886200"/>
              <a:ext cx="1828800" cy="1447800"/>
              <a:chOff x="3696" y="2448"/>
              <a:chExt cx="1152" cy="912"/>
            </a:xfrm>
          </p:grpSpPr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4224" y="273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105400" y="2057400"/>
              <a:ext cx="2209800" cy="1447800"/>
              <a:chOff x="3216" y="1296"/>
              <a:chExt cx="1392" cy="912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3264" y="163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2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4272" y="129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auto">
              <a:xfrm>
                <a:off x="4512" y="158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25"/>
            <p:cNvSpPr>
              <a:spLocks noChangeShapeType="1"/>
            </p:cNvSpPr>
            <p:nvPr/>
          </p:nvSpPr>
          <p:spPr bwMode="auto">
            <a:xfrm flipV="1">
              <a:off x="4267200" y="2286000"/>
              <a:ext cx="4267200" cy="266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6324600" y="2209800"/>
              <a:ext cx="495300" cy="838200"/>
            </a:xfrm>
            <a:custGeom>
              <a:avLst/>
              <a:gdLst>
                <a:gd name="T0" fmla="*/ 144 w 168"/>
                <a:gd name="T1" fmla="*/ 528 h 528"/>
                <a:gd name="T2" fmla="*/ 144 w 168"/>
                <a:gd name="T3" fmla="*/ 144 h 528"/>
                <a:gd name="T4" fmla="*/ 0 w 168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528">
                  <a:moveTo>
                    <a:pt x="144" y="528"/>
                  </a:moveTo>
                  <a:cubicBezTo>
                    <a:pt x="156" y="380"/>
                    <a:pt x="168" y="232"/>
                    <a:pt x="144" y="144"/>
                  </a:cubicBezTo>
                  <a:cubicBezTo>
                    <a:pt x="120" y="56"/>
                    <a:pt x="60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8229600" y="1981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7575550" y="1614488"/>
              <a:ext cx="882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Margin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8518525" y="5294313"/>
              <a:ext cx="3825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4724400" y="144780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7167563" y="741363"/>
              <a:ext cx="1931987" cy="871537"/>
              <a:chOff x="4445" y="467"/>
              <a:chExt cx="1217" cy="549"/>
            </a:xfrm>
          </p:grpSpPr>
          <p:sp>
            <p:nvSpPr>
              <p:cNvPr id="17" name="Text Box 40"/>
              <p:cNvSpPr txBox="1">
                <a:spLocks noChangeArrowheads="1"/>
              </p:cNvSpPr>
              <p:nvPr/>
            </p:nvSpPr>
            <p:spPr bwMode="auto">
              <a:xfrm>
                <a:off x="4462" y="468"/>
                <a:ext cx="1200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2000">
                    <a:latin typeface="Tahoma" charset="0"/>
                  </a:rPr>
                  <a:t>denotes +1</a:t>
                </a:r>
              </a:p>
              <a:p>
                <a:pPr algn="ctr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2000">
                    <a:latin typeface="Tahoma" charset="0"/>
                  </a:rPr>
                  <a:t>denotes -1</a:t>
                </a:r>
              </a:p>
            </p:txBody>
          </p: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>
                <a:off x="4445" y="467"/>
                <a:ext cx="1060" cy="549"/>
                <a:chOff x="4445" y="467"/>
                <a:chExt cx="1060" cy="549"/>
              </a:xfrm>
            </p:grpSpPr>
            <p:sp>
              <p:nvSpPr>
                <p:cNvPr id="19" name="Oval 42"/>
                <p:cNvSpPr>
                  <a:spLocks noChangeArrowheads="1"/>
                </p:cNvSpPr>
                <p:nvPr/>
              </p:nvSpPr>
              <p:spPr bwMode="auto">
                <a:xfrm>
                  <a:off x="4522" y="859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43"/>
                <p:cNvSpPr>
                  <a:spLocks noChangeArrowheads="1"/>
                </p:cNvSpPr>
                <p:nvPr/>
              </p:nvSpPr>
              <p:spPr bwMode="auto">
                <a:xfrm>
                  <a:off x="4505" y="556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44"/>
                <p:cNvSpPr>
                  <a:spLocks noChangeArrowheads="1"/>
                </p:cNvSpPr>
                <p:nvPr/>
              </p:nvSpPr>
              <p:spPr bwMode="auto">
                <a:xfrm>
                  <a:off x="4445" y="467"/>
                  <a:ext cx="1060" cy="54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6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382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Tahoma</vt:lpstr>
      <vt:lpstr>Times New Roman</vt:lpstr>
      <vt:lpstr>Office Theme</vt:lpstr>
      <vt:lpstr>Equation</vt:lpstr>
      <vt:lpstr>Foundations of Machine Learning</vt:lpstr>
      <vt:lpstr>Support Vector Machines</vt:lpstr>
      <vt:lpstr>Logistic Regression and Confidence</vt:lpstr>
      <vt:lpstr>Preventing overfitting  with many features</vt:lpstr>
      <vt:lpstr>Support Vectors</vt:lpstr>
      <vt:lpstr>Functional Margin</vt:lpstr>
      <vt:lpstr>Geometric Margin</vt:lpstr>
      <vt:lpstr>Geometric Margin</vt:lpstr>
      <vt:lpstr>Maximize margin width</vt:lpstr>
      <vt:lpstr>Maximize Margin Width</vt:lpstr>
      <vt:lpstr>Large Margin Linear Classifier </vt:lpstr>
      <vt:lpstr>Solving the Optimization Problem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309</cp:revision>
  <cp:lastPrinted>2016-06-09T03:52:34Z</cp:lastPrinted>
  <dcterms:created xsi:type="dcterms:W3CDTF">2015-06-25T09:31:26Z</dcterms:created>
  <dcterms:modified xsi:type="dcterms:W3CDTF">2016-06-09T09:58:42Z</dcterms:modified>
</cp:coreProperties>
</file>