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3" r:id="rId7"/>
    <p:sldId id="281" r:id="rId8"/>
    <p:sldId id="262" r:id="rId9"/>
    <p:sldId id="264" r:id="rId10"/>
    <p:sldId id="265" r:id="rId11"/>
    <p:sldId id="271" r:id="rId12"/>
    <p:sldId id="266" r:id="rId13"/>
    <p:sldId id="273" r:id="rId14"/>
    <p:sldId id="267" r:id="rId15"/>
    <p:sldId id="272" r:id="rId16"/>
    <p:sldId id="269" r:id="rId17"/>
    <p:sldId id="270" r:id="rId18"/>
    <p:sldId id="274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Giants</c:v>
                </c:pt>
                <c:pt idx="1">
                  <c:v>Yankees</c:v>
                </c:pt>
                <c:pt idx="2">
                  <c:v>Padres</c:v>
                </c:pt>
                <c:pt idx="3">
                  <c:v>Dodgers</c:v>
                </c:pt>
                <c:pt idx="4">
                  <c:v>Braves</c:v>
                </c:pt>
                <c:pt idx="5">
                  <c:v>Mike Trout </c:v>
                </c:pt>
                <c:pt idx="6">
                  <c:v>Babe Ruth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0.78500000000000003</c:v>
                </c:pt>
                <c:pt idx="1">
                  <c:v>0.78900000000000003</c:v>
                </c:pt>
                <c:pt idx="2">
                  <c:v>0.79800000000000004</c:v>
                </c:pt>
                <c:pt idx="3">
                  <c:v>0.82099999999999995</c:v>
                </c:pt>
                <c:pt idx="4">
                  <c:v>0.83199999999999996</c:v>
                </c:pt>
                <c:pt idx="5">
                  <c:v>0.99960000000000004</c:v>
                </c:pt>
                <c:pt idx="6">
                  <c:v>1.1636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47-4300-81DD-9ADFB63D1A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Giants</c:v>
                </c:pt>
                <c:pt idx="1">
                  <c:v>Yankees</c:v>
                </c:pt>
                <c:pt idx="2">
                  <c:v>Padres</c:v>
                </c:pt>
                <c:pt idx="3">
                  <c:v>Dodgers</c:v>
                </c:pt>
                <c:pt idx="4">
                  <c:v>Braves</c:v>
                </c:pt>
                <c:pt idx="5">
                  <c:v>Mike Trout </c:v>
                </c:pt>
                <c:pt idx="6">
                  <c:v>Babe Ruth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CD47-4300-81DD-9ADFB63D1A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Giants</c:v>
                </c:pt>
                <c:pt idx="1">
                  <c:v>Yankees</c:v>
                </c:pt>
                <c:pt idx="2">
                  <c:v>Padres</c:v>
                </c:pt>
                <c:pt idx="3">
                  <c:v>Dodgers</c:v>
                </c:pt>
                <c:pt idx="4">
                  <c:v>Braves</c:v>
                </c:pt>
                <c:pt idx="5">
                  <c:v>Mike Trout </c:v>
                </c:pt>
                <c:pt idx="6">
                  <c:v>Babe Ruth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CD47-4300-81DD-9ADFB63D1A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60153231"/>
        <c:axId val="274035359"/>
      </c:barChart>
      <c:catAx>
        <c:axId val="1760153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035359"/>
        <c:crosses val="autoZero"/>
        <c:auto val="1"/>
        <c:lblAlgn val="ctr"/>
        <c:lblOffset val="100"/>
        <c:noMultiLvlLbl val="0"/>
      </c:catAx>
      <c:valAx>
        <c:axId val="274035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153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pWAR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MIL</c:v>
                </c:pt>
                <c:pt idx="1">
                  <c:v>PHI</c:v>
                </c:pt>
                <c:pt idx="2">
                  <c:v>SDP</c:v>
                </c:pt>
                <c:pt idx="3">
                  <c:v>BAL</c:v>
                </c:pt>
                <c:pt idx="4">
                  <c:v>TOR</c:v>
                </c:pt>
                <c:pt idx="5">
                  <c:v>LAD</c:v>
                </c:pt>
                <c:pt idx="6">
                  <c:v>TBR</c:v>
                </c:pt>
                <c:pt idx="7">
                  <c:v>CLE</c:v>
                </c:pt>
                <c:pt idx="8">
                  <c:v>WSN</c:v>
                </c:pt>
                <c:pt idx="9">
                  <c:v>ATL</c:v>
                </c:pt>
                <c:pt idx="10">
                  <c:v>OAK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9.84</c:v>
                </c:pt>
                <c:pt idx="1">
                  <c:v>9.84</c:v>
                </c:pt>
                <c:pt idx="2">
                  <c:v>11.295</c:v>
                </c:pt>
                <c:pt idx="3">
                  <c:v>11.790000000000001</c:v>
                </c:pt>
                <c:pt idx="4">
                  <c:v>11.805</c:v>
                </c:pt>
                <c:pt idx="5">
                  <c:v>12.21</c:v>
                </c:pt>
                <c:pt idx="6">
                  <c:v>12.51</c:v>
                </c:pt>
                <c:pt idx="7">
                  <c:v>12.615</c:v>
                </c:pt>
                <c:pt idx="8">
                  <c:v>13.065000000000001</c:v>
                </c:pt>
                <c:pt idx="9">
                  <c:v>13.440000000000001</c:v>
                </c:pt>
                <c:pt idx="10">
                  <c:v>15.66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4D-49A2-8BBB-4A7059C788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MIL</c:v>
                </c:pt>
                <c:pt idx="1">
                  <c:v>PHI</c:v>
                </c:pt>
                <c:pt idx="2">
                  <c:v>SDP</c:v>
                </c:pt>
                <c:pt idx="3">
                  <c:v>BAL</c:v>
                </c:pt>
                <c:pt idx="4">
                  <c:v>TOR</c:v>
                </c:pt>
                <c:pt idx="5">
                  <c:v>LAD</c:v>
                </c:pt>
                <c:pt idx="6">
                  <c:v>TBR</c:v>
                </c:pt>
                <c:pt idx="7">
                  <c:v>CLE</c:v>
                </c:pt>
                <c:pt idx="8">
                  <c:v>WSN</c:v>
                </c:pt>
                <c:pt idx="9">
                  <c:v>ATL</c:v>
                </c:pt>
                <c:pt idx="10">
                  <c:v>OAK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A14D-49A2-8BBB-4A7059C788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MIL</c:v>
                </c:pt>
                <c:pt idx="1">
                  <c:v>PHI</c:v>
                </c:pt>
                <c:pt idx="2">
                  <c:v>SDP</c:v>
                </c:pt>
                <c:pt idx="3">
                  <c:v>BAL</c:v>
                </c:pt>
                <c:pt idx="4">
                  <c:v>TOR</c:v>
                </c:pt>
                <c:pt idx="5">
                  <c:v>LAD</c:v>
                </c:pt>
                <c:pt idx="6">
                  <c:v>TBR</c:v>
                </c:pt>
                <c:pt idx="7">
                  <c:v>CLE</c:v>
                </c:pt>
                <c:pt idx="8">
                  <c:v>WSN</c:v>
                </c:pt>
                <c:pt idx="9">
                  <c:v>ATL</c:v>
                </c:pt>
                <c:pt idx="10">
                  <c:v>OAK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A14D-49A2-8BBB-4A7059C78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37600191"/>
        <c:axId val="274049919"/>
      </c:barChart>
      <c:catAx>
        <c:axId val="1637600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049919"/>
        <c:crosses val="autoZero"/>
        <c:auto val="1"/>
        <c:lblAlgn val="ctr"/>
        <c:lblOffset val="100"/>
        <c:noMultiLvlLbl val="0"/>
      </c:catAx>
      <c:valAx>
        <c:axId val="2740499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err="1"/>
                  <a:t>pWAR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600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World Series Over Past 30 Years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2F-4BEE-A871-2CEEFAD5EF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2F-4BEE-A871-2CEEFAD5E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2F-4BEE-A871-2CEEFAD5EF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2F-4BEE-A871-2CEEFAD5EF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Winners</c:v>
                </c:pt>
                <c:pt idx="1">
                  <c:v>Losers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22-45C5-A9AF-6F36B8C93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Statistic Importance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0630022540971E-2"/>
          <c:y val="2.9069533617373692E-2"/>
          <c:w val="0.89448135110096927"/>
          <c:h val="0.840374599753829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Relative Influence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Pct</c:v>
                </c:pt>
                <c:pt idx="1">
                  <c:v>H9</c:v>
                </c:pt>
                <c:pt idx="2">
                  <c:v>pWAR</c:v>
                </c:pt>
                <c:pt idx="3">
                  <c:v>OPS</c:v>
                </c:pt>
                <c:pt idx="4">
                  <c:v>OBP</c:v>
                </c:pt>
                <c:pt idx="5">
                  <c:v>ERA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40.14</c:v>
                </c:pt>
                <c:pt idx="1">
                  <c:v>33.799999999999997</c:v>
                </c:pt>
                <c:pt idx="2">
                  <c:v>13</c:v>
                </c:pt>
                <c:pt idx="3">
                  <c:v>6.9</c:v>
                </c:pt>
                <c:pt idx="4">
                  <c:v>6.2</c:v>
                </c:pt>
                <c:pt idx="5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4-4CF7-95C7-60A85B810A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Pct</c:v>
                </c:pt>
                <c:pt idx="1">
                  <c:v>H9</c:v>
                </c:pt>
                <c:pt idx="2">
                  <c:v>pWAR</c:v>
                </c:pt>
                <c:pt idx="3">
                  <c:v>OPS</c:v>
                </c:pt>
                <c:pt idx="4">
                  <c:v>OBP</c:v>
                </c:pt>
                <c:pt idx="5">
                  <c:v>ERA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74A4-4CF7-95C7-60A85B810A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Pct</c:v>
                </c:pt>
                <c:pt idx="1">
                  <c:v>H9</c:v>
                </c:pt>
                <c:pt idx="2">
                  <c:v>pWAR</c:v>
                </c:pt>
                <c:pt idx="3">
                  <c:v>OPS</c:v>
                </c:pt>
                <c:pt idx="4">
                  <c:v>OBP</c:v>
                </c:pt>
                <c:pt idx="5">
                  <c:v>ERA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74A4-4CF7-95C7-60A85B810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439983"/>
        <c:axId val="2007414831"/>
      </c:barChart>
      <c:catAx>
        <c:axId val="75439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414831"/>
        <c:crosses val="autoZero"/>
        <c:auto val="1"/>
        <c:lblAlgn val="ctr"/>
        <c:lblOffset val="100"/>
        <c:noMultiLvlLbl val="0"/>
      </c:catAx>
      <c:valAx>
        <c:axId val="2007414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Relative Influence on model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9983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84368-CDB5-4E59-9251-E64DFE79BF3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005AC-7D62-49D8-A566-7807D28A1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el.wikipedia.org/wiki/MLB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el.wikipedia.org/wiki/MLB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89E3-F662-466F-B62B-FDD6B2123AB8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4E655C29-8A5A-4B32-B097-B278B1FEBC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94398" y="6157669"/>
            <a:ext cx="874107" cy="47711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CDE9-ACD4-41EC-8C43-5FA390BE3E14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DAD5-92F4-4648-8A38-C9EB5028675D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605570"/>
            <a:ext cx="7729728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62954"/>
            <a:ext cx="7729728" cy="3101983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11/02/2020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0BD34AE-24A6-4A88-B042-BA7FCA7D4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94398" y="6157669"/>
            <a:ext cx="874107" cy="47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8F4A-6080-4E84-916B-740108D3D2C2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3642-CC5F-4773-9E2D-6440A8B14AED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5FAB-120E-4621-ABE5-B78B8C93E58F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B12A-79FD-42F5-848F-B71BE04A3302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69E0-9730-4DF8-98DE-18436B2E2B01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52EF-2D31-42C1-86D2-5C865D120748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3BDBE9D-DAB0-4915-9F97-245AA1E0F2C7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07B4E23-79A4-40DA-8CB1-D0C67F722DC1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.wikipedia.org/wiki/ML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l.wikipedia.org/wiki/ML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l.wikipedia.org/wiki/ML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l.wikipedia.org/wiki/ML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.wikipedia.org/wiki/ML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l.wikipedia.org/wiki/ML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5922-3728-4D09-8F70-E02A5910C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Picking MLB’s 2020 Champion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89B4A-C716-46DC-A7A9-6FBF77245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1</a:t>
            </a:r>
          </a:p>
          <a:p>
            <a:r>
              <a:rPr lang="en-US" dirty="0"/>
              <a:t>Vignesh Ravi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52565-E7B9-4BF2-A3A5-A104C9B5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95BC-09AC-46C3-8412-CCCF1280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414102" cy="1188720"/>
          </a:xfrm>
        </p:spPr>
        <p:txBody>
          <a:bodyPr>
            <a:normAutofit/>
          </a:bodyPr>
          <a:lstStyle/>
          <a:p>
            <a:r>
              <a:rPr lang="en-US" sz="2100"/>
              <a:t>Support vector machine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12E2B-D96E-4DE6-98B1-07F4D154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4" y="527384"/>
            <a:ext cx="7818683" cy="593758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3129530-3E76-4DED-9FD3-2CC408DD5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415530" cy="3263206"/>
          </a:xfrm>
        </p:spPr>
        <p:txBody>
          <a:bodyPr>
            <a:normAutofit/>
          </a:bodyPr>
          <a:lstStyle/>
          <a:p>
            <a:r>
              <a:rPr lang="en-US" dirty="0"/>
              <a:t>Accuracy increases as model cost increases</a:t>
            </a:r>
          </a:p>
          <a:p>
            <a:r>
              <a:rPr lang="en-US" dirty="0"/>
              <a:t>Radial kernel implementation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35A5E-79B1-49CB-8632-09A675B4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3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C8B9-9477-46F0-B87D-B91BBDE9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performs well in accuracy and f1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BF3E2-07FA-4CDB-B496-2C58A73F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72E89210-4E34-4EA8-A136-4745912C2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73055"/>
              </p:ext>
            </p:extLst>
          </p:nvPr>
        </p:nvGraphicFramePr>
        <p:xfrm>
          <a:off x="3147060" y="2494298"/>
          <a:ext cx="5897880" cy="3200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59167974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94723434"/>
                    </a:ext>
                  </a:extLst>
                </a:gridCol>
              </a:tblGrid>
              <a:tr h="4093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35546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89.66%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66845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92.31%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58365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48.00%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48905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92.31%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71313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96.66%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6354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9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26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6F64-FB42-4CE0-AF3E-D809E453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8255-0727-406E-B016-B8194A4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Win percentage best indicator</a:t>
            </a:r>
          </a:p>
          <a:p>
            <a:r>
              <a:rPr lang="en-US" dirty="0" err="1"/>
              <a:t>pWAR</a:t>
            </a:r>
            <a:r>
              <a:rPr lang="en-US" dirty="0"/>
              <a:t> and H9 about the same</a:t>
            </a:r>
          </a:p>
          <a:p>
            <a:r>
              <a:rPr lang="en-US" dirty="0"/>
              <a:t>Overall pitching more important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8F07F79-5537-4121-8ADE-B35756649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21"/>
          <a:stretch/>
        </p:blipFill>
        <p:spPr>
          <a:xfrm>
            <a:off x="4861269" y="1293275"/>
            <a:ext cx="6151257" cy="42793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B4601-7BFE-4477-8BF4-E53EEF1E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5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C8B9-9477-46F0-B87D-B91BBDE9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performs weaker relative to </a:t>
            </a:r>
            <a:r>
              <a:rPr lang="en-US" dirty="0" err="1"/>
              <a:t>svm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BF3E2-07FA-4CDB-B496-2C58A73F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72E89210-4E34-4EA8-A136-4745912C2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861382"/>
              </p:ext>
            </p:extLst>
          </p:nvPr>
        </p:nvGraphicFramePr>
        <p:xfrm>
          <a:off x="3147060" y="2494298"/>
          <a:ext cx="5897880" cy="3200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59167974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94723434"/>
                    </a:ext>
                  </a:extLst>
                </a:gridCol>
              </a:tblGrid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35546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83.33%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66845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58365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48905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71313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6354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.907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9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69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7EBE-46B5-4DEA-96DF-AB778F03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619760"/>
            <a:ext cx="3066937" cy="1533652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dirty="0"/>
              <a:t>Gradient boosted machine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4B94F-C695-4A82-B316-505165076F84}"/>
              </a:ext>
            </a:extLst>
          </p:cNvPr>
          <p:cNvSpPr txBox="1"/>
          <p:nvPr/>
        </p:nvSpPr>
        <p:spPr>
          <a:xfrm>
            <a:off x="8322517" y="2638044"/>
            <a:ext cx="3052497" cy="153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Winning percentage and H9 are most important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7FF04-4334-430A-A61D-E495B2DA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54C18BC-2B53-47FA-959C-F5817A180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466020"/>
              </p:ext>
            </p:extLst>
          </p:nvPr>
        </p:nvGraphicFramePr>
        <p:xfrm>
          <a:off x="192505" y="541581"/>
          <a:ext cx="7969076" cy="631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918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C8B9-9477-46F0-B87D-B91BBDE9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performs the best!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BF3E2-07FA-4CDB-B496-2C58A73F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72E89210-4E34-4EA8-A136-4745912C2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175572"/>
              </p:ext>
            </p:extLst>
          </p:nvPr>
        </p:nvGraphicFramePr>
        <p:xfrm>
          <a:off x="3147060" y="2494298"/>
          <a:ext cx="5897880" cy="3200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59167974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94723434"/>
                    </a:ext>
                  </a:extLst>
                </a:gridCol>
              </a:tblGrid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35546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91.21%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66845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94.94%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58365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54.04%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48905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94.94%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71313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6354"/>
                  </a:ext>
                </a:extLst>
              </a:tr>
              <a:tr h="4571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.910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9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86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F8BD7-316F-4FEC-87B7-C7642CFD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2020 World Series Champion</a:t>
            </a:r>
            <a:r>
              <a:rPr lang="en-US" sz="6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CA028-9951-4217-9969-2C58BCD7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F873-6A2E-42ED-8CBC-2CFCF854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Current season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93E4-60ED-4E50-B74A-E4E2F11C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 game regular season, 162 game season normally</a:t>
            </a:r>
          </a:p>
          <a:p>
            <a:r>
              <a:rPr lang="en-US" dirty="0"/>
              <a:t>Assumed statistical trends stay the same</a:t>
            </a:r>
          </a:p>
          <a:p>
            <a:r>
              <a:rPr lang="en-US" dirty="0"/>
              <a:t>Playoff format changes benefit underperformance</a:t>
            </a:r>
          </a:p>
          <a:p>
            <a:pPr lvl="1"/>
            <a:r>
              <a:rPr lang="en-US" dirty="0"/>
              <a:t>16 teams instead of normal 12 teams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9C989-C96E-480A-9B36-883B58BD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9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A34D-430E-48FD-8E99-671ABD01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5C40-C841-42F4-A4C0-48B2E6D4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consistently only picked one winner</a:t>
            </a:r>
          </a:p>
          <a:p>
            <a:r>
              <a:rPr lang="en-US" dirty="0"/>
              <a:t>Oakland Athletics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in Winning Percentage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 </a:t>
            </a:r>
            <a:r>
              <a:rPr lang="en-US" dirty="0" err="1"/>
              <a:t>pWAR</a:t>
            </a:r>
            <a:endParaRPr lang="en-US" dirty="0"/>
          </a:p>
          <a:p>
            <a:pPr lvl="1"/>
            <a:r>
              <a:rPr lang="en-US" dirty="0"/>
              <a:t>Top 10 among other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55A99-7ABD-4EEE-9779-C1876D26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72A2B19-19B8-4566-9730-FC36AFB4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352" y="2686050"/>
            <a:ext cx="32194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62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70EDF-608E-45FA-A7D0-BEC50283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2" y="1040997"/>
            <a:ext cx="2845168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/>
              <a:t>Athletics lose in </a:t>
            </a:r>
            <a:r>
              <a:rPr lang="en-US" sz="2800" dirty="0" err="1"/>
              <a:t>alds</a:t>
            </a:r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66BC37-C743-41ED-8AFA-81CCE72E32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7497" y="467763"/>
            <a:ext cx="8396710" cy="520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D6353-9B9F-4B55-9381-187DCB23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2C67823-0951-436D-94A3-86AEAE445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94398" y="6157669"/>
            <a:ext cx="874107" cy="47711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9989017-CFE7-4689-B563-ECAA007D2CA8}"/>
              </a:ext>
            </a:extLst>
          </p:cNvPr>
          <p:cNvSpPr/>
          <p:nvPr/>
        </p:nvSpPr>
        <p:spPr>
          <a:xfrm>
            <a:off x="1905000" y="4385756"/>
            <a:ext cx="1097280" cy="948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3E1F8-1145-4850-98BC-9E11D19F0210}"/>
              </a:ext>
            </a:extLst>
          </p:cNvPr>
          <p:cNvSpPr txBox="1"/>
          <p:nvPr/>
        </p:nvSpPr>
        <p:spPr>
          <a:xfrm>
            <a:off x="6798494" y="5835878"/>
            <a:ext cx="1478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Source: MLB.com</a:t>
            </a:r>
          </a:p>
        </p:txBody>
      </p:sp>
    </p:spTree>
    <p:extLst>
      <p:ext uri="{BB962C8B-B14F-4D97-AF65-F5344CB8AC3E}">
        <p14:creationId xmlns:p14="http://schemas.microsoft.com/office/powerpoint/2010/main" val="413885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110E-7169-48DB-8FD7-AB497B20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BDDA8-CBB0-401A-99E7-A4D74D25A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Baseball Statistics Overview</a:t>
            </a:r>
          </a:p>
          <a:p>
            <a:r>
              <a:rPr lang="en-US" sz="2600" dirty="0"/>
              <a:t>Model Selection</a:t>
            </a:r>
          </a:p>
          <a:p>
            <a:r>
              <a:rPr lang="en-US" sz="2600" dirty="0"/>
              <a:t>Predict the 2020 World Series Champion</a:t>
            </a:r>
          </a:p>
          <a:p>
            <a:r>
              <a:rPr lang="en-US" sz="2600" dirty="0"/>
              <a:t>Insights and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6D3E3-BC8E-427F-AC2F-0B63A2A9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8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F8BD7-316F-4FEC-87B7-C7642CFD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Insights and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CA028-9951-4217-9969-2C58BCD7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2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64C6-E3C7-40DE-BEB6-2B5A0A2B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E209-4923-41C8-BED7-68DE6E81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Pleased with consistent results</a:t>
            </a:r>
          </a:p>
          <a:p>
            <a:r>
              <a:rPr lang="en-US" dirty="0"/>
              <a:t>Athletics were statistically the best team</a:t>
            </a:r>
          </a:p>
          <a:p>
            <a:r>
              <a:rPr lang="en-US" dirty="0"/>
              <a:t>Not disheartened by incorrect prediction</a:t>
            </a:r>
          </a:p>
          <a:p>
            <a:pPr lvl="1"/>
            <a:r>
              <a:rPr lang="en-US" dirty="0"/>
              <a:t>Predicted 2019 results correctly</a:t>
            </a:r>
          </a:p>
          <a:p>
            <a:r>
              <a:rPr lang="en-US" dirty="0"/>
              <a:t>“Anything can happen in playoffs”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25720-DD20-404B-8BD5-3C8B0E9A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09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DF91-FB43-4099-8D78-CB8C4FDE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67142-EE97-42B5-9ABD-260E667D3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Areas for improvement:</a:t>
            </a:r>
          </a:p>
          <a:p>
            <a:pPr lvl="1"/>
            <a:r>
              <a:rPr lang="en-US" dirty="0"/>
              <a:t>Introduce more factors to capture error and reduce it</a:t>
            </a:r>
          </a:p>
          <a:p>
            <a:pPr lvl="1"/>
            <a:r>
              <a:rPr lang="en-US" dirty="0"/>
              <a:t>L2 regularization</a:t>
            </a:r>
          </a:p>
          <a:p>
            <a:pPr lvl="1"/>
            <a:r>
              <a:rPr lang="en-US" dirty="0"/>
              <a:t>Increase tuning to capture greater specificity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03E1-DDE3-433B-AA1C-2F685715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5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622D-2D4F-4A5C-810B-4B3E9DEF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Thank you!</a:t>
            </a:r>
            <a:br>
              <a:rPr lang="en-US" sz="3800"/>
            </a:br>
            <a:r>
              <a:rPr lang="en-US" sz="3800"/>
              <a:t>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39C29-159B-4C56-A4C9-5F0FFF652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00" r="2" b="2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3DB2F-8363-410E-A702-A17F94BB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C87CE-607A-4F3E-AA20-17824D95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Hitting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E974-2090-48D2-AD22-58EB2BA1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874" y="2291262"/>
            <a:ext cx="9283048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On-Base Percentage (OBP): Frequency of batter reaching base </a:t>
            </a:r>
          </a:p>
          <a:p>
            <a:r>
              <a:rPr lang="en-US" dirty="0">
                <a:solidFill>
                  <a:srgbClr val="404040"/>
                </a:solidFill>
              </a:rPr>
              <a:t>Slugging (SLG): Number of bases a player records excluding walks</a:t>
            </a:r>
          </a:p>
          <a:p>
            <a:r>
              <a:rPr lang="en-US" dirty="0">
                <a:solidFill>
                  <a:srgbClr val="404040"/>
                </a:solidFill>
              </a:rPr>
              <a:t>On-Base Plus Slugging (OPS): Sum of OBP and SLG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70EF9-45C1-488A-BA9E-A04C135A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7AD1DE94-4D9C-4D4A-8698-88939EED8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94398" y="6157669"/>
            <a:ext cx="874107" cy="4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3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CC72D-78F1-4483-930A-B6FDC3B6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4194BE6-4C88-4C9D-B18B-B1DC53323048}"/>
              </a:ext>
            </a:extLst>
          </p:cNvPr>
          <p:cNvSpPr txBox="1">
            <a:spLocks/>
          </p:cNvSpPr>
          <p:nvPr/>
        </p:nvSpPr>
        <p:spPr bwMode="black">
          <a:xfrm>
            <a:off x="7877950" y="2615104"/>
            <a:ext cx="3973804" cy="162779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OPS in context:</a:t>
            </a:r>
          </a:p>
          <a:p>
            <a:r>
              <a:rPr lang="en-US" sz="2800" dirty="0"/>
              <a:t>Top 5 teams in 2020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CEBA878-2E60-4D19-91A8-4E62AE548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94398" y="6157669"/>
            <a:ext cx="874107" cy="477117"/>
          </a:xfrm>
          <a:prstGeom prst="rect">
            <a:avLst/>
          </a:prstGeom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45BDEFDF-8853-44F0-8667-41368BDA5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964592"/>
              </p:ext>
            </p:extLst>
          </p:nvPr>
        </p:nvGraphicFramePr>
        <p:xfrm>
          <a:off x="208916" y="857250"/>
          <a:ext cx="6963410" cy="521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F4187A2-AE8C-41E3-800D-C937A1843F68}"/>
              </a:ext>
            </a:extLst>
          </p:cNvPr>
          <p:cNvSpPr txBox="1"/>
          <p:nvPr/>
        </p:nvSpPr>
        <p:spPr>
          <a:xfrm>
            <a:off x="763480" y="5868140"/>
            <a:ext cx="1478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Source: Baseball Reference</a:t>
            </a:r>
          </a:p>
        </p:txBody>
      </p:sp>
    </p:spTree>
    <p:extLst>
      <p:ext uri="{BB962C8B-B14F-4D97-AF65-F5344CB8AC3E}">
        <p14:creationId xmlns:p14="http://schemas.microsoft.com/office/powerpoint/2010/main" val="204948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B11F4-ED76-4FA1-A62B-F821C47E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Pitching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805D-138B-4FC3-B02A-96C2C7059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2249424"/>
            <a:ext cx="9347200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Earned run average (ERA): Runs allowed per inning</a:t>
            </a:r>
          </a:p>
          <a:p>
            <a:r>
              <a:rPr lang="en-US" dirty="0">
                <a:solidFill>
                  <a:srgbClr val="404040"/>
                </a:solidFill>
              </a:rPr>
              <a:t>Hits by 9 (H9): Average hits per game</a:t>
            </a:r>
          </a:p>
          <a:p>
            <a:r>
              <a:rPr lang="en-US" dirty="0">
                <a:solidFill>
                  <a:srgbClr val="404040"/>
                </a:solidFill>
              </a:rPr>
              <a:t>Pitcher Wins Above Replacement (</a:t>
            </a:r>
            <a:r>
              <a:rPr lang="en-US" dirty="0" err="1">
                <a:solidFill>
                  <a:srgbClr val="404040"/>
                </a:solidFill>
              </a:rPr>
              <a:t>pWAR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Captures the value a pitcher brings to a team over the average pitcher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58EAD-6380-4172-914F-8E7C478E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29444B0-C1CC-42D5-90C3-EC1255283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94398" y="6157669"/>
            <a:ext cx="874107" cy="4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7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E2D97-3518-4CB6-8EF0-87901738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pwar</a:t>
            </a:r>
            <a:r>
              <a:rPr lang="en-US" sz="2800" dirty="0"/>
              <a:t> in context:</a:t>
            </a:r>
            <a:br>
              <a:rPr lang="en-US" sz="2800" dirty="0"/>
            </a:br>
            <a:r>
              <a:rPr lang="en-US" sz="2800" dirty="0"/>
              <a:t>top 10 teams in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CC72D-78F1-4483-930A-B6FDC3B6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Content Placeholder 9">
            <a:extLst>
              <a:ext uri="{FF2B5EF4-FFF2-40B4-BE49-F238E27FC236}">
                <a16:creationId xmlns:a16="http://schemas.microsoft.com/office/drawing/2014/main" id="{E1509E53-4C5F-4156-9770-E09485F426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711276"/>
              </p:ext>
            </p:extLst>
          </p:nvPr>
        </p:nvGraphicFramePr>
        <p:xfrm>
          <a:off x="4841373" y="348886"/>
          <a:ext cx="7131551" cy="5737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6A87C46-4268-476E-B5D3-62A9FA71D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94398" y="6157669"/>
            <a:ext cx="874107" cy="477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F8B33E-F402-4E0C-B3E5-788253C6A4A1}"/>
              </a:ext>
            </a:extLst>
          </p:cNvPr>
          <p:cNvSpPr txBox="1"/>
          <p:nvPr/>
        </p:nvSpPr>
        <p:spPr>
          <a:xfrm>
            <a:off x="5356788" y="5871031"/>
            <a:ext cx="1478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Source: Baseball Reference</a:t>
            </a:r>
          </a:p>
        </p:txBody>
      </p:sp>
    </p:spTree>
    <p:extLst>
      <p:ext uri="{BB962C8B-B14F-4D97-AF65-F5344CB8AC3E}">
        <p14:creationId xmlns:p14="http://schemas.microsoft.com/office/powerpoint/2010/main" val="316700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CCC0-C97F-4E10-B9D1-BAC08DA5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included 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DE30-91E1-4E2B-B7E5-54B46B58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Winning Percentage (</a:t>
            </a:r>
            <a:r>
              <a:rPr lang="en-US" sz="2800" dirty="0" err="1"/>
              <a:t>Pct</a:t>
            </a:r>
            <a:r>
              <a:rPr lang="en-US" sz="2800" dirty="0"/>
              <a:t>)</a:t>
            </a:r>
          </a:p>
          <a:p>
            <a:r>
              <a:rPr lang="en-US" sz="2800" dirty="0"/>
              <a:t>OPS</a:t>
            </a:r>
          </a:p>
          <a:p>
            <a:r>
              <a:rPr lang="en-US" sz="2800" dirty="0"/>
              <a:t>OBP</a:t>
            </a:r>
          </a:p>
          <a:p>
            <a:r>
              <a:rPr lang="en-US" sz="2800" dirty="0"/>
              <a:t>ERA</a:t>
            </a:r>
          </a:p>
          <a:p>
            <a:r>
              <a:rPr lang="en-US" sz="2800" dirty="0"/>
              <a:t>H9</a:t>
            </a:r>
          </a:p>
          <a:p>
            <a:r>
              <a:rPr lang="en-US" sz="2800" dirty="0" err="1"/>
              <a:t>pWAR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37856-2CB0-447F-9590-F5077C9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1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F8BD7-316F-4FEC-87B7-C7642CFD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CA028-9951-4217-9969-2C58BCD7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DC71E-0FBB-4279-BAA7-3A854F82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757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sz="3100"/>
              <a:t>Dataset changes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BC55-7494-4BFA-8EEC-26D8D4F9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757" y="2858703"/>
            <a:ext cx="4475892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Past 30 years data</a:t>
            </a:r>
          </a:p>
          <a:p>
            <a:r>
              <a:rPr lang="en-US" dirty="0">
                <a:solidFill>
                  <a:srgbClr val="FFFFFF"/>
                </a:solidFill>
              </a:rPr>
              <a:t>Heavily imbalanced dataset</a:t>
            </a:r>
          </a:p>
          <a:p>
            <a:r>
              <a:rPr lang="en-US" dirty="0">
                <a:solidFill>
                  <a:srgbClr val="FFFFFF"/>
                </a:solidFill>
              </a:rPr>
              <a:t>Over-sampling</a:t>
            </a:r>
          </a:p>
          <a:p>
            <a:r>
              <a:rPr lang="en-US" dirty="0">
                <a:solidFill>
                  <a:srgbClr val="FFFFFF"/>
                </a:solidFill>
              </a:rPr>
              <a:t>SMOTE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CD332-7C63-4611-82FE-1EC03D3A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F35FB48-F84B-4E07-B4CA-5B65D17F6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94398" y="6157669"/>
            <a:ext cx="874107" cy="477117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3815446-2F30-4FCA-88F6-6176CDB0C7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300355"/>
              </p:ext>
            </p:extLst>
          </p:nvPr>
        </p:nvGraphicFramePr>
        <p:xfrm>
          <a:off x="233680" y="482583"/>
          <a:ext cx="5669280" cy="5569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697255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438</Words>
  <Application>Microsoft Office PowerPoint</Application>
  <PresentationFormat>Widescreen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Gill Sans MT</vt:lpstr>
      <vt:lpstr>Parcel</vt:lpstr>
      <vt:lpstr>Picking MLB’s 2020 Champion</vt:lpstr>
      <vt:lpstr>Agenda</vt:lpstr>
      <vt:lpstr>Hitting statistics</vt:lpstr>
      <vt:lpstr>PowerPoint Presentation</vt:lpstr>
      <vt:lpstr>Pitching statistics</vt:lpstr>
      <vt:lpstr> pwar in context: top 10 teams in 2020 </vt:lpstr>
      <vt:lpstr>Variables included in model</vt:lpstr>
      <vt:lpstr>Model selection</vt:lpstr>
      <vt:lpstr>Dataset changes</vt:lpstr>
      <vt:lpstr>Support vector machine</vt:lpstr>
      <vt:lpstr>SVM performs well in accuracy and f1 score</vt:lpstr>
      <vt:lpstr>Random forest</vt:lpstr>
      <vt:lpstr>Random Forest performs weaker relative to svm</vt:lpstr>
      <vt:lpstr>Gradient boosted machine</vt:lpstr>
      <vt:lpstr>GBM performs the best! </vt:lpstr>
      <vt:lpstr>2020 World Series Champion prediction</vt:lpstr>
      <vt:lpstr>2020 Current season data</vt:lpstr>
      <vt:lpstr>Model Predictions</vt:lpstr>
      <vt:lpstr>Athletics lose in alds</vt:lpstr>
      <vt:lpstr>Insights and Conclusion</vt:lpstr>
      <vt:lpstr>Insights</vt:lpstr>
      <vt:lpstr>Conclusion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Picking MLB’s 2020 Champion</dc:title>
  <dc:creator>Vignesh</dc:creator>
  <cp:lastModifiedBy>Vignesh</cp:lastModifiedBy>
  <cp:revision>14</cp:revision>
  <dcterms:created xsi:type="dcterms:W3CDTF">2020-10-27T01:26:50Z</dcterms:created>
  <dcterms:modified xsi:type="dcterms:W3CDTF">2020-11-02T22:46:59Z</dcterms:modified>
</cp:coreProperties>
</file>