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smtClean="0"/>
              <a:t>DEEP LEARNING APPLICATIONS IN MEDICAL IMAGE ANALYSIS-BRAIN TUMOR</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Generate Train &amp; Test Model</a:t>
            </a:r>
            <a:endParaRPr lang="en-US" dirty="0"/>
          </a:p>
        </p:txBody>
      </p:sp>
      <p:sp>
        <p:nvSpPr>
          <p:cNvPr id="3" name="Content Placeholder 2"/>
          <p:cNvSpPr>
            <a:spLocks noGrp="1"/>
          </p:cNvSpPr>
          <p:nvPr>
            <p:ph idx="1"/>
          </p:nvPr>
        </p:nvSpPr>
        <p:spPr/>
        <p:txBody>
          <a:bodyPr/>
          <a:lstStyle/>
          <a:p>
            <a:pPr lvl="0"/>
            <a:r>
              <a:rPr lang="en-IN" dirty="0" smtClean="0"/>
              <a:t>Using this module we will build array of pixels with all images features and then split dataset into train and test model to calculate accuracy using test images by applying train model on it.</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Generate Deep Learning CNN Model</a:t>
            </a:r>
            <a:endParaRPr lang="en-US" dirty="0"/>
          </a:p>
        </p:txBody>
      </p:sp>
      <p:sp>
        <p:nvSpPr>
          <p:cNvPr id="3" name="Content Placeholder 2"/>
          <p:cNvSpPr>
            <a:spLocks noGrp="1"/>
          </p:cNvSpPr>
          <p:nvPr>
            <p:ph idx="1"/>
          </p:nvPr>
        </p:nvSpPr>
        <p:spPr/>
        <p:txBody>
          <a:bodyPr/>
          <a:lstStyle/>
          <a:p>
            <a:pPr lvl="0" algn="just"/>
            <a:r>
              <a:rPr lang="en-IN" dirty="0" smtClean="0"/>
              <a:t>Using this module will input train and test data to auto stack CNN model to build training classifier.</a:t>
            </a:r>
            <a:endParaRPr lang="en-US" dirty="0" smtClean="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 </a:t>
            </a:r>
            <a:r>
              <a:rPr lang="en-IN" dirty="0" err="1" smtClean="0"/>
              <a:t>DriveHQ</a:t>
            </a:r>
            <a:r>
              <a:rPr lang="en-IN" dirty="0" smtClean="0"/>
              <a:t> Images</a:t>
            </a:r>
            <a:endParaRPr lang="en-US" dirty="0"/>
          </a:p>
        </p:txBody>
      </p:sp>
      <p:sp>
        <p:nvSpPr>
          <p:cNvPr id="3" name="Content Placeholder 2"/>
          <p:cNvSpPr>
            <a:spLocks noGrp="1"/>
          </p:cNvSpPr>
          <p:nvPr>
            <p:ph idx="1"/>
          </p:nvPr>
        </p:nvSpPr>
        <p:spPr/>
        <p:txBody>
          <a:bodyPr/>
          <a:lstStyle/>
          <a:p>
            <a:pPr lvl="0" algn="just"/>
            <a:r>
              <a:rPr lang="en-IN" dirty="0" smtClean="0"/>
              <a:t>Using this module we will read test image from </a:t>
            </a:r>
            <a:r>
              <a:rPr lang="en-IN" dirty="0" err="1" smtClean="0"/>
              <a:t>DriveHQ</a:t>
            </a:r>
            <a:r>
              <a:rPr lang="en-IN" dirty="0" smtClean="0"/>
              <a:t> website and then application will apply CNN classifier model on that test image to predict whether image contains tumour disease or not.</a:t>
            </a:r>
            <a:endParaRPr lang="en-US" dirty="0" smtClean="0"/>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REQUIREMENTS:</a:t>
            </a:r>
            <a:endParaRPr lang="en-US" dirty="0"/>
          </a:p>
        </p:txBody>
      </p:sp>
      <p:sp>
        <p:nvSpPr>
          <p:cNvPr id="3" name="Content Placeholder 2"/>
          <p:cNvSpPr>
            <a:spLocks noGrp="1"/>
          </p:cNvSpPr>
          <p:nvPr>
            <p:ph idx="1"/>
          </p:nvPr>
        </p:nvSpPr>
        <p:spPr/>
        <p:txBody>
          <a:bodyPr/>
          <a:lstStyle/>
          <a:p>
            <a:r>
              <a:rPr lang="en-US" dirty="0" smtClean="0"/>
              <a:t>OS                      :              Windows</a:t>
            </a:r>
          </a:p>
          <a:p>
            <a:r>
              <a:rPr lang="en-US" dirty="0" smtClean="0"/>
              <a:t>Python IDE        :               Python 3.7.0</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HARDWARE REQUIREMENTS</a:t>
            </a:r>
            <a:endParaRPr lang="en-US" dirty="0"/>
          </a:p>
        </p:txBody>
      </p:sp>
      <p:sp>
        <p:nvSpPr>
          <p:cNvPr id="3" name="Content Placeholder 2"/>
          <p:cNvSpPr>
            <a:spLocks noGrp="1"/>
          </p:cNvSpPr>
          <p:nvPr>
            <p:ph idx="1"/>
          </p:nvPr>
        </p:nvSpPr>
        <p:spPr/>
        <p:txBody>
          <a:bodyPr/>
          <a:lstStyle/>
          <a:p>
            <a:r>
              <a:rPr lang="en-US" dirty="0" smtClean="0"/>
              <a:t>RAM                          :            4GB and Higher</a:t>
            </a:r>
          </a:p>
          <a:p>
            <a:r>
              <a:rPr lang="en-US" dirty="0" smtClean="0"/>
              <a:t>Processor                  :            Intel i3 and above </a:t>
            </a:r>
          </a:p>
          <a:p>
            <a:r>
              <a:rPr lang="en-US" dirty="0" smtClean="0"/>
              <a:t>Hard Disk                  :            500GB: Minimum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 Dataset</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Train and Test Model</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Deep learning Algorithm</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tremendous success of machine learning algorithms at image recognition tasks in recent years intersects with a time of dramatically increased use of electronic medical records and diagnostic imaging. This review introduces the machine learning algorithms as applied to medical image analysis, focusing on </a:t>
            </a:r>
            <a:r>
              <a:rPr lang="en-US" dirty="0" err="1" smtClean="0"/>
              <a:t>convolutional</a:t>
            </a:r>
            <a:r>
              <a:rPr lang="en-US" dirty="0" smtClean="0"/>
              <a:t> neural networks, and emphasizing clinical aspects of the _</a:t>
            </a:r>
            <a:r>
              <a:rPr lang="en-US" dirty="0" err="1" smtClean="0"/>
              <a:t>eld</a:t>
            </a:r>
            <a:r>
              <a:rPr lang="en-US" dirty="0" smtClean="0"/>
              <a:t>. The advantage of machine learning in an era of medical big data is that </a:t>
            </a:r>
            <a:r>
              <a:rPr lang="en-US" dirty="0" err="1" smtClean="0"/>
              <a:t>signi_cant</a:t>
            </a:r>
            <a:r>
              <a:rPr lang="en-US" dirty="0" smtClean="0"/>
              <a:t> hierarchal relationships within the data can be discovered algorithmically without laborious hand-crafting of features. We cover key research areas and applications of medical image </a:t>
            </a:r>
            <a:r>
              <a:rPr lang="en-US" dirty="0" err="1" smtClean="0"/>
              <a:t>classi_cation</a:t>
            </a:r>
            <a:r>
              <a:rPr lang="en-US" dirty="0" smtClean="0"/>
              <a:t>, localization, detection, segmentation, and registration. We conclude by discussing research obstacles, emerging trends, and possible future directions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err="1" smtClean="0"/>
              <a:t>Arecurring</a:t>
            </a:r>
            <a:r>
              <a:rPr lang="en-US" dirty="0" smtClean="0"/>
              <a:t> theme in machine learning is the limit imposed by the lack of </a:t>
            </a:r>
            <a:r>
              <a:rPr lang="en-US" dirty="0" err="1" smtClean="0"/>
              <a:t>labelled</a:t>
            </a:r>
            <a:r>
              <a:rPr lang="en-US" dirty="0" smtClean="0"/>
              <a:t> datasets, which hampers training and task performance. Conversely, it is acknowledged that more data improves performance, as Sun </a:t>
            </a:r>
            <a:r>
              <a:rPr lang="en-US" i="1" dirty="0" smtClean="0"/>
              <a:t>et al. shows using an internal </a:t>
            </a:r>
            <a:r>
              <a:rPr lang="en-US" dirty="0" smtClean="0"/>
              <a:t>Google dataset of 300 million images. In general computer vision tasks, attempts have been made to circumvent limited data by using smaller </a:t>
            </a:r>
            <a:r>
              <a:rPr lang="en-US" dirty="0" err="1" smtClean="0"/>
              <a:t>lters</a:t>
            </a:r>
            <a:r>
              <a:rPr lang="en-US" dirty="0" smtClean="0"/>
              <a:t> on deeper layers , with novel CNN architecture combinations , or </a:t>
            </a:r>
            <a:r>
              <a:rPr lang="en-US" dirty="0" err="1" smtClean="0"/>
              <a:t>hyperparameter</a:t>
            </a:r>
            <a:r>
              <a:rPr lang="en-US" dirty="0" smtClean="0"/>
              <a:t> optimization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[1] C.-J. Hsiao, E. </a:t>
            </a:r>
            <a:r>
              <a:rPr lang="en-US" dirty="0" err="1" smtClean="0"/>
              <a:t>Hing</a:t>
            </a:r>
            <a:r>
              <a:rPr lang="en-US" dirty="0" smtClean="0"/>
              <a:t>, and J. Ashman, ``Trends in electronic health record system use among </a:t>
            </a:r>
            <a:r>
              <a:rPr lang="en-US" dirty="0" err="1" smtClean="0"/>
              <a:t>ofce</a:t>
            </a:r>
            <a:r>
              <a:rPr lang="en-US" dirty="0" smtClean="0"/>
              <a:t>-based physicians: United states, 20072012,'' Nat. Health Stat. Rep., vol. 75, pp. 118, May 2014.</a:t>
            </a:r>
          </a:p>
          <a:p>
            <a:pPr algn="just">
              <a:buNone/>
            </a:pPr>
            <a:r>
              <a:rPr lang="en-US" dirty="0" smtClean="0"/>
              <a:t>[2] R. Smith-</a:t>
            </a:r>
            <a:r>
              <a:rPr lang="en-US" dirty="0" err="1" smtClean="0"/>
              <a:t>Bindman</a:t>
            </a:r>
            <a:r>
              <a:rPr lang="en-US" dirty="0" smtClean="0"/>
              <a:t> et al., ``Use of diagnostic imaging studies and associated radiation exposure for patients enrolled in large integrated health care systems, 19962010,'' JAMA, vol. 307, no. 22, pp. 24002409, 2012.</a:t>
            </a:r>
          </a:p>
          <a:p>
            <a:pPr algn="just">
              <a:buNone/>
            </a:pPr>
            <a:r>
              <a:rPr lang="en-US" dirty="0" smtClean="0"/>
              <a:t>[3] E. H. </a:t>
            </a:r>
            <a:r>
              <a:rPr lang="en-US" dirty="0" err="1" smtClean="0"/>
              <a:t>Shortliffe</a:t>
            </a:r>
            <a:r>
              <a:rPr lang="en-US" dirty="0" smtClean="0"/>
              <a:t>, Computer-Based Medical Consultations: MYCIN, vol. 2. New York, NY, USA: Elsevier, 1976.</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Machine learning algorithms have the potential to be invested deeply in all _</a:t>
            </a:r>
            <a:r>
              <a:rPr lang="en-US" dirty="0" err="1" smtClean="0"/>
              <a:t>elds</a:t>
            </a:r>
            <a:r>
              <a:rPr lang="en-US" dirty="0" smtClean="0"/>
              <a:t> of medicine, from drug discovery to clinical decision making, </a:t>
            </a:r>
            <a:r>
              <a:rPr lang="en-US" dirty="0" err="1" smtClean="0"/>
              <a:t>signi_cantly</a:t>
            </a:r>
            <a:r>
              <a:rPr lang="en-US" dirty="0" smtClean="0"/>
              <a:t> altering the way medicine is practiced. The success of machine learning algorithms at computer vision tasks in recent years comes at an opportune time when medical records are increasingly digitalized. The use of electronic health records (EHR) quadrupled from 11.8% to 39.6% amongst </a:t>
            </a:r>
            <a:r>
              <a:rPr lang="en-US" dirty="0" err="1" smtClean="0"/>
              <a:t>of_ce</a:t>
            </a:r>
            <a:r>
              <a:rPr lang="en-US" dirty="0" smtClean="0"/>
              <a:t>-based physicians in the US from 2007 to 2012 [1]. Medical images are an integral part of a patient's EHR and are currently analyzed by human radiologists, who are limited by speed, fatigue, and experience. It takes years and great _</a:t>
            </a:r>
            <a:r>
              <a:rPr lang="en-US" dirty="0" err="1" smtClean="0"/>
              <a:t>nancial</a:t>
            </a:r>
            <a:r>
              <a:rPr lang="en-US" dirty="0" smtClean="0"/>
              <a:t> cost to train a </a:t>
            </a:r>
            <a:r>
              <a:rPr lang="en-US" dirty="0" err="1" smtClean="0"/>
              <a:t>quali_ed</a:t>
            </a:r>
            <a:r>
              <a:rPr lang="en-US" dirty="0" smtClean="0"/>
              <a:t> radiologist, and some health-care systems outsource radiology reporting to lower-cost countries such as India via </a:t>
            </a:r>
            <a:r>
              <a:rPr lang="en-US" dirty="0" err="1" smtClean="0"/>
              <a:t>tele</a:t>
            </a:r>
            <a:r>
              <a:rPr lang="en-US" dirty="0" smtClean="0"/>
              <a:t>-radiology. A delayed or erroneous diagnosis causes harm to the patient. Therefore, it is ideal for medical image analysis to be carried out by an automated, accurate and </a:t>
            </a:r>
            <a:r>
              <a:rPr lang="en-US" dirty="0" err="1" smtClean="0"/>
              <a:t>ef_cient</a:t>
            </a:r>
            <a:r>
              <a:rPr lang="en-US" dirty="0" smtClean="0"/>
              <a:t> machine learning algorithm.</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US" dirty="0"/>
          </a:p>
        </p:txBody>
      </p:sp>
      <p:sp>
        <p:nvSpPr>
          <p:cNvPr id="3" name="Content Placeholder 2"/>
          <p:cNvSpPr>
            <a:spLocks noGrp="1"/>
          </p:cNvSpPr>
          <p:nvPr>
            <p:ph idx="1"/>
          </p:nvPr>
        </p:nvSpPr>
        <p:spPr/>
        <p:txBody>
          <a:bodyPr/>
          <a:lstStyle/>
          <a:p>
            <a:r>
              <a:rPr lang="en-US" dirty="0" smtClean="0"/>
              <a:t>There is a myriad of imaging modalities, and the frequency of their use is increasing. Smith-</a:t>
            </a:r>
            <a:r>
              <a:rPr lang="en-US" dirty="0" err="1" smtClean="0"/>
              <a:t>Bindman</a:t>
            </a:r>
            <a:r>
              <a:rPr lang="en-US" dirty="0" smtClean="0"/>
              <a:t> </a:t>
            </a:r>
            <a:r>
              <a:rPr lang="en-US" i="1" dirty="0" smtClean="0"/>
              <a:t>et al. </a:t>
            </a:r>
            <a:r>
              <a:rPr lang="en-US" dirty="0" smtClean="0"/>
              <a:t>[2] looked at imaging use from 1996 to 2010 across six large integrated healthcare systems in the United States, involving 30.9 million imaging examinations. The authors found that over the study period, CT, MRI and PET usage increased 7.8%, 10% and 57% respectively.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Contineous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symbolic AI paradigm of the 1970s led to the development of rule-based, expert systems. One early implementation in medicine was the MYCIN system by </a:t>
            </a:r>
            <a:r>
              <a:rPr lang="en-US" dirty="0" err="1" smtClean="0"/>
              <a:t>Shortliffe</a:t>
            </a:r>
            <a:r>
              <a:rPr lang="en-US" dirty="0" smtClean="0"/>
              <a:t> [3], which suggested different regimes of antibiotic therapies for patients. Parallel to these developments, AI algorithms moved from heuristics-based techniques to manual, handcrafted feature extraction techniques. and then to supervised learning techniques. Unsupervised machine learning methods are also being researched, but the majority of the algorithms from 2015-2017 in the published literature have employed supervised learning methods,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PROPOSED SYSTEM: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CNNs are the most researched machine learning algorithms in medical image analysis [4]. The reason for this is that CNNs preserve spatial relationships when _</a:t>
            </a:r>
            <a:r>
              <a:rPr lang="en-US" dirty="0" err="1" smtClean="0"/>
              <a:t>ltering</a:t>
            </a:r>
            <a:r>
              <a:rPr lang="en-US" dirty="0" smtClean="0"/>
              <a:t> input images. As mentioned, spatial relationships are of crucial importance in radiology, for example, in how the edge of a bone joins with muscle, or where normal lung tissue interfaces with cancerous tissue.., a CNN takes an input image of raw pixels, and transforms it via </a:t>
            </a:r>
            <a:r>
              <a:rPr lang="en-US" dirty="0" err="1" smtClean="0"/>
              <a:t>Convolutional</a:t>
            </a:r>
            <a:r>
              <a:rPr lang="en-US" dirty="0" smtClean="0"/>
              <a:t> Layers, </a:t>
            </a:r>
            <a:r>
              <a:rPr lang="en-US" dirty="0" err="1" smtClean="0"/>
              <a:t>Recti_ed</a:t>
            </a:r>
            <a:r>
              <a:rPr lang="en-US" dirty="0" smtClean="0"/>
              <a:t> Linear Unit (RELU) Layers and Pooling Layers. This feeds into a _</a:t>
            </a:r>
            <a:r>
              <a:rPr lang="en-US" dirty="0" err="1" smtClean="0"/>
              <a:t>nal</a:t>
            </a:r>
            <a:r>
              <a:rPr lang="en-US" dirty="0" smtClean="0"/>
              <a:t> Fully Connected Layer which assigns class scores or probabilities, thus classifying the input into the class with the highest probability.</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p:cNvPicPr>
            <a:picLocks noGrp="1"/>
          </p:cNvPicPr>
          <p:nvPr>
            <p:ph idx="1"/>
          </p:nvPr>
        </p:nvPicPr>
        <p:blipFill>
          <a:blip r:embed="rId2"/>
          <a:srcRect/>
          <a:stretch>
            <a:fillRect/>
          </a:stretch>
        </p:blipFill>
        <p:spPr bwMode="auto">
          <a:xfrm>
            <a:off x="1295400" y="2209800"/>
            <a:ext cx="6858000" cy="297179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IN" dirty="0" smtClean="0"/>
              <a:t>Upload MRI image</a:t>
            </a:r>
          </a:p>
          <a:p>
            <a:pPr>
              <a:buNone/>
            </a:pPr>
            <a:endParaRPr lang="en-IN" dirty="0" smtClean="0"/>
          </a:p>
          <a:p>
            <a:pPr>
              <a:buNone/>
            </a:pPr>
            <a:r>
              <a:rPr lang="en-IN" dirty="0" smtClean="0"/>
              <a:t>	 Using this module we are uploading MRI train images and then application read all images and convert them grey format.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Ostu</a:t>
            </a:r>
            <a:r>
              <a:rPr lang="en-IN" dirty="0" smtClean="0"/>
              <a:t> </a:t>
            </a:r>
            <a:r>
              <a:rPr lang="en-IN" dirty="0" err="1" smtClean="0"/>
              <a:t>Thresholding</a:t>
            </a:r>
            <a:endParaRPr lang="en-US" dirty="0"/>
          </a:p>
        </p:txBody>
      </p:sp>
      <p:sp>
        <p:nvSpPr>
          <p:cNvPr id="3" name="Content Placeholder 2"/>
          <p:cNvSpPr>
            <a:spLocks noGrp="1"/>
          </p:cNvSpPr>
          <p:nvPr>
            <p:ph idx="1"/>
          </p:nvPr>
        </p:nvSpPr>
        <p:spPr/>
        <p:txBody>
          <a:bodyPr/>
          <a:lstStyle/>
          <a:p>
            <a:pPr lvl="0" algn="just"/>
            <a:r>
              <a:rPr lang="en-IN" dirty="0" smtClean="0"/>
              <a:t>Using this module we will apply OSTU </a:t>
            </a:r>
            <a:r>
              <a:rPr lang="en-IN" dirty="0" err="1" smtClean="0"/>
              <a:t>thresholding</a:t>
            </a:r>
            <a:r>
              <a:rPr lang="en-IN" dirty="0" smtClean="0"/>
              <a:t> technique on each image to extract features.</a:t>
            </a:r>
            <a:endParaRPr lang="en-US" dirty="0" smtClean="0"/>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994</Words>
  <Application>Microsoft Office PowerPoint</Application>
  <PresentationFormat>On-screen Show (4:3)</PresentationFormat>
  <Paragraphs>42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DEEP LEARNING APPLICATIONS IN MEDICAL IMAGE ANALYSIS-BRAIN TUMOR</vt:lpstr>
      <vt:lpstr>Abstract</vt:lpstr>
      <vt:lpstr>Introduction</vt:lpstr>
      <vt:lpstr>EXISTING SYSTEM</vt:lpstr>
      <vt:lpstr>…Contineous</vt:lpstr>
      <vt:lpstr>PROPOSED SYSTEM:</vt:lpstr>
      <vt:lpstr>System Architecture</vt:lpstr>
      <vt:lpstr>Modules</vt:lpstr>
      <vt:lpstr>Ostu Thresholding</vt:lpstr>
      <vt:lpstr>Generate Train &amp; Test Model</vt:lpstr>
      <vt:lpstr>Generate Deep Learning CNN Model</vt:lpstr>
      <vt:lpstr>Get DriveHQ Images</vt:lpstr>
      <vt:lpstr>SOFTWARE REQUIREMENTS:</vt:lpstr>
      <vt:lpstr>HARDWARE REQUIREMENTS</vt:lpstr>
      <vt:lpstr>Home Page</vt:lpstr>
      <vt:lpstr>Upload Dataset</vt:lpstr>
      <vt:lpstr>Generate Train and Test Model</vt:lpstr>
      <vt:lpstr>Run Deep learning Algorithm</vt:lpstr>
      <vt:lpstr>Predict</vt:lpstr>
      <vt:lpstr>CONCLUSION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APPLICATIONS IN MEDICAL IMAGE ANALYSIS-BRAIN TUMOR</dc:title>
  <dc:creator/>
  <cp:lastModifiedBy>Bhaskar</cp:lastModifiedBy>
  <cp:revision>20</cp:revision>
  <dcterms:created xsi:type="dcterms:W3CDTF">2006-08-16T00:00:00Z</dcterms:created>
  <dcterms:modified xsi:type="dcterms:W3CDTF">2022-10-13T12:39:25Z</dcterms:modified>
</cp:coreProperties>
</file>