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2" r:id="rId9"/>
    <p:sldId id="263" r:id="rId10"/>
    <p:sldId id="265" r:id="rId11"/>
    <p:sldId id="266" r:id="rId12"/>
    <p:sldId id="267" r:id="rId13"/>
    <p:sldId id="268" r:id="rId14"/>
    <p:sldId id="269" r:id="rId15"/>
    <p:sldId id="270" r:id="rId16"/>
    <p:sldId id="272" r:id="rId17"/>
    <p:sldId id="274" r:id="rId18"/>
    <p:sldId id="273" r:id="rId19"/>
    <p:sldId id="275" r:id="rId20"/>
    <p:sldId id="276" r:id="rId21"/>
    <p:sldId id="277" r:id="rId22"/>
    <p:sldId id="278" r:id="rId23"/>
    <p:sldId id="279" r:id="rId24"/>
    <p:sldId id="280" r:id="rId25"/>
    <p:sldId id="27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1"/>
            <a:ext cx="7772400" cy="1523999"/>
          </a:xfrm>
        </p:spPr>
        <p:txBody>
          <a:bodyPr>
            <a:normAutofit fontScale="90000"/>
          </a:bodyPr>
          <a:lstStyle/>
          <a:p>
            <a:r>
              <a:rPr lang="en-US" b="1" dirty="0" smtClean="0"/>
              <a:t>Use of Artificial Neural Networks to Identify Fake</a:t>
            </a:r>
            <a:br>
              <a:rPr lang="en-US" b="1" dirty="0" smtClean="0"/>
            </a:br>
            <a:r>
              <a:rPr lang="en-US" b="1" dirty="0" smtClean="0"/>
              <a:t>Profiles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Module</a:t>
            </a:r>
            <a:endParaRPr lang="en-US" dirty="0"/>
          </a:p>
        </p:txBody>
      </p:sp>
      <p:sp>
        <p:nvSpPr>
          <p:cNvPr id="3" name="Content Placeholder 2"/>
          <p:cNvSpPr>
            <a:spLocks noGrp="1"/>
          </p:cNvSpPr>
          <p:nvPr>
            <p:ph idx="1"/>
          </p:nvPr>
        </p:nvSpPr>
        <p:spPr/>
        <p:txBody>
          <a:bodyPr>
            <a:normAutofit fontScale="92500" lnSpcReduction="10000"/>
          </a:bodyPr>
          <a:lstStyle/>
          <a:p>
            <a:r>
              <a:rPr lang="en-IN" dirty="0" smtClean="0"/>
              <a:t>Admin Module: Admin will login to application by using username as ‘admin’ and password as ‘admin’ and then perform below actions.</a:t>
            </a:r>
            <a:endParaRPr lang="en-US" dirty="0" smtClean="0"/>
          </a:p>
          <a:p>
            <a:pPr lvl="0"/>
            <a:r>
              <a:rPr lang="en-IN" dirty="0" smtClean="0"/>
              <a:t>Generate ANN Train Model: Admin will upload profile dataset to ANN algorithm to build train model. This train model can be used to predict fake or genuine account by taking new account test data.</a:t>
            </a:r>
            <a:endParaRPr lang="en-US" dirty="0" smtClean="0"/>
          </a:p>
          <a:p>
            <a:r>
              <a:rPr lang="en-IN" dirty="0" smtClean="0"/>
              <a:t>View ANN Train Dataset: Using this module admin can view all dataset used to train ANN model</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User </a:t>
            </a:r>
            <a:r>
              <a:rPr lang="en-IN" dirty="0" smtClean="0"/>
              <a:t>Module</a:t>
            </a:r>
            <a:endParaRPr lang="en-US" dirty="0"/>
          </a:p>
        </p:txBody>
      </p:sp>
      <p:sp>
        <p:nvSpPr>
          <p:cNvPr id="3" name="Content Placeholder 2"/>
          <p:cNvSpPr>
            <a:spLocks noGrp="1"/>
          </p:cNvSpPr>
          <p:nvPr>
            <p:ph idx="1"/>
          </p:nvPr>
        </p:nvSpPr>
        <p:spPr/>
        <p:txBody>
          <a:bodyPr/>
          <a:lstStyle/>
          <a:p>
            <a:pPr algn="just"/>
            <a:r>
              <a:rPr lang="en-IN" dirty="0" smtClean="0"/>
              <a:t>Any </a:t>
            </a:r>
            <a:r>
              <a:rPr lang="en-IN" dirty="0" smtClean="0"/>
              <a:t>user can use this application and enter test data of new account and call ANN algorithm. ANN algorithm will take new test data and applied train model to predict whether given test data contains fake or genuine details.</a:t>
            </a:r>
            <a:endParaRPr lang="en-US" dirty="0" smtClean="0"/>
          </a:p>
          <a:p>
            <a:pPr algn="just"/>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a:t>
            </a:r>
            <a:endParaRPr lang="en-US" dirty="0"/>
          </a:p>
        </p:txBody>
      </p:sp>
      <p:sp>
        <p:nvSpPr>
          <p:cNvPr id="3" name="Content Placeholder 2"/>
          <p:cNvSpPr>
            <a:spLocks noGrp="1"/>
          </p:cNvSpPr>
          <p:nvPr>
            <p:ph idx="1"/>
          </p:nvPr>
        </p:nvSpPr>
        <p:spPr/>
        <p:txBody>
          <a:bodyPr/>
          <a:lstStyle/>
          <a:p>
            <a:r>
              <a:rPr lang="en-US" dirty="0" smtClean="0"/>
              <a:t>Class Diagram</a:t>
            </a:r>
          </a:p>
          <a:p>
            <a:endParaRPr lang="en-US" dirty="0" smtClean="0"/>
          </a:p>
          <a:p>
            <a:endParaRPr lang="en-US" dirty="0"/>
          </a:p>
        </p:txBody>
      </p:sp>
      <p:pic>
        <p:nvPicPr>
          <p:cNvPr id="4" name="Picture 3"/>
          <p:cNvPicPr/>
          <p:nvPr/>
        </p:nvPicPr>
        <p:blipFill>
          <a:blip r:embed="rId2">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743200" y="3048000"/>
            <a:ext cx="3500120" cy="360489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Usecase</a:t>
            </a:r>
            <a:r>
              <a:rPr lang="en-US" dirty="0" smtClean="0"/>
              <a:t> Diagram</a:t>
            </a:r>
            <a:endParaRPr lang="en-US" dirty="0"/>
          </a:p>
        </p:txBody>
      </p:sp>
      <p:pic>
        <p:nvPicPr>
          <p:cNvPr id="4" name="Content Placeholder 3"/>
          <p:cNvPicPr>
            <a:picLocks noGrp="1"/>
          </p:cNvPicPr>
          <p:nvPr>
            <p:ph idx="1"/>
          </p:nvPr>
        </p:nvPicPr>
        <p:blipFill>
          <a:blip r:embed="rId2">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043428" y="1615562"/>
            <a:ext cx="5057143" cy="449523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a:t>
            </a:r>
            <a:endParaRPr lang="en-US" dirty="0"/>
          </a:p>
        </p:txBody>
      </p:sp>
      <p:pic>
        <p:nvPicPr>
          <p:cNvPr id="4" name="Content Placeholder 3"/>
          <p:cNvPicPr>
            <a:picLocks noGrp="1"/>
          </p:cNvPicPr>
          <p:nvPr>
            <p:ph idx="1"/>
          </p:nvPr>
        </p:nvPicPr>
        <p:blipFill>
          <a:blip r:embed="rId2">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1700571" y="2153205"/>
            <a:ext cx="5742858" cy="341995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a:t>
            </a:r>
            <a:endParaRPr lang="en-US" dirty="0"/>
          </a:p>
        </p:txBody>
      </p:sp>
      <p:pic>
        <p:nvPicPr>
          <p:cNvPr id="4" name="Content Placeholder 3"/>
          <p:cNvPicPr>
            <a:picLocks noGrp="1"/>
          </p:cNvPicPr>
          <p:nvPr>
            <p:ph idx="1"/>
          </p:nvPr>
        </p:nvPicPr>
        <p:blipFill>
          <a:blip r:embed="rId2">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3381208" y="1600678"/>
            <a:ext cx="2381583" cy="452500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HARDWARE </a:t>
            </a:r>
            <a:r>
              <a:rPr lang="en-US" b="1" dirty="0" smtClean="0"/>
              <a:t>REQUIREMENTS</a:t>
            </a:r>
            <a:endParaRPr lang="en-US" dirty="0"/>
          </a:p>
        </p:txBody>
      </p:sp>
      <p:sp>
        <p:nvSpPr>
          <p:cNvPr id="3" name="Content Placeholder 2"/>
          <p:cNvSpPr>
            <a:spLocks noGrp="1"/>
          </p:cNvSpPr>
          <p:nvPr>
            <p:ph idx="1"/>
          </p:nvPr>
        </p:nvSpPr>
        <p:spPr/>
        <p:txBody>
          <a:bodyPr/>
          <a:lstStyle/>
          <a:p>
            <a:r>
              <a:rPr lang="en-US" dirty="0" smtClean="0"/>
              <a:t>RAM                          :            4GB and Higher</a:t>
            </a:r>
          </a:p>
          <a:p>
            <a:r>
              <a:rPr lang="en-US" dirty="0" smtClean="0"/>
              <a:t>Processor                    :            Intel i3 and above </a:t>
            </a:r>
          </a:p>
          <a:p>
            <a:r>
              <a:rPr lang="en-US" dirty="0" smtClean="0"/>
              <a:t>Hard Disk                   :            500GB: Minimum</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SOFTWARE REQUIREMENTS</a:t>
            </a:r>
            <a:endParaRPr lang="en-US" dirty="0"/>
          </a:p>
        </p:txBody>
      </p:sp>
      <p:sp>
        <p:nvSpPr>
          <p:cNvPr id="3" name="Content Placeholder 2"/>
          <p:cNvSpPr>
            <a:spLocks noGrp="1"/>
          </p:cNvSpPr>
          <p:nvPr>
            <p:ph idx="1"/>
          </p:nvPr>
        </p:nvSpPr>
        <p:spPr/>
        <p:txBody>
          <a:bodyPr/>
          <a:lstStyle/>
          <a:p>
            <a:r>
              <a:rPr lang="en-US" dirty="0" smtClean="0"/>
              <a:t>OS                       </a:t>
            </a:r>
            <a:r>
              <a:rPr lang="en-US" dirty="0" smtClean="0"/>
              <a:t>:      </a:t>
            </a:r>
            <a:r>
              <a:rPr lang="en-US" dirty="0" smtClean="0"/>
              <a:t>	WINDOWS</a:t>
            </a:r>
            <a:endParaRPr lang="en-US" dirty="0" smtClean="0"/>
          </a:p>
          <a:p>
            <a:r>
              <a:rPr lang="en-US" dirty="0" smtClean="0"/>
              <a:t>LANGUAGE        :	PYTHON 3.7.0	           </a:t>
            </a:r>
            <a:endParaRPr lang="en-US" dirty="0" smtClean="0"/>
          </a:p>
          <a:p>
            <a:r>
              <a:rPr lang="en-US" dirty="0" smtClean="0"/>
              <a:t>FRAMEWORK    :	DJANGO</a:t>
            </a:r>
            <a:endParaRPr lang="en-US"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SHOTS</a:t>
            </a:r>
            <a:endParaRPr lang="en-US" dirty="0"/>
          </a:p>
        </p:txBody>
      </p:sp>
      <p:sp>
        <p:nvSpPr>
          <p:cNvPr id="3" name="Content Placeholder 2"/>
          <p:cNvSpPr>
            <a:spLocks noGrp="1"/>
          </p:cNvSpPr>
          <p:nvPr>
            <p:ph idx="1"/>
          </p:nvPr>
        </p:nvSpPr>
        <p:spPr/>
        <p:txBody>
          <a:bodyPr/>
          <a:lstStyle/>
          <a:p>
            <a:r>
              <a:rPr lang="en-US" dirty="0" smtClean="0"/>
              <a:t>Home Page</a:t>
            </a:r>
          </a:p>
          <a:p>
            <a:endParaRPr lang="en-US" dirty="0"/>
          </a:p>
        </p:txBody>
      </p:sp>
      <p:pic>
        <p:nvPicPr>
          <p:cNvPr id="5" name="Picture 4"/>
          <p:cNvPicPr/>
          <p:nvPr/>
        </p:nvPicPr>
        <p:blipFill>
          <a:blip r:embed="rId2"/>
          <a:stretch>
            <a:fillRect/>
          </a:stretch>
        </p:blipFill>
        <p:spPr>
          <a:xfrm>
            <a:off x="1752600" y="2743200"/>
            <a:ext cx="5731510" cy="32226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Login Page</a:t>
            </a:r>
            <a:endParaRPr lang="en-US" dirty="0"/>
          </a:p>
        </p:txBody>
      </p:sp>
      <p:pic>
        <p:nvPicPr>
          <p:cNvPr id="4" name="Content Placeholder 3"/>
          <p:cNvPicPr>
            <a:picLocks noGrp="1"/>
          </p:cNvPicPr>
          <p:nvPr>
            <p:ph idx="1"/>
          </p:nvPr>
        </p:nvPicPr>
        <p:blipFill>
          <a:blip r:embed="rId2"/>
          <a:stretch>
            <a:fillRect/>
          </a:stretch>
        </p:blipFill>
        <p:spPr>
          <a:xfrm>
            <a:off x="546957" y="1600200"/>
            <a:ext cx="8050085" cy="452596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In this paper, we use machine learning, namely an artificial neural network to determine what are the chances that </a:t>
            </a:r>
            <a:r>
              <a:rPr lang="en-US" dirty="0" err="1" smtClean="0"/>
              <a:t>Facebook</a:t>
            </a:r>
            <a:r>
              <a:rPr lang="en-US" dirty="0" smtClean="0"/>
              <a:t> friend request is authentic or not. We also outline the classes and libraries involved. Furthermore, we discuss the sigmoid function and how the weights are determined and used. Finally, we consider the parameters of the social network page which are utmost important in the provided solution.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Home Page</a:t>
            </a:r>
            <a:endParaRPr lang="en-US" dirty="0"/>
          </a:p>
        </p:txBody>
      </p:sp>
      <p:pic>
        <p:nvPicPr>
          <p:cNvPr id="4" name="Content Placeholder 3"/>
          <p:cNvPicPr>
            <a:picLocks noGrp="1"/>
          </p:cNvPicPr>
          <p:nvPr>
            <p:ph idx="1"/>
          </p:nvPr>
        </p:nvPicPr>
        <p:blipFill>
          <a:blip r:embed="rId2"/>
          <a:stretch>
            <a:fillRect/>
          </a:stretch>
        </p:blipFill>
        <p:spPr>
          <a:xfrm>
            <a:off x="546957" y="1600200"/>
            <a:ext cx="8050085" cy="452596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Generate ANN Model</a:t>
            </a:r>
            <a:endParaRPr lang="en-US" dirty="0"/>
          </a:p>
        </p:txBody>
      </p:sp>
      <p:pic>
        <p:nvPicPr>
          <p:cNvPr id="4" name="Content Placeholder 3"/>
          <p:cNvPicPr>
            <a:picLocks noGrp="1"/>
          </p:cNvPicPr>
          <p:nvPr>
            <p:ph idx="1"/>
          </p:nvPr>
        </p:nvPicPr>
        <p:blipFill>
          <a:blip r:embed="rId2"/>
          <a:stretch>
            <a:fillRect/>
          </a:stretch>
        </p:blipFill>
        <p:spPr>
          <a:xfrm>
            <a:off x="546957" y="1600200"/>
            <a:ext cx="8050085" cy="452596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Dataset</a:t>
            </a:r>
            <a:endParaRPr lang="en-US" dirty="0"/>
          </a:p>
        </p:txBody>
      </p:sp>
      <p:pic>
        <p:nvPicPr>
          <p:cNvPr id="4" name="Content Placeholder 3"/>
          <p:cNvPicPr>
            <a:picLocks noGrp="1"/>
          </p:cNvPicPr>
          <p:nvPr>
            <p:ph idx="1"/>
          </p:nvPr>
        </p:nvPicPr>
        <p:blipFill>
          <a:blip r:embed="rId2"/>
          <a:stretch>
            <a:fillRect/>
          </a:stretch>
        </p:blipFill>
        <p:spPr>
          <a:xfrm>
            <a:off x="546957" y="1600200"/>
            <a:ext cx="8050085" cy="452596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Check Page</a:t>
            </a:r>
            <a:endParaRPr lang="en-US" dirty="0"/>
          </a:p>
        </p:txBody>
      </p:sp>
      <p:pic>
        <p:nvPicPr>
          <p:cNvPr id="4" name="Content Placeholder 3"/>
          <p:cNvPicPr>
            <a:picLocks noGrp="1"/>
          </p:cNvPicPr>
          <p:nvPr>
            <p:ph idx="1"/>
          </p:nvPr>
        </p:nvPicPr>
        <p:blipFill>
          <a:blip r:embed="rId2"/>
          <a:stretch>
            <a:fillRect/>
          </a:stretch>
        </p:blipFill>
        <p:spPr>
          <a:xfrm>
            <a:off x="546957" y="1600200"/>
            <a:ext cx="8050085" cy="4525963"/>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Page</a:t>
            </a:r>
            <a:endParaRPr lang="en-US" dirty="0"/>
          </a:p>
        </p:txBody>
      </p:sp>
      <p:pic>
        <p:nvPicPr>
          <p:cNvPr id="4" name="Content Placeholder 3"/>
          <p:cNvPicPr>
            <a:picLocks noGrp="1"/>
          </p:cNvPicPr>
          <p:nvPr>
            <p:ph idx="1"/>
          </p:nvPr>
        </p:nvPicPr>
        <p:blipFill>
          <a:blip r:embed="rId2"/>
          <a:stretch>
            <a:fillRect/>
          </a:stretch>
        </p:blipFill>
        <p:spPr>
          <a:xfrm>
            <a:off x="546957" y="1600200"/>
            <a:ext cx="8050085" cy="452596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US" b="1" dirty="0" smtClean="0"/>
              <a:t>CONCLUSION</a:t>
            </a:r>
            <a:endParaRPr lang="en-US" dirty="0"/>
          </a:p>
        </p:txBody>
      </p:sp>
      <p:sp>
        <p:nvSpPr>
          <p:cNvPr id="3" name="Content Placeholder 2"/>
          <p:cNvSpPr>
            <a:spLocks noGrp="1"/>
          </p:cNvSpPr>
          <p:nvPr>
            <p:ph idx="1"/>
          </p:nvPr>
        </p:nvSpPr>
        <p:spPr/>
        <p:txBody>
          <a:bodyPr>
            <a:noAutofit/>
          </a:bodyPr>
          <a:lstStyle/>
          <a:p>
            <a:pPr lvl="0" algn="just"/>
            <a:r>
              <a:rPr lang="en-US" sz="2000" dirty="0" smtClean="0"/>
              <a:t>we use machine learning, namely an artificial neural network to determine what are the chances that a friend request is authentic are or not. Each equation at each neuron (node) is put through a Sigmoid function. We use a training data set by </a:t>
            </a:r>
            <a:r>
              <a:rPr lang="en-US" sz="2000" dirty="0" err="1" smtClean="0"/>
              <a:t>Facebook</a:t>
            </a:r>
            <a:r>
              <a:rPr lang="en-US" sz="2000" dirty="0" smtClean="0"/>
              <a:t> or other social networks. This would allow the presented deep learning algorithm to learn the patterns of </a:t>
            </a:r>
            <a:r>
              <a:rPr lang="en-US" sz="2000" dirty="0" err="1" smtClean="0"/>
              <a:t>bot</a:t>
            </a:r>
            <a:r>
              <a:rPr lang="en-US" sz="2000" dirty="0" smtClean="0"/>
              <a:t> behavior by back propagation, minimizing the final cost function and adjusting each neuron's weight and bias. </a:t>
            </a:r>
          </a:p>
          <a:p>
            <a:pPr lvl="0" algn="just"/>
            <a:r>
              <a:rPr lang="en-US" sz="2000" dirty="0" smtClean="0"/>
              <a:t>In this paper, we outline the classes and libraries involved. We also discuss the sigmoid function and how are the weights determined and used. We also consider the parameters of the social network page which are the most important to our solution. </a:t>
            </a:r>
          </a:p>
          <a:p>
            <a:pPr algn="just"/>
            <a:r>
              <a:rPr lang="en-US" sz="2000" dirty="0" smtClean="0"/>
              <a:t> </a:t>
            </a:r>
          </a:p>
          <a:p>
            <a:pPr algn="just"/>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In today's digital age, the ever-increasing dependency on computer technology has left the average citizen vulnerable to crimes such as data breaches and possible identity theft. These attacks can occur without notice and often without notification to the victims of a data breach. At this time, there is little incentive for social networks to improve their data security. These breaches often target social media networks such as </a:t>
            </a:r>
            <a:r>
              <a:rPr lang="en-US" dirty="0" err="1" smtClean="0"/>
              <a:t>Facebook</a:t>
            </a:r>
            <a:r>
              <a:rPr lang="en-US" dirty="0" smtClean="0"/>
              <a:t> and Twitter. They can also target banks and other financial institutions.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IDENTIFICATION</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The fake profile's contents typically have links that lead to an external website where the damage happens. An unaware curious user clicking the bad link will damage their computer. The cost can be as simple as catching a virus to as bad as installing a </a:t>
            </a:r>
            <a:r>
              <a:rPr lang="en-US" dirty="0" err="1" smtClean="0"/>
              <a:t>rootkit</a:t>
            </a:r>
            <a:r>
              <a:rPr lang="en-US" dirty="0" smtClean="0"/>
              <a:t> turning the computer into a zombie. While </a:t>
            </a:r>
            <a:r>
              <a:rPr lang="en-US" dirty="0" err="1" smtClean="0"/>
              <a:t>Facebook</a:t>
            </a:r>
            <a:r>
              <a:rPr lang="en-US" dirty="0" smtClean="0"/>
              <a:t> has a rigorous screening to keep these fake accounts out, it only takes one fake profile to damage the computers of many.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The algorithm uses a seed selection method combined with early terminated random walks to propagate trust [5]. Its computational cost is measured in O (</a:t>
            </a:r>
            <a:r>
              <a:rPr lang="en-US" dirty="0" err="1" smtClean="0"/>
              <a:t>nlogn</a:t>
            </a:r>
            <a:r>
              <a:rPr lang="en-US" dirty="0" smtClean="0"/>
              <a:t>). Profiles are ranked according to the number of interactions, tags, wall posts, and friends over time. Profiles that have a high rank are considered to be real with fake profiles having a low rank in the system. Unfortunately, this technique was found to be mostly unreliable because it failed to take into account the possibility that real profiles can be ranked low and fake profiles can be ranked high.</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we use machine learning, namely an artificial neural network to determine what are the chances that a friend request is authentic or not. Each equation at each neuron (node) is put through a Sigmoid function to keep the results between the interval of 0.0 and 1.0. At the output end, this could easily be multiplied by 100 to give us the possible percentage that it is a malicious request. Our solution would be only one deep neural network, meaning it only has a single hidden layer.</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pPr lvl="0" algn="just"/>
            <a:r>
              <a:rPr lang="en-US" dirty="0" smtClean="0"/>
              <a:t>Vote Trust uses a voting based system that pulls user activities to find fake profiles using trust-based vote assignment and global votes total. It is considered as the first line of defense due to limitations which include real accounts that were already compromised being sold</a:t>
            </a:r>
          </a:p>
          <a:p>
            <a:pPr algn="just"/>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057275" y="1691481"/>
            <a:ext cx="7029450" cy="43434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 Details</a:t>
            </a:r>
            <a:endParaRPr lang="en-US" dirty="0"/>
          </a:p>
        </p:txBody>
      </p:sp>
      <p:sp>
        <p:nvSpPr>
          <p:cNvPr id="3" name="Content Placeholder 2"/>
          <p:cNvSpPr>
            <a:spLocks noGrp="1"/>
          </p:cNvSpPr>
          <p:nvPr>
            <p:ph idx="1"/>
          </p:nvPr>
        </p:nvSpPr>
        <p:spPr/>
        <p:txBody>
          <a:bodyPr/>
          <a:lstStyle/>
          <a:p>
            <a:r>
              <a:rPr lang="en-IN" dirty="0" smtClean="0"/>
              <a:t>Admin </a:t>
            </a:r>
            <a:r>
              <a:rPr lang="en-IN" dirty="0" smtClean="0"/>
              <a:t>Module</a:t>
            </a:r>
          </a:p>
          <a:p>
            <a:r>
              <a:rPr lang="en-IN" dirty="0" smtClean="0"/>
              <a:t>User Module</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824</Words>
  <Application>Microsoft Office PowerPoint</Application>
  <PresentationFormat>On-screen Show (4:3)</PresentationFormat>
  <Paragraphs>48</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Use of Artificial Neural Networks to Identify Fake Profiles</vt:lpstr>
      <vt:lpstr>Abstract</vt:lpstr>
      <vt:lpstr>introduction</vt:lpstr>
      <vt:lpstr>PROBLEM IDENTIFICATION</vt:lpstr>
      <vt:lpstr>Existing System</vt:lpstr>
      <vt:lpstr>Proposed System</vt:lpstr>
      <vt:lpstr>Advantages</vt:lpstr>
      <vt:lpstr>Architecture</vt:lpstr>
      <vt:lpstr>Module Details</vt:lpstr>
      <vt:lpstr>Admin Module</vt:lpstr>
      <vt:lpstr>User Module</vt:lpstr>
      <vt:lpstr>System Design</vt:lpstr>
      <vt:lpstr>Usecase Diagram</vt:lpstr>
      <vt:lpstr>Sequence Diagram</vt:lpstr>
      <vt:lpstr>Activity Diagram</vt:lpstr>
      <vt:lpstr>HARDWARE REQUIREMENTS</vt:lpstr>
      <vt:lpstr>SOFTWARE REQUIREMENTS</vt:lpstr>
      <vt:lpstr>SCREEN SHOTS</vt:lpstr>
      <vt:lpstr>Admin Login Page</vt:lpstr>
      <vt:lpstr>Admin Home Page</vt:lpstr>
      <vt:lpstr>Generate ANN Model</vt:lpstr>
      <vt:lpstr>View Dataset</vt:lpstr>
      <vt:lpstr>User Check Page</vt:lpstr>
      <vt:lpstr>Result Page</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of Artificial Neural Networks to Identify Fake Profiles</dc:title>
  <dc:creator/>
  <cp:lastModifiedBy>Venkat</cp:lastModifiedBy>
  <cp:revision>13</cp:revision>
  <dcterms:created xsi:type="dcterms:W3CDTF">2006-08-16T00:00:00Z</dcterms:created>
  <dcterms:modified xsi:type="dcterms:W3CDTF">2021-03-11T03:37:17Z</dcterms:modified>
</cp:coreProperties>
</file>