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42" r:id="rId2"/>
    <p:sldId id="343" r:id="rId3"/>
    <p:sldId id="376" r:id="rId4"/>
    <p:sldId id="406" r:id="rId5"/>
    <p:sldId id="377" r:id="rId6"/>
    <p:sldId id="378" r:id="rId7"/>
    <p:sldId id="379" r:id="rId8"/>
    <p:sldId id="386" r:id="rId9"/>
    <p:sldId id="384" r:id="rId10"/>
    <p:sldId id="390" r:id="rId11"/>
    <p:sldId id="391" r:id="rId12"/>
    <p:sldId id="392" r:id="rId13"/>
    <p:sldId id="397" r:id="rId14"/>
    <p:sldId id="403" r:id="rId15"/>
    <p:sldId id="404" r:id="rId16"/>
    <p:sldId id="400" r:id="rId17"/>
    <p:sldId id="401" r:id="rId18"/>
    <p:sldId id="405" r:id="rId19"/>
    <p:sldId id="40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10" autoAdjust="0"/>
  </p:normalViewPr>
  <p:slideViewPr>
    <p:cSldViewPr>
      <p:cViewPr varScale="1">
        <p:scale>
          <a:sx n="72" d="100"/>
          <a:sy n="72" d="100"/>
        </p:scale>
        <p:origin x="1326" y="54"/>
      </p:cViewPr>
      <p:guideLst>
        <p:guide orient="horz" pos="2160"/>
        <p:guide pos="2880"/>
      </p:guideLst>
    </p:cSldViewPr>
  </p:slideViewPr>
  <p:outlineViewPr>
    <p:cViewPr>
      <p:scale>
        <a:sx n="33" d="100"/>
        <a:sy n="33" d="100"/>
      </p:scale>
      <p:origin x="0" y="49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edgefxkits.com/arduino-based-4-quadrant-dc-motor-control"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edgefxkits.com/arduino-based-automatic-temperature-controlled-fan-speed-regulator"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6305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5"/>
          <p:cNvSpPr>
            <a:spLocks noChangeArrowheads="1"/>
          </p:cNvSpPr>
          <p:nvPr/>
        </p:nvSpPr>
        <p:spPr bwMode="auto">
          <a:xfrm>
            <a:off x="466725" y="1219200"/>
            <a:ext cx="8229600" cy="4124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en-US" sz="4800" b="1" dirty="0" smtClean="0">
                <a:solidFill>
                  <a:srgbClr val="66FFFF"/>
                </a:solidFill>
                <a:latin typeface="Century Gothic" pitchFamily="34" charset="0"/>
              </a:rPr>
              <a:t>Arduino based </a:t>
            </a:r>
            <a:r>
              <a:rPr lang="en-IN" altLang="en-US" sz="4800" b="1" dirty="0">
                <a:solidFill>
                  <a:srgbClr val="66FFFF"/>
                </a:solidFill>
                <a:latin typeface="Century Gothic" pitchFamily="34" charset="0"/>
              </a:rPr>
              <a:t>Temperature Sensing and subsequent cooling </a:t>
            </a:r>
            <a:r>
              <a:rPr lang="en-IN" altLang="en-US" sz="4800" b="1" dirty="0" smtClean="0">
                <a:solidFill>
                  <a:srgbClr val="66FFFF"/>
                </a:solidFill>
                <a:latin typeface="Century Gothic" pitchFamily="34" charset="0"/>
              </a:rPr>
              <a:t>Actuation</a:t>
            </a:r>
            <a:endParaRPr lang="en-US" altLang="en-US" sz="4800" b="1" dirty="0" smtClean="0">
              <a:solidFill>
                <a:srgbClr val="66FFFF"/>
              </a:solidFill>
              <a:latin typeface="Century Gothic" pitchFamily="34" charset="0"/>
            </a:endParaRPr>
          </a:p>
          <a:p>
            <a:pPr algn="ctr"/>
            <a:endParaRPr lang="en-US" altLang="en-US" sz="1400" b="1" dirty="0" smtClean="0">
              <a:solidFill>
                <a:srgbClr val="66FFFF"/>
              </a:solidFill>
              <a:latin typeface="Century Gothic" pitchFamily="34" charset="0"/>
            </a:endParaRPr>
          </a:p>
          <a:p>
            <a:pPr algn="r"/>
            <a:r>
              <a:rPr lang="en-US" altLang="en-US" sz="1400" b="1" dirty="0" smtClean="0">
                <a:solidFill>
                  <a:srgbClr val="66FFFF"/>
                </a:solidFill>
                <a:latin typeface="Century Gothic" pitchFamily="34" charset="0"/>
              </a:rPr>
              <a:t>BY:</a:t>
            </a:r>
          </a:p>
          <a:p>
            <a:pPr algn="r"/>
            <a:r>
              <a:rPr lang="en-US" altLang="en-US" sz="1400" b="1" dirty="0">
                <a:solidFill>
                  <a:srgbClr val="66FFFF"/>
                </a:solidFill>
                <a:latin typeface="Century Gothic" pitchFamily="34" charset="0"/>
              </a:rPr>
              <a:t>RAVI </a:t>
            </a:r>
            <a:r>
              <a:rPr lang="en-US" altLang="en-US" sz="1400" b="1" dirty="0" smtClean="0">
                <a:solidFill>
                  <a:srgbClr val="66FFFF"/>
                </a:solidFill>
                <a:latin typeface="Century Gothic" pitchFamily="34" charset="0"/>
              </a:rPr>
              <a:t>VATS		(</a:t>
            </a:r>
            <a:r>
              <a:rPr lang="en-US" altLang="en-US" sz="1400" b="1" dirty="0">
                <a:solidFill>
                  <a:srgbClr val="66FFFF"/>
                </a:solidFill>
                <a:latin typeface="Century Gothic" pitchFamily="34" charset="0"/>
              </a:rPr>
              <a:t>1MS14CS100</a:t>
            </a:r>
            <a:r>
              <a:rPr lang="en-US" altLang="en-US" sz="1400" b="1" dirty="0" smtClean="0">
                <a:solidFill>
                  <a:srgbClr val="66FFFF"/>
                </a:solidFill>
                <a:latin typeface="Century Gothic" pitchFamily="34" charset="0"/>
              </a:rPr>
              <a:t>)</a:t>
            </a:r>
          </a:p>
          <a:p>
            <a:pPr algn="r"/>
            <a:r>
              <a:rPr lang="en-US" altLang="en-US" sz="1400" b="1" dirty="0" smtClean="0">
                <a:solidFill>
                  <a:srgbClr val="66FFFF"/>
                </a:solidFill>
                <a:latin typeface="Century Gothic" pitchFamily="34" charset="0"/>
              </a:rPr>
              <a:t>SATYA TEJA C	(1MS14CS110)</a:t>
            </a:r>
          </a:p>
          <a:p>
            <a:pPr algn="r"/>
            <a:r>
              <a:rPr lang="en-US" altLang="en-US" sz="1400" b="1" dirty="0" smtClean="0">
                <a:solidFill>
                  <a:srgbClr val="66FFFF"/>
                </a:solidFill>
                <a:latin typeface="Century Gothic" pitchFamily="34" charset="0"/>
              </a:rPr>
              <a:t>VISHAL DHULL	(1MS14CS139</a:t>
            </a:r>
            <a:r>
              <a:rPr lang="en-US" altLang="en-US" sz="1400" b="1" dirty="0" smtClean="0">
                <a:solidFill>
                  <a:srgbClr val="66FFFF"/>
                </a:solidFill>
                <a:latin typeface="Century Gothic" pitchFamily="34" charset="0"/>
              </a:rPr>
              <a:t>)</a:t>
            </a:r>
            <a:endParaRPr lang="en-US" altLang="en-US" sz="1400" b="1" dirty="0" smtClean="0">
              <a:solidFill>
                <a:srgbClr val="66FFFF"/>
              </a:solidFill>
              <a:latin typeface="Century Gothic" pitchFamily="34" charset="0"/>
            </a:endParaRPr>
          </a:p>
        </p:txBody>
      </p:sp>
    </p:spTree>
    <p:extLst>
      <p:ext uri="{BB962C8B-B14F-4D97-AF65-F5344CB8AC3E}">
        <p14:creationId xmlns:p14="http://schemas.microsoft.com/office/powerpoint/2010/main" val="2324792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a:spLocks noChangeArrowheads="1"/>
          </p:cNvSpPr>
          <p:nvPr/>
        </p:nvSpPr>
        <p:spPr bwMode="auto">
          <a:xfrm>
            <a:off x="424724" y="1295400"/>
            <a:ext cx="605227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3200" b="1" dirty="0">
                <a:solidFill>
                  <a:srgbClr val="00B050"/>
                </a:solidFill>
                <a:latin typeface="Century Gothic" pitchFamily="34" charset="0"/>
              </a:rPr>
              <a:t>LM 35 </a:t>
            </a:r>
            <a:r>
              <a:rPr lang="en-US" altLang="en-US" sz="3200" b="1" dirty="0" smtClean="0">
                <a:solidFill>
                  <a:srgbClr val="00B050"/>
                </a:solidFill>
                <a:latin typeface="Century Gothic" pitchFamily="34" charset="0"/>
              </a:rPr>
              <a:t>Temperature Sensor</a:t>
            </a:r>
            <a:endParaRPr lang="en-US" altLang="en-US" sz="3200" b="1" dirty="0">
              <a:solidFill>
                <a:srgbClr val="00B050"/>
              </a:solidFill>
              <a:latin typeface="Century Gothic" pitchFamily="34" charset="0"/>
            </a:endParaRPr>
          </a:p>
        </p:txBody>
      </p:sp>
      <p:sp>
        <p:nvSpPr>
          <p:cNvPr id="15" name="TextBox 14"/>
          <p:cNvSpPr txBox="1"/>
          <p:nvPr/>
        </p:nvSpPr>
        <p:spPr>
          <a:xfrm>
            <a:off x="76200" y="159603"/>
            <a:ext cx="6858000" cy="830997"/>
          </a:xfrm>
          <a:prstGeom prst="rect">
            <a:avLst/>
          </a:prstGeom>
          <a:noFill/>
        </p:spPr>
        <p:txBody>
          <a:bodyPr wrap="square" rtlCol="0">
            <a:spAutoFit/>
          </a:bodyPr>
          <a:lstStyle/>
          <a:p>
            <a:pPr algn="ctr"/>
            <a:r>
              <a:rPr lang="en-US" altLang="en-US" sz="2400" b="1" dirty="0">
                <a:solidFill>
                  <a:srgbClr val="66FFFF"/>
                </a:solidFill>
                <a:latin typeface="Century Gothic" pitchFamily="34" charset="0"/>
              </a:rPr>
              <a:t>Arduino based </a:t>
            </a:r>
            <a:r>
              <a:rPr lang="en-IN" altLang="en-US" sz="2400" b="1" dirty="0">
                <a:solidFill>
                  <a:srgbClr val="66FFFF"/>
                </a:solidFill>
                <a:latin typeface="Century Gothic" pitchFamily="34" charset="0"/>
              </a:rPr>
              <a:t>Temperature Sensing and subsequent cooling Actuation</a:t>
            </a:r>
            <a:endParaRPr lang="en-US" altLang="en-US" sz="2400" b="1" dirty="0">
              <a:solidFill>
                <a:srgbClr val="66FFFF"/>
              </a:solidFill>
              <a:latin typeface="Century Gothic" pitchFamily="34" charset="0"/>
            </a:endParaRPr>
          </a:p>
        </p:txBody>
      </p:sp>
      <p:sp>
        <p:nvSpPr>
          <p:cNvPr id="14" name="Rectangle 13"/>
          <p:cNvSpPr/>
          <p:nvPr/>
        </p:nvSpPr>
        <p:spPr>
          <a:xfrm>
            <a:off x="969917" y="2133600"/>
            <a:ext cx="7586634" cy="3477875"/>
          </a:xfrm>
          <a:prstGeom prst="rect">
            <a:avLst/>
          </a:prstGeom>
        </p:spPr>
        <p:txBody>
          <a:bodyPr wrap="square">
            <a:spAutoFit/>
          </a:bodyPr>
          <a:lstStyle/>
          <a:p>
            <a:pPr marL="342900" indent="-342900">
              <a:buFont typeface="Wingdings" panose="05000000000000000000" pitchFamily="2" charset="2"/>
              <a:buChar char="Ø"/>
            </a:pPr>
            <a:r>
              <a:rPr lang="en-US" sz="2000" dirty="0"/>
              <a:t>LM35 are used to  sense the heat and an IC ADC0808 is used to convert </a:t>
            </a:r>
            <a:r>
              <a:rPr lang="en-US" sz="2000" dirty="0" smtClean="0"/>
              <a:t>the data </a:t>
            </a:r>
            <a:r>
              <a:rPr lang="en-US" sz="2000" dirty="0"/>
              <a:t>into digital. </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LM35 digital sensor has got 3 pin’s i.e., VCC, GND and output pin’s when </a:t>
            </a:r>
            <a:r>
              <a:rPr lang="en-US" sz="2000" dirty="0" smtClean="0"/>
              <a:t>LM35 </a:t>
            </a:r>
            <a:r>
              <a:rPr lang="en-US" sz="2000" dirty="0"/>
              <a:t>is heated the voltage at output pin </a:t>
            </a:r>
            <a:r>
              <a:rPr lang="en-US" sz="2000" dirty="0" smtClean="0"/>
              <a:t>increases. </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smtClean="0"/>
              <a:t>It </a:t>
            </a:r>
            <a:r>
              <a:rPr lang="en-US" sz="2000" dirty="0"/>
              <a:t>is connected to the </a:t>
            </a:r>
            <a:r>
              <a:rPr lang="en-US" sz="2000" dirty="0" smtClean="0"/>
              <a:t>analog </a:t>
            </a:r>
            <a:r>
              <a:rPr lang="en-US" sz="2000" dirty="0"/>
              <a:t>to digital convertor IC (ADC). </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The LM35 series are precision integrated-circuit temperature sensors, whose output voltage is linearly proportional to the Celsius (Centigrade) temperature.  </a:t>
            </a:r>
          </a:p>
        </p:txBody>
      </p:sp>
    </p:spTree>
    <p:extLst>
      <p:ext uri="{BB962C8B-B14F-4D97-AF65-F5344CB8AC3E}">
        <p14:creationId xmlns:p14="http://schemas.microsoft.com/office/powerpoint/2010/main" val="2739087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a:spLocks noChangeArrowheads="1"/>
          </p:cNvSpPr>
          <p:nvPr/>
        </p:nvSpPr>
        <p:spPr bwMode="auto">
          <a:xfrm>
            <a:off x="424724" y="1295400"/>
            <a:ext cx="605227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3200" b="1" dirty="0">
                <a:solidFill>
                  <a:srgbClr val="00B050"/>
                </a:solidFill>
                <a:latin typeface="Century Gothic" pitchFamily="34" charset="0"/>
              </a:rPr>
              <a:t>LM 35 </a:t>
            </a:r>
            <a:r>
              <a:rPr lang="en-US" altLang="en-US" sz="3200" b="1" dirty="0" smtClean="0">
                <a:solidFill>
                  <a:srgbClr val="00B050"/>
                </a:solidFill>
                <a:latin typeface="Century Gothic" pitchFamily="34" charset="0"/>
              </a:rPr>
              <a:t>Temperature Sensor</a:t>
            </a:r>
            <a:endParaRPr lang="en-US" altLang="en-US" sz="3200" b="1" dirty="0">
              <a:solidFill>
                <a:srgbClr val="00B050"/>
              </a:solidFill>
              <a:latin typeface="Century Gothic" pitchFamily="34" charset="0"/>
            </a:endParaRPr>
          </a:p>
        </p:txBody>
      </p:sp>
      <p:sp>
        <p:nvSpPr>
          <p:cNvPr id="15" name="TextBox 14"/>
          <p:cNvSpPr txBox="1"/>
          <p:nvPr/>
        </p:nvSpPr>
        <p:spPr>
          <a:xfrm>
            <a:off x="76200" y="159603"/>
            <a:ext cx="6858000" cy="830997"/>
          </a:xfrm>
          <a:prstGeom prst="rect">
            <a:avLst/>
          </a:prstGeom>
          <a:noFill/>
        </p:spPr>
        <p:txBody>
          <a:bodyPr wrap="square" rtlCol="0">
            <a:spAutoFit/>
          </a:bodyPr>
          <a:lstStyle/>
          <a:p>
            <a:pPr algn="ctr"/>
            <a:r>
              <a:rPr lang="en-US" altLang="en-US" sz="2400" b="1" dirty="0">
                <a:solidFill>
                  <a:srgbClr val="66FFFF"/>
                </a:solidFill>
                <a:latin typeface="Century Gothic" pitchFamily="34" charset="0"/>
              </a:rPr>
              <a:t>Arduino based </a:t>
            </a:r>
            <a:r>
              <a:rPr lang="en-IN" altLang="en-US" sz="2400" b="1" dirty="0">
                <a:solidFill>
                  <a:srgbClr val="66FFFF"/>
                </a:solidFill>
                <a:latin typeface="Century Gothic" pitchFamily="34" charset="0"/>
              </a:rPr>
              <a:t>Temperature Sensing and subsequent cooling Actuation</a:t>
            </a:r>
            <a:endParaRPr lang="en-US" altLang="en-US" sz="2400" b="1" dirty="0">
              <a:solidFill>
                <a:srgbClr val="66FFFF"/>
              </a:solidFill>
              <a:latin typeface="Century Gothic" pitchFamily="34" charset="0"/>
            </a:endParaRPr>
          </a:p>
        </p:txBody>
      </p:sp>
      <p:sp>
        <p:nvSpPr>
          <p:cNvPr id="14" name="Rectangle 13"/>
          <p:cNvSpPr/>
          <p:nvPr/>
        </p:nvSpPr>
        <p:spPr>
          <a:xfrm>
            <a:off x="714101" y="2057400"/>
            <a:ext cx="7896499" cy="1631216"/>
          </a:xfrm>
          <a:prstGeom prst="rect">
            <a:avLst/>
          </a:prstGeom>
        </p:spPr>
        <p:txBody>
          <a:bodyPr wrap="square">
            <a:spAutoFit/>
          </a:bodyPr>
          <a:lstStyle/>
          <a:p>
            <a:pPr marL="342900" indent="-342900">
              <a:buFont typeface="Wingdings" panose="05000000000000000000" pitchFamily="2" charset="2"/>
              <a:buChar char="Ø"/>
            </a:pPr>
            <a:r>
              <a:rPr lang="en-US" sz="2000" dirty="0" smtClean="0"/>
              <a:t>The  </a:t>
            </a:r>
            <a:r>
              <a:rPr lang="en-US" sz="2000" dirty="0"/>
              <a:t>LM35  thus  has  an advantage  over  linear  </a:t>
            </a:r>
            <a:r>
              <a:rPr lang="en-US" sz="2000" dirty="0">
                <a:hlinkClick r:id="rId3"/>
              </a:rPr>
              <a:t>temperature  sensors  </a:t>
            </a:r>
            <a:r>
              <a:rPr lang="en-US" sz="2000" dirty="0"/>
              <a:t>calibrated  in </a:t>
            </a:r>
            <a:r>
              <a:rPr lang="en-US" sz="2000" dirty="0" smtClean="0"/>
              <a:t>Kelvin.</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smtClean="0"/>
              <a:t>As  </a:t>
            </a:r>
            <a:r>
              <a:rPr lang="en-US" sz="2000" dirty="0"/>
              <a:t>the  user  is  not  required  to  subtract  a  large constant voltage from its output to obtain convenient Centigrade  scaling.</a:t>
            </a:r>
          </a:p>
        </p:txBody>
      </p:sp>
      <p:pic>
        <p:nvPicPr>
          <p:cNvPr id="17" name="Picture 14"/>
          <p:cNvPicPr>
            <a:picLocks noChangeAspect="1" noChangeArrowheads="1"/>
          </p:cNvPicPr>
          <p:nvPr/>
        </p:nvPicPr>
        <p:blipFill>
          <a:blip r:embed="rId4"/>
          <a:srcRect/>
          <a:stretch>
            <a:fillRect/>
          </a:stretch>
        </p:blipFill>
        <p:spPr bwMode="auto">
          <a:xfrm>
            <a:off x="2899501" y="3810000"/>
            <a:ext cx="2963932" cy="2489704"/>
          </a:xfrm>
          <a:prstGeom prst="rect">
            <a:avLst/>
          </a:prstGeom>
          <a:noFill/>
          <a:ln w="9525">
            <a:noFill/>
            <a:miter lim="800000"/>
            <a:headEnd/>
            <a:tailEnd/>
          </a:ln>
        </p:spPr>
      </p:pic>
    </p:spTree>
    <p:extLst>
      <p:ext uri="{BB962C8B-B14F-4D97-AF65-F5344CB8AC3E}">
        <p14:creationId xmlns:p14="http://schemas.microsoft.com/office/powerpoint/2010/main" val="560625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a:spLocks noChangeArrowheads="1"/>
          </p:cNvSpPr>
          <p:nvPr/>
        </p:nvSpPr>
        <p:spPr bwMode="auto">
          <a:xfrm>
            <a:off x="424724" y="1295400"/>
            <a:ext cx="605227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3200" b="1" dirty="0">
                <a:solidFill>
                  <a:srgbClr val="00B050"/>
                </a:solidFill>
                <a:latin typeface="Century Gothic" pitchFamily="34" charset="0"/>
              </a:rPr>
              <a:t>LM 35 </a:t>
            </a:r>
            <a:r>
              <a:rPr lang="en-US" altLang="en-US" sz="3200" b="1" dirty="0" smtClean="0">
                <a:solidFill>
                  <a:srgbClr val="00B050"/>
                </a:solidFill>
                <a:latin typeface="Century Gothic" pitchFamily="34" charset="0"/>
              </a:rPr>
              <a:t>Temperature Sensor</a:t>
            </a:r>
            <a:endParaRPr lang="en-US" altLang="en-US" sz="3200" b="1" dirty="0">
              <a:solidFill>
                <a:srgbClr val="00B050"/>
              </a:solidFill>
              <a:latin typeface="Century Gothic" pitchFamily="34" charset="0"/>
            </a:endParaRPr>
          </a:p>
        </p:txBody>
      </p:sp>
      <p:sp>
        <p:nvSpPr>
          <p:cNvPr id="15" name="TextBox 14"/>
          <p:cNvSpPr txBox="1"/>
          <p:nvPr/>
        </p:nvSpPr>
        <p:spPr>
          <a:xfrm>
            <a:off x="76200" y="159603"/>
            <a:ext cx="6858000" cy="830997"/>
          </a:xfrm>
          <a:prstGeom prst="rect">
            <a:avLst/>
          </a:prstGeom>
          <a:noFill/>
        </p:spPr>
        <p:txBody>
          <a:bodyPr wrap="square" rtlCol="0">
            <a:spAutoFit/>
          </a:bodyPr>
          <a:lstStyle/>
          <a:p>
            <a:pPr algn="ctr"/>
            <a:r>
              <a:rPr lang="en-US" altLang="en-US" sz="2400" b="1" dirty="0">
                <a:solidFill>
                  <a:srgbClr val="66FFFF"/>
                </a:solidFill>
                <a:latin typeface="Century Gothic" pitchFamily="34" charset="0"/>
              </a:rPr>
              <a:t>Arduino based </a:t>
            </a:r>
            <a:r>
              <a:rPr lang="en-IN" altLang="en-US" sz="2400" b="1" dirty="0">
                <a:solidFill>
                  <a:srgbClr val="66FFFF"/>
                </a:solidFill>
                <a:latin typeface="Century Gothic" pitchFamily="34" charset="0"/>
              </a:rPr>
              <a:t>Temperature Sensing and subsequent cooling Actuation</a:t>
            </a:r>
            <a:endParaRPr lang="en-US" altLang="en-US" sz="2400" b="1" dirty="0">
              <a:solidFill>
                <a:srgbClr val="66FFFF"/>
              </a:solidFill>
              <a:latin typeface="Century Gothic" pitchFamily="34" charset="0"/>
            </a:endParaRPr>
          </a:p>
        </p:txBody>
      </p:sp>
      <p:sp>
        <p:nvSpPr>
          <p:cNvPr id="14" name="Rectangle 13"/>
          <p:cNvSpPr/>
          <p:nvPr/>
        </p:nvSpPr>
        <p:spPr>
          <a:xfrm>
            <a:off x="714101" y="2057400"/>
            <a:ext cx="7896499" cy="1015663"/>
          </a:xfrm>
          <a:prstGeom prst="rect">
            <a:avLst/>
          </a:prstGeom>
        </p:spPr>
        <p:txBody>
          <a:bodyPr wrap="square">
            <a:spAutoFit/>
          </a:bodyPr>
          <a:lstStyle/>
          <a:p>
            <a:pPr marL="342900" indent="-342900">
              <a:buFont typeface="Wingdings" panose="05000000000000000000" pitchFamily="2" charset="2"/>
              <a:buChar char="Ø"/>
            </a:pPr>
            <a:r>
              <a:rPr lang="en-US" sz="2000" dirty="0"/>
              <a:t>The  LM35  does  not  require  any  external calibration or trimming to provide typical accuracies of ±1⁄4˚C </a:t>
            </a:r>
            <a:r>
              <a:rPr lang="en-US" sz="2000" dirty="0" smtClean="0"/>
              <a:t>at room temperature  </a:t>
            </a:r>
            <a:r>
              <a:rPr lang="en-US" sz="2000" dirty="0"/>
              <a:t>and  ±3⁄4˚C  over </a:t>
            </a:r>
            <a:r>
              <a:rPr lang="en-US" sz="2000" dirty="0" smtClean="0"/>
              <a:t>a </a:t>
            </a:r>
            <a:r>
              <a:rPr lang="en-US" sz="2000" dirty="0"/>
              <a:t>full  −55  to </a:t>
            </a:r>
            <a:r>
              <a:rPr lang="en-US" sz="2000" dirty="0" smtClean="0"/>
              <a:t>+</a:t>
            </a:r>
            <a:r>
              <a:rPr lang="en-US" sz="2000" dirty="0"/>
              <a:t>150˚C temperature  range.</a:t>
            </a:r>
          </a:p>
        </p:txBody>
      </p:sp>
    </p:spTree>
    <p:extLst>
      <p:ext uri="{BB962C8B-B14F-4D97-AF65-F5344CB8AC3E}">
        <p14:creationId xmlns:p14="http://schemas.microsoft.com/office/powerpoint/2010/main" val="2964230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a:spLocks noChangeArrowheads="1"/>
          </p:cNvSpPr>
          <p:nvPr/>
        </p:nvSpPr>
        <p:spPr bwMode="auto">
          <a:xfrm>
            <a:off x="424724" y="1295400"/>
            <a:ext cx="605227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3200" b="1" dirty="0" smtClean="0">
                <a:solidFill>
                  <a:srgbClr val="00B050"/>
                </a:solidFill>
                <a:latin typeface="Century Gothic" pitchFamily="34" charset="0"/>
              </a:rPr>
              <a:t>Working Principle</a:t>
            </a:r>
            <a:endParaRPr lang="en-US" altLang="en-US" sz="3200" b="1" dirty="0">
              <a:solidFill>
                <a:srgbClr val="00B050"/>
              </a:solidFill>
              <a:latin typeface="Century Gothic" pitchFamily="34" charset="0"/>
            </a:endParaRPr>
          </a:p>
        </p:txBody>
      </p:sp>
      <p:sp>
        <p:nvSpPr>
          <p:cNvPr id="15" name="TextBox 14"/>
          <p:cNvSpPr txBox="1"/>
          <p:nvPr/>
        </p:nvSpPr>
        <p:spPr>
          <a:xfrm>
            <a:off x="76200" y="159603"/>
            <a:ext cx="6858000" cy="830997"/>
          </a:xfrm>
          <a:prstGeom prst="rect">
            <a:avLst/>
          </a:prstGeom>
          <a:noFill/>
        </p:spPr>
        <p:txBody>
          <a:bodyPr wrap="square" rtlCol="0">
            <a:spAutoFit/>
          </a:bodyPr>
          <a:lstStyle/>
          <a:p>
            <a:pPr algn="ctr"/>
            <a:r>
              <a:rPr lang="en-US" altLang="en-US" sz="2400" b="1" dirty="0">
                <a:solidFill>
                  <a:srgbClr val="66FFFF"/>
                </a:solidFill>
                <a:latin typeface="Century Gothic" pitchFamily="34" charset="0"/>
              </a:rPr>
              <a:t>Arduino based </a:t>
            </a:r>
            <a:r>
              <a:rPr lang="en-IN" altLang="en-US" sz="2400" b="1" dirty="0">
                <a:solidFill>
                  <a:srgbClr val="66FFFF"/>
                </a:solidFill>
                <a:latin typeface="Century Gothic" pitchFamily="34" charset="0"/>
              </a:rPr>
              <a:t>Temperature Sensing and subsequent cooling Actuation</a:t>
            </a:r>
            <a:endParaRPr lang="en-US" altLang="en-US" sz="2400" b="1" dirty="0">
              <a:solidFill>
                <a:srgbClr val="66FFFF"/>
              </a:solidFill>
              <a:latin typeface="Century Gothic" pitchFamily="34" charset="0"/>
            </a:endParaRPr>
          </a:p>
        </p:txBody>
      </p:sp>
      <p:sp>
        <p:nvSpPr>
          <p:cNvPr id="14" name="Rectangle 13"/>
          <p:cNvSpPr/>
          <p:nvPr/>
        </p:nvSpPr>
        <p:spPr>
          <a:xfrm>
            <a:off x="798209" y="2022093"/>
            <a:ext cx="7896499" cy="3477875"/>
          </a:xfrm>
          <a:prstGeom prst="rect">
            <a:avLst/>
          </a:prstGeom>
        </p:spPr>
        <p:txBody>
          <a:bodyPr wrap="square">
            <a:spAutoFit/>
          </a:bodyPr>
          <a:lstStyle/>
          <a:p>
            <a:pPr marL="342900" indent="-342900">
              <a:buFont typeface="Wingdings" panose="05000000000000000000" pitchFamily="2" charset="2"/>
              <a:buChar char="Ø"/>
            </a:pPr>
            <a:r>
              <a:rPr lang="en-US" sz="2000" dirty="0"/>
              <a:t>The heart of the circuit is an Arduino board which controls all its functions.  </a:t>
            </a:r>
            <a:endParaRPr lang="en-US" sz="2000" dirty="0" smtClean="0"/>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smtClean="0"/>
              <a:t>An </a:t>
            </a:r>
            <a:r>
              <a:rPr lang="en-US" sz="2000" dirty="0"/>
              <a:t>IC LM35 is used as temperature sensor. </a:t>
            </a:r>
            <a:endParaRPr lang="en-US" sz="2000" dirty="0" smtClean="0"/>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smtClean="0"/>
              <a:t>The </a:t>
            </a:r>
            <a:r>
              <a:rPr lang="en-US" sz="2000" dirty="0"/>
              <a:t>LM-35 analog temperature device is interfaced to the analog pin of the Arduino </a:t>
            </a:r>
            <a:r>
              <a:rPr lang="en-US" sz="2000" dirty="0" smtClean="0"/>
              <a:t>board.</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smtClean="0"/>
              <a:t>It’s </a:t>
            </a:r>
            <a:r>
              <a:rPr lang="en-US" sz="2000" dirty="0"/>
              <a:t>built-in ADC, which converts these analog reading and displays that on the </a:t>
            </a:r>
            <a:r>
              <a:rPr lang="en-US" sz="2000" dirty="0" smtClean="0"/>
              <a:t>phone, </a:t>
            </a:r>
            <a:r>
              <a:rPr lang="en-US" sz="2000" dirty="0"/>
              <a:t>to indicate temperature of the device. </a:t>
            </a:r>
            <a:endParaRPr lang="en-US" sz="2000" dirty="0" smtClean="0"/>
          </a:p>
          <a:p>
            <a:pPr marL="342900" indent="-342900">
              <a:buFont typeface="Wingdings" panose="05000000000000000000" pitchFamily="2" charset="2"/>
              <a:buChar char="Ø"/>
            </a:pPr>
            <a:endParaRPr lang="en-US" sz="2000" dirty="0"/>
          </a:p>
        </p:txBody>
      </p:sp>
    </p:spTree>
    <p:extLst>
      <p:ext uri="{BB962C8B-B14F-4D97-AF65-F5344CB8AC3E}">
        <p14:creationId xmlns:p14="http://schemas.microsoft.com/office/powerpoint/2010/main" val="2717888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a:spLocks noChangeArrowheads="1"/>
          </p:cNvSpPr>
          <p:nvPr/>
        </p:nvSpPr>
        <p:spPr bwMode="auto">
          <a:xfrm>
            <a:off x="424724" y="1295400"/>
            <a:ext cx="605227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3200" b="1" dirty="0" smtClean="0">
                <a:solidFill>
                  <a:srgbClr val="00B050"/>
                </a:solidFill>
                <a:latin typeface="Century Gothic" pitchFamily="34" charset="0"/>
              </a:rPr>
              <a:t>Working Principle</a:t>
            </a:r>
            <a:endParaRPr lang="en-US" altLang="en-US" sz="3200" b="1" dirty="0">
              <a:solidFill>
                <a:srgbClr val="00B050"/>
              </a:solidFill>
              <a:latin typeface="Century Gothic" pitchFamily="34" charset="0"/>
            </a:endParaRPr>
          </a:p>
        </p:txBody>
      </p:sp>
      <p:sp>
        <p:nvSpPr>
          <p:cNvPr id="15" name="TextBox 14"/>
          <p:cNvSpPr txBox="1"/>
          <p:nvPr/>
        </p:nvSpPr>
        <p:spPr>
          <a:xfrm>
            <a:off x="76200" y="159603"/>
            <a:ext cx="6858000" cy="830997"/>
          </a:xfrm>
          <a:prstGeom prst="rect">
            <a:avLst/>
          </a:prstGeom>
          <a:noFill/>
        </p:spPr>
        <p:txBody>
          <a:bodyPr wrap="square" rtlCol="0">
            <a:spAutoFit/>
          </a:bodyPr>
          <a:lstStyle/>
          <a:p>
            <a:pPr algn="ctr"/>
            <a:r>
              <a:rPr lang="en-US" altLang="en-US" sz="2400" b="1" dirty="0">
                <a:solidFill>
                  <a:srgbClr val="66FFFF"/>
                </a:solidFill>
                <a:latin typeface="Century Gothic" pitchFamily="34" charset="0"/>
              </a:rPr>
              <a:t>Arduino based </a:t>
            </a:r>
            <a:r>
              <a:rPr lang="en-IN" altLang="en-US" sz="2400" b="1" dirty="0">
                <a:solidFill>
                  <a:srgbClr val="66FFFF"/>
                </a:solidFill>
                <a:latin typeface="Century Gothic" pitchFamily="34" charset="0"/>
              </a:rPr>
              <a:t>Temperature Sensing and subsequent cooling Actuation</a:t>
            </a:r>
            <a:endParaRPr lang="en-US" altLang="en-US" sz="2400" b="1" dirty="0">
              <a:solidFill>
                <a:srgbClr val="66FFFF"/>
              </a:solidFill>
              <a:latin typeface="Century Gothic" pitchFamily="34" charset="0"/>
            </a:endParaRPr>
          </a:p>
        </p:txBody>
      </p:sp>
      <p:sp>
        <p:nvSpPr>
          <p:cNvPr id="14" name="Rectangle 13"/>
          <p:cNvSpPr/>
          <p:nvPr/>
        </p:nvSpPr>
        <p:spPr>
          <a:xfrm>
            <a:off x="714101" y="2057400"/>
            <a:ext cx="7896499" cy="4093428"/>
          </a:xfrm>
          <a:prstGeom prst="rect">
            <a:avLst/>
          </a:prstGeom>
        </p:spPr>
        <p:txBody>
          <a:bodyPr wrap="square">
            <a:spAutoFit/>
          </a:bodyPr>
          <a:lstStyle/>
          <a:p>
            <a:pPr marL="342900" indent="-342900">
              <a:buFont typeface="Wingdings" panose="05000000000000000000" pitchFamily="2" charset="2"/>
              <a:buChar char="Ø"/>
            </a:pPr>
            <a:r>
              <a:rPr lang="en-US" sz="2000" dirty="0" smtClean="0"/>
              <a:t>User-defined </a:t>
            </a:r>
            <a:r>
              <a:rPr lang="en-US" sz="2000" dirty="0"/>
              <a:t>temperature settings can be done using push </a:t>
            </a:r>
            <a:r>
              <a:rPr lang="en-US" sz="2000" dirty="0" smtClean="0"/>
              <a:t>commands </a:t>
            </a:r>
            <a:r>
              <a:rPr lang="en-US" sz="2000" dirty="0"/>
              <a:t>provided through </a:t>
            </a:r>
            <a:r>
              <a:rPr lang="en-US" sz="2000" dirty="0" smtClean="0"/>
              <a:t>Android application and Arduino </a:t>
            </a:r>
            <a:r>
              <a:rPr lang="en-US" sz="2000" dirty="0"/>
              <a:t>board. </a:t>
            </a:r>
            <a:endParaRPr lang="en-US" sz="2000" dirty="0" smtClean="0"/>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smtClean="0"/>
              <a:t>Maximum </a:t>
            </a:r>
            <a:r>
              <a:rPr lang="en-US" sz="2000" dirty="0"/>
              <a:t>and minimum settings are used for allowing any  necessary hysteresis</a:t>
            </a:r>
            <a:r>
              <a:rPr lang="en-US" sz="2000" dirty="0" smtClean="0"/>
              <a:t>.</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Few push </a:t>
            </a:r>
            <a:r>
              <a:rPr lang="en-US" sz="2000" dirty="0" smtClean="0"/>
              <a:t>commands </a:t>
            </a:r>
            <a:r>
              <a:rPr lang="en-US" sz="2000" dirty="0"/>
              <a:t>are used  to set the </a:t>
            </a:r>
            <a:r>
              <a:rPr lang="en-US" sz="2000" dirty="0" smtClean="0"/>
              <a:t>fan speed i.e. fan speeds using commands 0, 1, 2, 3 etc. where zero is fan being off and five is the highest speed. </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smtClean="0"/>
              <a:t>As </a:t>
            </a:r>
            <a:r>
              <a:rPr lang="en-US" sz="2000" dirty="0"/>
              <a:t>soon the max and min temperatures are set then the Arduino program generates PWM output on the corresponding digital output according to the measured temperature. </a:t>
            </a:r>
          </a:p>
        </p:txBody>
      </p:sp>
    </p:spTree>
    <p:extLst>
      <p:ext uri="{BB962C8B-B14F-4D97-AF65-F5344CB8AC3E}">
        <p14:creationId xmlns:p14="http://schemas.microsoft.com/office/powerpoint/2010/main" val="4130453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a:spLocks noChangeArrowheads="1"/>
          </p:cNvSpPr>
          <p:nvPr/>
        </p:nvSpPr>
        <p:spPr bwMode="auto">
          <a:xfrm>
            <a:off x="424724" y="1295400"/>
            <a:ext cx="605227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3200" b="1" dirty="0" smtClean="0">
                <a:solidFill>
                  <a:srgbClr val="00B050"/>
                </a:solidFill>
                <a:latin typeface="Century Gothic" pitchFamily="34" charset="0"/>
              </a:rPr>
              <a:t>Working Principle</a:t>
            </a:r>
            <a:endParaRPr lang="en-US" altLang="en-US" sz="3200" b="1" dirty="0">
              <a:solidFill>
                <a:srgbClr val="00B050"/>
              </a:solidFill>
              <a:latin typeface="Century Gothic" pitchFamily="34" charset="0"/>
            </a:endParaRPr>
          </a:p>
        </p:txBody>
      </p:sp>
      <p:sp>
        <p:nvSpPr>
          <p:cNvPr id="15" name="TextBox 14"/>
          <p:cNvSpPr txBox="1"/>
          <p:nvPr/>
        </p:nvSpPr>
        <p:spPr>
          <a:xfrm>
            <a:off x="76200" y="159603"/>
            <a:ext cx="6858000" cy="830997"/>
          </a:xfrm>
          <a:prstGeom prst="rect">
            <a:avLst/>
          </a:prstGeom>
          <a:noFill/>
        </p:spPr>
        <p:txBody>
          <a:bodyPr wrap="square" rtlCol="0">
            <a:spAutoFit/>
          </a:bodyPr>
          <a:lstStyle/>
          <a:p>
            <a:pPr algn="ctr"/>
            <a:r>
              <a:rPr lang="en-US" altLang="en-US" sz="2400" b="1" dirty="0">
                <a:solidFill>
                  <a:srgbClr val="66FFFF"/>
                </a:solidFill>
                <a:latin typeface="Century Gothic" pitchFamily="34" charset="0"/>
              </a:rPr>
              <a:t>Arduino based </a:t>
            </a:r>
            <a:r>
              <a:rPr lang="en-IN" altLang="en-US" sz="2400" b="1" dirty="0">
                <a:solidFill>
                  <a:srgbClr val="66FFFF"/>
                </a:solidFill>
                <a:latin typeface="Century Gothic" pitchFamily="34" charset="0"/>
              </a:rPr>
              <a:t>Temperature Sensing and subsequent cooling Actuation</a:t>
            </a:r>
            <a:endParaRPr lang="en-US" altLang="en-US" sz="2400" b="1" dirty="0">
              <a:solidFill>
                <a:srgbClr val="66FFFF"/>
              </a:solidFill>
              <a:latin typeface="Century Gothic" pitchFamily="34" charset="0"/>
            </a:endParaRPr>
          </a:p>
        </p:txBody>
      </p:sp>
      <p:sp>
        <p:nvSpPr>
          <p:cNvPr id="14" name="Rectangle 13"/>
          <p:cNvSpPr/>
          <p:nvPr/>
        </p:nvSpPr>
        <p:spPr>
          <a:xfrm>
            <a:off x="714101" y="2057400"/>
            <a:ext cx="7896499" cy="2246769"/>
          </a:xfrm>
          <a:prstGeom prst="rect">
            <a:avLst/>
          </a:prstGeom>
        </p:spPr>
        <p:txBody>
          <a:bodyPr wrap="square">
            <a:spAutoFit/>
          </a:bodyPr>
          <a:lstStyle/>
          <a:p>
            <a:pPr marL="342900" indent="-342900">
              <a:buFont typeface="Wingdings" panose="05000000000000000000" pitchFamily="2" charset="2"/>
              <a:buChar char="Ø"/>
            </a:pPr>
            <a:r>
              <a:rPr lang="en-US" sz="2000" dirty="0" smtClean="0"/>
              <a:t>This </a:t>
            </a:r>
            <a:r>
              <a:rPr lang="en-US" sz="2000" dirty="0"/>
              <a:t> is fed to a DC Fan through a motor driver IC. </a:t>
            </a:r>
            <a:endParaRPr lang="en-US" sz="2000" dirty="0" smtClean="0"/>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smtClean="0"/>
              <a:t>The </a:t>
            </a:r>
            <a:r>
              <a:rPr lang="en-US" sz="2000" dirty="0"/>
              <a:t>fan speed is proportional to the temperature measured.</a:t>
            </a:r>
          </a:p>
          <a:p>
            <a:pPr marL="342900" indent="-342900">
              <a:buFont typeface="Wingdings" panose="05000000000000000000" pitchFamily="2" charset="2"/>
              <a:buChar char="Ø"/>
            </a:pPr>
            <a:endParaRPr lang="en-US" sz="2000" dirty="0" smtClean="0"/>
          </a:p>
          <a:p>
            <a:pPr marL="342900" indent="-342900">
              <a:buFont typeface="Wingdings" panose="05000000000000000000" pitchFamily="2" charset="2"/>
              <a:buChar char="Ø"/>
            </a:pPr>
            <a:r>
              <a:rPr lang="en-US" sz="2000" dirty="0" smtClean="0"/>
              <a:t>Standard </a:t>
            </a:r>
            <a:r>
              <a:rPr lang="en-US" sz="2000" dirty="0"/>
              <a:t>power supply of 12 volt DC and 5 volt through a regulator are made from a step-down transformer along with a bridge rectifier and filter capacitor.</a:t>
            </a:r>
          </a:p>
        </p:txBody>
      </p:sp>
    </p:spTree>
    <p:extLst>
      <p:ext uri="{BB962C8B-B14F-4D97-AF65-F5344CB8AC3E}">
        <p14:creationId xmlns:p14="http://schemas.microsoft.com/office/powerpoint/2010/main" val="1603239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a:spLocks noChangeArrowheads="1"/>
          </p:cNvSpPr>
          <p:nvPr/>
        </p:nvSpPr>
        <p:spPr bwMode="auto">
          <a:xfrm>
            <a:off x="424724" y="1295400"/>
            <a:ext cx="605227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3200" b="1" dirty="0" smtClean="0">
                <a:solidFill>
                  <a:srgbClr val="00B050"/>
                </a:solidFill>
                <a:latin typeface="Century Gothic" pitchFamily="34" charset="0"/>
              </a:rPr>
              <a:t>Advantages</a:t>
            </a:r>
            <a:endParaRPr lang="en-US" altLang="en-US" sz="3200" b="1" dirty="0">
              <a:solidFill>
                <a:srgbClr val="00B050"/>
              </a:solidFill>
              <a:latin typeface="Century Gothic" pitchFamily="34" charset="0"/>
            </a:endParaRPr>
          </a:p>
        </p:txBody>
      </p:sp>
      <p:sp>
        <p:nvSpPr>
          <p:cNvPr id="15" name="TextBox 14"/>
          <p:cNvSpPr txBox="1"/>
          <p:nvPr/>
        </p:nvSpPr>
        <p:spPr>
          <a:xfrm>
            <a:off x="76200" y="159603"/>
            <a:ext cx="6858000" cy="830997"/>
          </a:xfrm>
          <a:prstGeom prst="rect">
            <a:avLst/>
          </a:prstGeom>
          <a:noFill/>
        </p:spPr>
        <p:txBody>
          <a:bodyPr wrap="square" rtlCol="0">
            <a:spAutoFit/>
          </a:bodyPr>
          <a:lstStyle/>
          <a:p>
            <a:pPr algn="ctr"/>
            <a:r>
              <a:rPr lang="en-US" altLang="en-US" sz="2400" b="1" dirty="0">
                <a:solidFill>
                  <a:srgbClr val="66FFFF"/>
                </a:solidFill>
                <a:latin typeface="Century Gothic" pitchFamily="34" charset="0"/>
              </a:rPr>
              <a:t>Arduino based </a:t>
            </a:r>
            <a:r>
              <a:rPr lang="en-IN" altLang="en-US" sz="2400" b="1" dirty="0">
                <a:solidFill>
                  <a:srgbClr val="66FFFF"/>
                </a:solidFill>
                <a:latin typeface="Century Gothic" pitchFamily="34" charset="0"/>
              </a:rPr>
              <a:t>Temperature Sensing and subsequent cooling Actuation</a:t>
            </a:r>
            <a:endParaRPr lang="en-US" altLang="en-US" sz="2400" b="1" dirty="0">
              <a:solidFill>
                <a:srgbClr val="66FFFF"/>
              </a:solidFill>
              <a:latin typeface="Century Gothic" pitchFamily="34" charset="0"/>
            </a:endParaRPr>
          </a:p>
        </p:txBody>
      </p:sp>
      <p:sp>
        <p:nvSpPr>
          <p:cNvPr id="14" name="Rectangle 13"/>
          <p:cNvSpPr/>
          <p:nvPr/>
        </p:nvSpPr>
        <p:spPr>
          <a:xfrm>
            <a:off x="714101" y="2057400"/>
            <a:ext cx="7896499" cy="2862322"/>
          </a:xfrm>
          <a:prstGeom prst="rect">
            <a:avLst/>
          </a:prstGeom>
        </p:spPr>
        <p:txBody>
          <a:bodyPr wrap="square">
            <a:spAutoFit/>
          </a:bodyPr>
          <a:lstStyle/>
          <a:p>
            <a:pPr marL="342900" indent="-342900">
              <a:buFont typeface="Wingdings" panose="05000000000000000000" pitchFamily="2" charset="2"/>
              <a:buChar char="Ø"/>
            </a:pPr>
            <a:r>
              <a:rPr lang="en-US" sz="2000" dirty="0"/>
              <a:t>Since it is an automated system </a:t>
            </a:r>
            <a:r>
              <a:rPr lang="en-US" sz="2000" dirty="0" smtClean="0"/>
              <a:t>.</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smtClean="0"/>
              <a:t>It </a:t>
            </a:r>
            <a:r>
              <a:rPr lang="en-US" sz="2000" dirty="0"/>
              <a:t>is programmed effectively so that no interruptions would stop its functionality</a:t>
            </a:r>
            <a:r>
              <a:rPr lang="en-US" sz="2000" dirty="0" smtClean="0"/>
              <a:t>.</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To monitor the environment, that is not comfortable or possible to monitor for </a:t>
            </a:r>
            <a:r>
              <a:rPr lang="en-US" sz="2000" dirty="0" smtClean="0"/>
              <a:t>humans (</a:t>
            </a:r>
            <a:r>
              <a:rPr lang="en-US" sz="2000" dirty="0"/>
              <a:t>especially for extended periods of time</a:t>
            </a:r>
            <a:r>
              <a:rPr lang="en-US" sz="2000" dirty="0" smtClean="0"/>
              <a:t>).</a:t>
            </a:r>
          </a:p>
          <a:p>
            <a:pPr marL="342900" indent="-342900">
              <a:buFont typeface="Wingdings" panose="05000000000000000000" pitchFamily="2" charset="2"/>
              <a:buChar char="Ø"/>
            </a:pPr>
            <a:endParaRPr lang="en-US" sz="2000" dirty="0" smtClean="0"/>
          </a:p>
          <a:p>
            <a:pPr marL="342900" indent="-342900">
              <a:buFont typeface="Wingdings" panose="05000000000000000000" pitchFamily="2" charset="2"/>
              <a:buChar char="Ø"/>
            </a:pPr>
            <a:r>
              <a:rPr lang="en-US" sz="2000" dirty="0" smtClean="0"/>
              <a:t>Prevents </a:t>
            </a:r>
            <a:r>
              <a:rPr lang="en-US" sz="2000" dirty="0"/>
              <a:t>waste of energy.</a:t>
            </a:r>
          </a:p>
        </p:txBody>
      </p:sp>
    </p:spTree>
    <p:extLst>
      <p:ext uri="{BB962C8B-B14F-4D97-AF65-F5344CB8AC3E}">
        <p14:creationId xmlns:p14="http://schemas.microsoft.com/office/powerpoint/2010/main" val="2062415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a:spLocks noChangeArrowheads="1"/>
          </p:cNvSpPr>
          <p:nvPr/>
        </p:nvSpPr>
        <p:spPr bwMode="auto">
          <a:xfrm>
            <a:off x="424724" y="1295400"/>
            <a:ext cx="605227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3200" b="1" dirty="0" smtClean="0">
                <a:solidFill>
                  <a:srgbClr val="00B050"/>
                </a:solidFill>
                <a:latin typeface="Century Gothic" pitchFamily="34" charset="0"/>
              </a:rPr>
              <a:t>Disadvantages</a:t>
            </a:r>
            <a:endParaRPr lang="en-US" altLang="en-US" sz="3200" b="1" dirty="0">
              <a:solidFill>
                <a:srgbClr val="00B050"/>
              </a:solidFill>
              <a:latin typeface="Century Gothic" pitchFamily="34" charset="0"/>
            </a:endParaRPr>
          </a:p>
        </p:txBody>
      </p:sp>
      <p:sp>
        <p:nvSpPr>
          <p:cNvPr id="15" name="TextBox 14"/>
          <p:cNvSpPr txBox="1"/>
          <p:nvPr/>
        </p:nvSpPr>
        <p:spPr>
          <a:xfrm>
            <a:off x="76200" y="159603"/>
            <a:ext cx="6858000" cy="830997"/>
          </a:xfrm>
          <a:prstGeom prst="rect">
            <a:avLst/>
          </a:prstGeom>
          <a:noFill/>
        </p:spPr>
        <p:txBody>
          <a:bodyPr wrap="square" rtlCol="0">
            <a:spAutoFit/>
          </a:bodyPr>
          <a:lstStyle/>
          <a:p>
            <a:pPr algn="ctr"/>
            <a:r>
              <a:rPr lang="en-US" altLang="en-US" sz="2400" b="1" dirty="0">
                <a:solidFill>
                  <a:srgbClr val="66FFFF"/>
                </a:solidFill>
                <a:latin typeface="Century Gothic" pitchFamily="34" charset="0"/>
              </a:rPr>
              <a:t>Arduino based </a:t>
            </a:r>
            <a:r>
              <a:rPr lang="en-IN" altLang="en-US" sz="2400" b="1" dirty="0">
                <a:solidFill>
                  <a:srgbClr val="66FFFF"/>
                </a:solidFill>
                <a:latin typeface="Century Gothic" pitchFamily="34" charset="0"/>
              </a:rPr>
              <a:t>Temperature Sensing and subsequent cooling Actuation</a:t>
            </a:r>
            <a:endParaRPr lang="en-US" altLang="en-US" sz="2400" b="1" dirty="0">
              <a:solidFill>
                <a:srgbClr val="66FFFF"/>
              </a:solidFill>
              <a:latin typeface="Century Gothic" pitchFamily="34" charset="0"/>
            </a:endParaRPr>
          </a:p>
        </p:txBody>
      </p:sp>
      <p:sp>
        <p:nvSpPr>
          <p:cNvPr id="14" name="Rectangle 13"/>
          <p:cNvSpPr/>
          <p:nvPr/>
        </p:nvSpPr>
        <p:spPr>
          <a:xfrm>
            <a:off x="714101" y="2057400"/>
            <a:ext cx="7896499" cy="1323439"/>
          </a:xfrm>
          <a:prstGeom prst="rect">
            <a:avLst/>
          </a:prstGeom>
        </p:spPr>
        <p:txBody>
          <a:bodyPr wrap="square">
            <a:spAutoFit/>
          </a:bodyPr>
          <a:lstStyle/>
          <a:p>
            <a:pPr marL="342900" indent="-342900">
              <a:buFont typeface="Wingdings" panose="05000000000000000000" pitchFamily="2" charset="2"/>
              <a:buChar char="Ø"/>
            </a:pPr>
            <a:r>
              <a:rPr lang="en-US" sz="2000" dirty="0"/>
              <a:t>It can only be maintained by technical </a:t>
            </a:r>
            <a:r>
              <a:rPr lang="en-US" sz="2000" dirty="0" smtClean="0"/>
              <a:t>person.</a:t>
            </a:r>
          </a:p>
          <a:p>
            <a:r>
              <a:rPr lang="en-US" sz="2000" dirty="0" smtClean="0"/>
              <a:t>                                                              </a:t>
            </a:r>
            <a:endParaRPr lang="en-US" sz="2000" dirty="0"/>
          </a:p>
          <a:p>
            <a:pPr marL="342900" indent="-342900">
              <a:buFont typeface="Wingdings" panose="05000000000000000000" pitchFamily="2" charset="2"/>
              <a:buChar char="Ø"/>
            </a:pPr>
            <a:r>
              <a:rPr lang="en-US" sz="2000" dirty="0"/>
              <a:t>Due to temperature variation, after sometimes it’s efficiency may be </a:t>
            </a:r>
            <a:r>
              <a:rPr lang="en-US" sz="2000" dirty="0" smtClean="0"/>
              <a:t>decreased.</a:t>
            </a:r>
            <a:endParaRPr lang="en-US" sz="2000" dirty="0"/>
          </a:p>
        </p:txBody>
      </p:sp>
    </p:spTree>
    <p:extLst>
      <p:ext uri="{BB962C8B-B14F-4D97-AF65-F5344CB8AC3E}">
        <p14:creationId xmlns:p14="http://schemas.microsoft.com/office/powerpoint/2010/main" val="3915221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a:spLocks noChangeArrowheads="1"/>
          </p:cNvSpPr>
          <p:nvPr/>
        </p:nvSpPr>
        <p:spPr bwMode="auto">
          <a:xfrm>
            <a:off x="424724" y="1295400"/>
            <a:ext cx="605227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3200" b="1" dirty="0" smtClean="0">
                <a:solidFill>
                  <a:srgbClr val="00B050"/>
                </a:solidFill>
                <a:latin typeface="Century Gothic" pitchFamily="34" charset="0"/>
              </a:rPr>
              <a:t>Future Enhancement </a:t>
            </a:r>
            <a:endParaRPr lang="en-US" altLang="en-US" sz="3200" b="1" dirty="0">
              <a:solidFill>
                <a:srgbClr val="00B050"/>
              </a:solidFill>
              <a:latin typeface="Century Gothic" pitchFamily="34" charset="0"/>
            </a:endParaRPr>
          </a:p>
        </p:txBody>
      </p:sp>
      <p:sp>
        <p:nvSpPr>
          <p:cNvPr id="15" name="TextBox 14"/>
          <p:cNvSpPr txBox="1"/>
          <p:nvPr/>
        </p:nvSpPr>
        <p:spPr>
          <a:xfrm>
            <a:off x="76200" y="159603"/>
            <a:ext cx="6858000" cy="830997"/>
          </a:xfrm>
          <a:prstGeom prst="rect">
            <a:avLst/>
          </a:prstGeom>
          <a:noFill/>
        </p:spPr>
        <p:txBody>
          <a:bodyPr wrap="square" rtlCol="0">
            <a:spAutoFit/>
          </a:bodyPr>
          <a:lstStyle/>
          <a:p>
            <a:pPr algn="ctr"/>
            <a:r>
              <a:rPr lang="en-US" altLang="en-US" sz="2400" b="1" dirty="0">
                <a:solidFill>
                  <a:srgbClr val="66FFFF"/>
                </a:solidFill>
                <a:latin typeface="Century Gothic" pitchFamily="34" charset="0"/>
              </a:rPr>
              <a:t>Arduino based </a:t>
            </a:r>
            <a:r>
              <a:rPr lang="en-IN" altLang="en-US" sz="2400" b="1" dirty="0">
                <a:solidFill>
                  <a:srgbClr val="66FFFF"/>
                </a:solidFill>
                <a:latin typeface="Century Gothic" pitchFamily="34" charset="0"/>
              </a:rPr>
              <a:t>Temperature Sensing and subsequent cooling Actuation</a:t>
            </a:r>
            <a:endParaRPr lang="en-US" altLang="en-US" sz="2400" b="1" dirty="0">
              <a:solidFill>
                <a:srgbClr val="66FFFF"/>
              </a:solidFill>
              <a:latin typeface="Century Gothic" pitchFamily="34" charset="0"/>
            </a:endParaRPr>
          </a:p>
        </p:txBody>
      </p:sp>
      <p:sp>
        <p:nvSpPr>
          <p:cNvPr id="14" name="Rectangle 13"/>
          <p:cNvSpPr/>
          <p:nvPr/>
        </p:nvSpPr>
        <p:spPr>
          <a:xfrm>
            <a:off x="714101" y="2057400"/>
            <a:ext cx="7896499" cy="1631216"/>
          </a:xfrm>
          <a:prstGeom prst="rect">
            <a:avLst/>
          </a:prstGeom>
        </p:spPr>
        <p:txBody>
          <a:bodyPr wrap="square">
            <a:spAutoFit/>
          </a:bodyPr>
          <a:lstStyle/>
          <a:p>
            <a:pPr marL="342900" indent="-342900">
              <a:buFont typeface="Wingdings" panose="05000000000000000000" pitchFamily="2" charset="2"/>
              <a:buChar char="Ø"/>
            </a:pPr>
            <a:r>
              <a:rPr lang="en-US" sz="2000" dirty="0" smtClean="0"/>
              <a:t>This </a:t>
            </a:r>
            <a:r>
              <a:rPr lang="en-US" sz="2000" dirty="0"/>
              <a:t>project can be enhanced by using higher power electronic devices to operate high capacity DC motors. </a:t>
            </a:r>
            <a:endParaRPr lang="en-US" sz="2000" dirty="0" smtClean="0"/>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smtClean="0"/>
              <a:t>Regenerative </a:t>
            </a:r>
            <a:r>
              <a:rPr lang="en-US" sz="2000" dirty="0"/>
              <a:t>braking for optimizing the power consumption can also be incorporated. </a:t>
            </a:r>
          </a:p>
        </p:txBody>
      </p:sp>
    </p:spTree>
    <p:extLst>
      <p:ext uri="{BB962C8B-B14F-4D97-AF65-F5344CB8AC3E}">
        <p14:creationId xmlns:p14="http://schemas.microsoft.com/office/powerpoint/2010/main" val="982356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a:spLocks noChangeArrowheads="1"/>
          </p:cNvSpPr>
          <p:nvPr/>
        </p:nvSpPr>
        <p:spPr bwMode="auto">
          <a:xfrm>
            <a:off x="424724" y="1295400"/>
            <a:ext cx="605227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3200" b="1" dirty="0" smtClean="0">
                <a:solidFill>
                  <a:srgbClr val="00B050"/>
                </a:solidFill>
                <a:latin typeface="Century Gothic" pitchFamily="34" charset="0"/>
              </a:rPr>
              <a:t>Conclusion</a:t>
            </a:r>
            <a:endParaRPr lang="en-US" altLang="en-US" sz="3200" b="1" dirty="0">
              <a:solidFill>
                <a:srgbClr val="00B050"/>
              </a:solidFill>
              <a:latin typeface="Century Gothic" pitchFamily="34" charset="0"/>
            </a:endParaRPr>
          </a:p>
        </p:txBody>
      </p:sp>
      <p:sp>
        <p:nvSpPr>
          <p:cNvPr id="15" name="TextBox 14"/>
          <p:cNvSpPr txBox="1"/>
          <p:nvPr/>
        </p:nvSpPr>
        <p:spPr>
          <a:xfrm>
            <a:off x="76200" y="159603"/>
            <a:ext cx="6858000" cy="830997"/>
          </a:xfrm>
          <a:prstGeom prst="rect">
            <a:avLst/>
          </a:prstGeom>
          <a:noFill/>
        </p:spPr>
        <p:txBody>
          <a:bodyPr wrap="square" rtlCol="0">
            <a:spAutoFit/>
          </a:bodyPr>
          <a:lstStyle/>
          <a:p>
            <a:pPr algn="ctr"/>
            <a:r>
              <a:rPr lang="en-US" altLang="en-US" sz="2400" b="1" dirty="0">
                <a:solidFill>
                  <a:srgbClr val="66FFFF"/>
                </a:solidFill>
                <a:latin typeface="Century Gothic" pitchFamily="34" charset="0"/>
              </a:rPr>
              <a:t>Arduino based </a:t>
            </a:r>
            <a:r>
              <a:rPr lang="en-IN" altLang="en-US" sz="2400" b="1" dirty="0">
                <a:solidFill>
                  <a:srgbClr val="66FFFF"/>
                </a:solidFill>
                <a:latin typeface="Century Gothic" pitchFamily="34" charset="0"/>
              </a:rPr>
              <a:t>Temperature Sensing and subsequent cooling Actuation</a:t>
            </a:r>
            <a:endParaRPr lang="en-US" altLang="en-US" sz="2400" b="1" dirty="0">
              <a:solidFill>
                <a:srgbClr val="66FFFF"/>
              </a:solidFill>
              <a:latin typeface="Century Gothic" pitchFamily="34" charset="0"/>
            </a:endParaRPr>
          </a:p>
        </p:txBody>
      </p:sp>
      <p:sp>
        <p:nvSpPr>
          <p:cNvPr id="16" name="TextBox 2"/>
          <p:cNvSpPr txBox="1">
            <a:spLocks noChangeArrowheads="1"/>
          </p:cNvSpPr>
          <p:nvPr/>
        </p:nvSpPr>
        <p:spPr bwMode="auto">
          <a:xfrm>
            <a:off x="545378" y="2324099"/>
            <a:ext cx="8394748"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buFont typeface="Wingdings" panose="05000000000000000000" pitchFamily="2" charset="2"/>
              <a:buChar char="Ø"/>
            </a:pPr>
            <a:r>
              <a:rPr lang="en-US" sz="2000" dirty="0">
                <a:hlinkClick r:id="rId3"/>
              </a:rPr>
              <a:t>Arduino based Automatic Temperature Controlled Fan Speed Regulator </a:t>
            </a:r>
            <a:r>
              <a:rPr lang="en-US" sz="2000" dirty="0"/>
              <a:t>Project was designed and Implemented. This project can be enhanced by using higher power electronic devices to operate high capacity DC motors. Regenerative braking for optimizing the power consumption can also be incorporated. </a:t>
            </a:r>
          </a:p>
        </p:txBody>
      </p:sp>
    </p:spTree>
    <p:extLst>
      <p:ext uri="{BB962C8B-B14F-4D97-AF65-F5344CB8AC3E}">
        <p14:creationId xmlns:p14="http://schemas.microsoft.com/office/powerpoint/2010/main" val="847862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76200" y="230372"/>
            <a:ext cx="6858000" cy="830997"/>
          </a:xfrm>
          <a:prstGeom prst="rect">
            <a:avLst/>
          </a:prstGeom>
          <a:noFill/>
        </p:spPr>
        <p:txBody>
          <a:bodyPr wrap="square" rtlCol="0">
            <a:spAutoFit/>
          </a:bodyPr>
          <a:lstStyle/>
          <a:p>
            <a:pPr algn="ctr"/>
            <a:r>
              <a:rPr lang="en-US" altLang="en-US" sz="2400" b="1" dirty="0">
                <a:solidFill>
                  <a:srgbClr val="66FFFF"/>
                </a:solidFill>
                <a:latin typeface="Century Gothic" pitchFamily="34" charset="0"/>
              </a:rPr>
              <a:t>Arduino based </a:t>
            </a:r>
            <a:r>
              <a:rPr lang="en-IN" altLang="en-US" sz="2400" b="1" dirty="0">
                <a:solidFill>
                  <a:srgbClr val="66FFFF"/>
                </a:solidFill>
                <a:latin typeface="Century Gothic" pitchFamily="34" charset="0"/>
              </a:rPr>
              <a:t>Temperature Sensing and subsequent cooling Actuation</a:t>
            </a:r>
            <a:endParaRPr lang="en-US" altLang="en-US" sz="2400" b="1" dirty="0">
              <a:solidFill>
                <a:srgbClr val="66FFFF"/>
              </a:solidFill>
              <a:latin typeface="Century Gothic" pitchFamily="34" charset="0"/>
            </a:endParaRPr>
          </a:p>
        </p:txBody>
      </p:sp>
      <p:sp>
        <p:nvSpPr>
          <p:cNvPr id="15" name="Rectangle 11"/>
          <p:cNvSpPr>
            <a:spLocks noChangeArrowheads="1"/>
          </p:cNvSpPr>
          <p:nvPr/>
        </p:nvSpPr>
        <p:spPr bwMode="auto">
          <a:xfrm>
            <a:off x="181867" y="1447800"/>
            <a:ext cx="26003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3200" b="1" dirty="0">
                <a:solidFill>
                  <a:srgbClr val="00B050"/>
                </a:solidFill>
                <a:latin typeface="Century Gothic" pitchFamily="34" charset="0"/>
              </a:rPr>
              <a:t>Introduction</a:t>
            </a:r>
          </a:p>
        </p:txBody>
      </p:sp>
      <p:sp>
        <p:nvSpPr>
          <p:cNvPr id="16" name="TextBox 2"/>
          <p:cNvSpPr txBox="1">
            <a:spLocks noChangeArrowheads="1"/>
          </p:cNvSpPr>
          <p:nvPr/>
        </p:nvSpPr>
        <p:spPr bwMode="auto">
          <a:xfrm>
            <a:off x="545378" y="2324099"/>
            <a:ext cx="7989022"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buFont typeface="Wingdings" panose="05000000000000000000" pitchFamily="2" charset="2"/>
              <a:buChar char="Ø"/>
            </a:pPr>
            <a:r>
              <a:rPr lang="en-US" sz="2000" dirty="0"/>
              <a:t>This practical temperature controller controls the temperature of any device according to its requirement for any industrial </a:t>
            </a:r>
            <a:r>
              <a:rPr lang="en-US" sz="2000" dirty="0" smtClean="0"/>
              <a:t>application, it </a:t>
            </a:r>
            <a:r>
              <a:rPr lang="en-US" sz="2000" dirty="0"/>
              <a:t>also has a feature of remote speed </a:t>
            </a:r>
            <a:r>
              <a:rPr lang="en-US" sz="2000" dirty="0" smtClean="0"/>
              <a:t>control. The </a:t>
            </a:r>
            <a:r>
              <a:rPr lang="en-US" sz="2000" dirty="0"/>
              <a:t>LM-35 Analog Temperature device is interfaced to analog pin of Arduino board</a:t>
            </a:r>
            <a:r>
              <a:rPr lang="en-US" sz="2000" dirty="0" smtClean="0"/>
              <a:t>, where </a:t>
            </a:r>
            <a:r>
              <a:rPr lang="en-US" sz="2000" dirty="0"/>
              <a:t>it has built in ADC which converts these analog reading and displays it on </a:t>
            </a:r>
            <a:r>
              <a:rPr lang="en-US" sz="2000" dirty="0" smtClean="0"/>
              <a:t>the phone, </a:t>
            </a:r>
            <a:r>
              <a:rPr lang="en-US" sz="2000" dirty="0"/>
              <a:t>which </a:t>
            </a:r>
            <a:r>
              <a:rPr lang="en-US" sz="2000" dirty="0" smtClean="0"/>
              <a:t>indicates </a:t>
            </a:r>
            <a:r>
              <a:rPr lang="en-US" sz="2000" dirty="0"/>
              <a:t>the temperature of the device. User-defined temperature settings can be done </a:t>
            </a:r>
            <a:r>
              <a:rPr lang="en-US" sz="2000" dirty="0" smtClean="0"/>
              <a:t>using commands </a:t>
            </a:r>
            <a:r>
              <a:rPr lang="en-US" sz="2000" dirty="0"/>
              <a:t>provided through a</a:t>
            </a:r>
            <a:r>
              <a:rPr lang="en-US" sz="2000" dirty="0" smtClean="0"/>
              <a:t>ndroid application and </a:t>
            </a:r>
            <a:r>
              <a:rPr lang="en-US" sz="2000" dirty="0"/>
              <a:t>a</a:t>
            </a:r>
            <a:r>
              <a:rPr lang="en-US" sz="2000" dirty="0" smtClean="0"/>
              <a:t>rduino </a:t>
            </a:r>
            <a:r>
              <a:rPr lang="en-US" sz="2000" dirty="0"/>
              <a:t>board. </a:t>
            </a:r>
          </a:p>
        </p:txBody>
      </p:sp>
    </p:spTree>
    <p:extLst>
      <p:ext uri="{BB962C8B-B14F-4D97-AF65-F5344CB8AC3E}">
        <p14:creationId xmlns:p14="http://schemas.microsoft.com/office/powerpoint/2010/main" val="4047782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a:spLocks noChangeArrowheads="1"/>
          </p:cNvSpPr>
          <p:nvPr/>
        </p:nvSpPr>
        <p:spPr bwMode="auto">
          <a:xfrm>
            <a:off x="152400" y="1319212"/>
            <a:ext cx="39624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3200" b="1" dirty="0">
                <a:solidFill>
                  <a:srgbClr val="00B050"/>
                </a:solidFill>
                <a:latin typeface="Century Gothic" pitchFamily="34" charset="0"/>
              </a:rPr>
              <a:t>Block Diagram</a:t>
            </a:r>
          </a:p>
        </p:txBody>
      </p:sp>
      <p:sp>
        <p:nvSpPr>
          <p:cNvPr id="15" name="TextBox 14"/>
          <p:cNvSpPr txBox="1"/>
          <p:nvPr/>
        </p:nvSpPr>
        <p:spPr>
          <a:xfrm>
            <a:off x="76200" y="159603"/>
            <a:ext cx="6858000" cy="830997"/>
          </a:xfrm>
          <a:prstGeom prst="rect">
            <a:avLst/>
          </a:prstGeom>
          <a:noFill/>
        </p:spPr>
        <p:txBody>
          <a:bodyPr wrap="square" rtlCol="0">
            <a:spAutoFit/>
          </a:bodyPr>
          <a:lstStyle/>
          <a:p>
            <a:pPr algn="ctr"/>
            <a:r>
              <a:rPr lang="en-US" altLang="en-US" sz="2400" b="1" dirty="0">
                <a:solidFill>
                  <a:srgbClr val="66FFFF"/>
                </a:solidFill>
                <a:latin typeface="Century Gothic" pitchFamily="34" charset="0"/>
              </a:rPr>
              <a:t>Arduino based </a:t>
            </a:r>
            <a:r>
              <a:rPr lang="en-IN" altLang="en-US" sz="2400" b="1" dirty="0">
                <a:solidFill>
                  <a:srgbClr val="66FFFF"/>
                </a:solidFill>
                <a:latin typeface="Century Gothic" pitchFamily="34" charset="0"/>
              </a:rPr>
              <a:t>Temperature Sensing and subsequent cooling Actuation</a:t>
            </a:r>
            <a:endParaRPr lang="en-US" altLang="en-US" sz="2400" b="1" dirty="0">
              <a:solidFill>
                <a:srgbClr val="66FFFF"/>
              </a:solidFill>
              <a:latin typeface="Century Gothic" pitchFamily="34" charset="0"/>
            </a:endParaRPr>
          </a:p>
        </p:txBody>
      </p:sp>
      <p:pic>
        <p:nvPicPr>
          <p:cNvPr id="14" name="Picture 13"/>
          <p:cNvPicPr/>
          <p:nvPr/>
        </p:nvPicPr>
        <p:blipFill>
          <a:blip r:embed="rId3">
            <a:extLst>
              <a:ext uri="{28A0092B-C50C-407E-A947-70E740481C1C}">
                <a14:useLocalDpi xmlns:a14="http://schemas.microsoft.com/office/drawing/2010/main" val="0"/>
              </a:ext>
            </a:extLst>
          </a:blip>
          <a:stretch>
            <a:fillRect/>
          </a:stretch>
        </p:blipFill>
        <p:spPr>
          <a:xfrm>
            <a:off x="685800" y="2262996"/>
            <a:ext cx="3733800" cy="3463506"/>
          </a:xfrm>
          <a:prstGeom prst="rect">
            <a:avLst/>
          </a:prstGeom>
        </p:spPr>
      </p:pic>
      <p:pic>
        <p:nvPicPr>
          <p:cNvPr id="16" name="Picture 15" descr="https://cdn.instructables.com/FLG/UVFV/HD4VGYKU/FLGUVFVHD4VGYKU.LARGE.jpg"/>
          <p:cNvPicPr/>
          <p:nvPr/>
        </p:nvPicPr>
        <p:blipFill>
          <a:blip r:embed="rId4">
            <a:extLst>
              <a:ext uri="{28A0092B-C50C-407E-A947-70E740481C1C}">
                <a14:useLocalDpi xmlns:a14="http://schemas.microsoft.com/office/drawing/2010/main" val="0"/>
              </a:ext>
            </a:extLst>
          </a:blip>
          <a:srcRect/>
          <a:stretch>
            <a:fillRect/>
          </a:stretch>
        </p:blipFill>
        <p:spPr bwMode="auto">
          <a:xfrm>
            <a:off x="4800600" y="2470749"/>
            <a:ext cx="3569898" cy="3048000"/>
          </a:xfrm>
          <a:prstGeom prst="rect">
            <a:avLst/>
          </a:prstGeom>
          <a:noFill/>
          <a:ln>
            <a:noFill/>
          </a:ln>
        </p:spPr>
      </p:pic>
      <p:sp>
        <p:nvSpPr>
          <p:cNvPr id="2" name="Rectangle 1"/>
          <p:cNvSpPr/>
          <p:nvPr/>
        </p:nvSpPr>
        <p:spPr>
          <a:xfrm>
            <a:off x="4419600" y="5726502"/>
            <a:ext cx="4800600" cy="569323"/>
          </a:xfrm>
          <a:prstGeom prst="rect">
            <a:avLst/>
          </a:prstGeom>
        </p:spPr>
        <p:txBody>
          <a:bodyPr wrap="square">
            <a:spAutoFit/>
          </a:bodyPr>
          <a:lstStyle/>
          <a:p>
            <a:pPr>
              <a:lnSpc>
                <a:spcPts val="1150"/>
              </a:lnSpc>
              <a:spcAft>
                <a:spcPts val="0"/>
              </a:spcAft>
            </a:pPr>
            <a:r>
              <a:rPr lang="en-US" kern="800" dirty="0">
                <a:latin typeface="Times New Roman" panose="02020603050405020304" pitchFamily="18" charset="0"/>
                <a:ea typeface="Times New Roman" panose="02020603050405020304" pitchFamily="18" charset="0"/>
                <a:cs typeface="Times New Roman" panose="02020603050405020304" pitchFamily="18" charset="0"/>
              </a:rPr>
              <a:t>Fig </a:t>
            </a:r>
            <a:r>
              <a:rPr lang="en-US" kern="800" dirty="0" smtClean="0">
                <a:latin typeface="Times New Roman" panose="02020603050405020304" pitchFamily="18" charset="0"/>
                <a:ea typeface="Times New Roman" panose="02020603050405020304" pitchFamily="18" charset="0"/>
                <a:cs typeface="Times New Roman" panose="02020603050405020304" pitchFamily="18" charset="0"/>
              </a:rPr>
              <a:t>2 </a:t>
            </a:r>
            <a:r>
              <a:rPr lang="en-US" kern="800" dirty="0">
                <a:latin typeface="Times New Roman" panose="02020603050405020304" pitchFamily="18" charset="0"/>
                <a:ea typeface="Times New Roman" panose="02020603050405020304" pitchFamily="18" charset="0"/>
                <a:cs typeface="Times New Roman" panose="02020603050405020304" pitchFamily="18" charset="0"/>
              </a:rPr>
              <a:t>Circuit Diagram for remotely controlled fan using Arduino UNO, HC-05 Bluetooth Module and Android application.</a:t>
            </a:r>
            <a:endParaRPr lang="en-IN" sz="2000" kern="800" dirty="0">
              <a:effectLst/>
              <a:latin typeface="Palatino"/>
              <a:ea typeface="Times New Roman" panose="02020603050405020304" pitchFamily="18" charset="0"/>
              <a:cs typeface="Times New Roman" panose="02020603050405020304" pitchFamily="18" charset="0"/>
            </a:endParaRPr>
          </a:p>
        </p:txBody>
      </p:sp>
      <p:sp>
        <p:nvSpPr>
          <p:cNvPr id="3" name="Rectangle 2"/>
          <p:cNvSpPr/>
          <p:nvPr/>
        </p:nvSpPr>
        <p:spPr>
          <a:xfrm>
            <a:off x="-4313" y="5807499"/>
            <a:ext cx="4572000" cy="569323"/>
          </a:xfrm>
          <a:prstGeom prst="rect">
            <a:avLst/>
          </a:prstGeom>
        </p:spPr>
        <p:txBody>
          <a:bodyPr>
            <a:spAutoFit/>
          </a:bodyPr>
          <a:lstStyle/>
          <a:p>
            <a:pPr>
              <a:lnSpc>
                <a:spcPts val="1150"/>
              </a:lnSpc>
              <a:spcAft>
                <a:spcPts val="0"/>
              </a:spcAft>
            </a:pPr>
            <a:r>
              <a:rPr lang="en-US" kern="800" dirty="0" smtClean="0">
                <a:latin typeface="Times New Roman" panose="02020603050405020304" pitchFamily="18" charset="0"/>
                <a:ea typeface="Times New Roman" panose="02020603050405020304" pitchFamily="18" charset="0"/>
                <a:cs typeface="Times New Roman" panose="02020603050405020304" pitchFamily="18" charset="0"/>
              </a:rPr>
              <a:t>Fig.1 Circuit </a:t>
            </a:r>
            <a:r>
              <a:rPr lang="en-US" kern="800" dirty="0">
                <a:latin typeface="Times New Roman" panose="02020603050405020304" pitchFamily="18" charset="0"/>
                <a:ea typeface="Times New Roman" panose="02020603050405020304" pitchFamily="18" charset="0"/>
                <a:cs typeface="Times New Roman" panose="02020603050405020304" pitchFamily="18" charset="0"/>
              </a:rPr>
              <a:t>Diagram for temperature controlled fan using Arduino UNO and temperature sensor LM35 </a:t>
            </a:r>
            <a:endParaRPr lang="en-IN" sz="2000" kern="800" dirty="0">
              <a:effectLst/>
              <a:latin typeface="Palatino"/>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2633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a:spLocks noChangeArrowheads="1"/>
          </p:cNvSpPr>
          <p:nvPr/>
        </p:nvSpPr>
        <p:spPr bwMode="auto">
          <a:xfrm>
            <a:off x="152400" y="1319212"/>
            <a:ext cx="3962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3200" b="1" dirty="0" smtClean="0">
                <a:solidFill>
                  <a:srgbClr val="00B050"/>
                </a:solidFill>
                <a:latin typeface="Century Gothic" pitchFamily="34" charset="0"/>
              </a:rPr>
              <a:t>Actual Circuit </a:t>
            </a:r>
            <a:endParaRPr lang="en-US" altLang="en-US" sz="3200" b="1" dirty="0">
              <a:solidFill>
                <a:srgbClr val="00B050"/>
              </a:solidFill>
              <a:latin typeface="Century Gothic" pitchFamily="34" charset="0"/>
            </a:endParaRPr>
          </a:p>
        </p:txBody>
      </p:sp>
      <p:sp>
        <p:nvSpPr>
          <p:cNvPr id="15" name="TextBox 14"/>
          <p:cNvSpPr txBox="1"/>
          <p:nvPr/>
        </p:nvSpPr>
        <p:spPr>
          <a:xfrm>
            <a:off x="76200" y="159603"/>
            <a:ext cx="6858000" cy="830997"/>
          </a:xfrm>
          <a:prstGeom prst="rect">
            <a:avLst/>
          </a:prstGeom>
          <a:noFill/>
        </p:spPr>
        <p:txBody>
          <a:bodyPr wrap="square" rtlCol="0">
            <a:spAutoFit/>
          </a:bodyPr>
          <a:lstStyle/>
          <a:p>
            <a:pPr algn="ctr"/>
            <a:r>
              <a:rPr lang="en-US" altLang="en-US" sz="2400" b="1" dirty="0">
                <a:solidFill>
                  <a:srgbClr val="66FFFF"/>
                </a:solidFill>
                <a:latin typeface="Century Gothic" pitchFamily="34" charset="0"/>
              </a:rPr>
              <a:t>Arduino based </a:t>
            </a:r>
            <a:r>
              <a:rPr lang="en-IN" altLang="en-US" sz="2400" b="1" dirty="0">
                <a:solidFill>
                  <a:srgbClr val="66FFFF"/>
                </a:solidFill>
                <a:latin typeface="Century Gothic" pitchFamily="34" charset="0"/>
              </a:rPr>
              <a:t>Temperature Sensing and subsequent cooling Actuation</a:t>
            </a:r>
            <a:endParaRPr lang="en-US" altLang="en-US" sz="2400" b="1" dirty="0">
              <a:solidFill>
                <a:srgbClr val="66FFFF"/>
              </a:solidFill>
              <a:latin typeface="Century Gothic" pitchFamily="34" charset="0"/>
            </a:endParaRPr>
          </a:p>
        </p:txBody>
      </p:sp>
      <p:sp>
        <p:nvSpPr>
          <p:cNvPr id="3" name="Rectangle 2"/>
          <p:cNvSpPr/>
          <p:nvPr/>
        </p:nvSpPr>
        <p:spPr>
          <a:xfrm>
            <a:off x="2434087" y="5968994"/>
            <a:ext cx="4572000" cy="723211"/>
          </a:xfrm>
          <a:prstGeom prst="rect">
            <a:avLst/>
          </a:prstGeom>
        </p:spPr>
        <p:txBody>
          <a:bodyPr>
            <a:spAutoFit/>
          </a:bodyPr>
          <a:lstStyle/>
          <a:p>
            <a:pPr>
              <a:lnSpc>
                <a:spcPts val="1150"/>
              </a:lnSpc>
              <a:spcAft>
                <a:spcPts val="0"/>
              </a:spcAft>
            </a:pPr>
            <a:r>
              <a:rPr lang="en-US" kern="800" dirty="0" smtClean="0">
                <a:latin typeface="Times New Roman" panose="02020603050405020304" pitchFamily="18" charset="0"/>
                <a:ea typeface="Times New Roman" panose="02020603050405020304" pitchFamily="18" charset="0"/>
                <a:cs typeface="Times New Roman" panose="02020603050405020304" pitchFamily="18" charset="0"/>
              </a:rPr>
              <a:t>Fig.3 Circuit </a:t>
            </a:r>
            <a:r>
              <a:rPr lang="en-US" kern="800" dirty="0">
                <a:latin typeface="Times New Roman" panose="02020603050405020304" pitchFamily="18" charset="0"/>
                <a:ea typeface="Times New Roman" panose="02020603050405020304" pitchFamily="18" charset="0"/>
                <a:cs typeface="Times New Roman" panose="02020603050405020304" pitchFamily="18" charset="0"/>
              </a:rPr>
              <a:t>Diagram for temperature </a:t>
            </a:r>
            <a:r>
              <a:rPr lang="en-US" kern="800" dirty="0" smtClean="0">
                <a:latin typeface="Times New Roman" panose="02020603050405020304" pitchFamily="18" charset="0"/>
                <a:ea typeface="Times New Roman" panose="02020603050405020304" pitchFamily="18" charset="0"/>
                <a:cs typeface="Times New Roman" panose="02020603050405020304" pitchFamily="18" charset="0"/>
              </a:rPr>
              <a:t>and ,manually controlled </a:t>
            </a:r>
            <a:r>
              <a:rPr lang="en-US" kern="800" dirty="0">
                <a:latin typeface="Times New Roman" panose="02020603050405020304" pitchFamily="18" charset="0"/>
                <a:ea typeface="Times New Roman" panose="02020603050405020304" pitchFamily="18" charset="0"/>
                <a:cs typeface="Times New Roman" panose="02020603050405020304" pitchFamily="18" charset="0"/>
              </a:rPr>
              <a:t>fan using Arduino </a:t>
            </a:r>
            <a:r>
              <a:rPr lang="en-US" kern="800" dirty="0" smtClean="0">
                <a:latin typeface="Times New Roman" panose="02020603050405020304" pitchFamily="18" charset="0"/>
                <a:ea typeface="Times New Roman" panose="02020603050405020304" pitchFamily="18" charset="0"/>
                <a:cs typeface="Times New Roman" panose="02020603050405020304" pitchFamily="18" charset="0"/>
              </a:rPr>
              <a:t>UNO, </a:t>
            </a:r>
            <a:r>
              <a:rPr lang="en-US" kern="800" dirty="0">
                <a:latin typeface="Times New Roman" panose="02020603050405020304" pitchFamily="18" charset="0"/>
                <a:ea typeface="Times New Roman" panose="02020603050405020304" pitchFamily="18" charset="0"/>
                <a:cs typeface="Times New Roman" panose="02020603050405020304" pitchFamily="18" charset="0"/>
              </a:rPr>
              <a:t>temperature sensor LM35 </a:t>
            </a:r>
            <a:r>
              <a:rPr lang="en-US" kern="800" dirty="0" smtClean="0">
                <a:latin typeface="Times New Roman" panose="02020603050405020304" pitchFamily="18" charset="0"/>
                <a:ea typeface="Times New Roman" panose="02020603050405020304" pitchFamily="18" charset="0"/>
                <a:cs typeface="Times New Roman" panose="02020603050405020304" pitchFamily="18" charset="0"/>
              </a:rPr>
              <a:t>and Android Application</a:t>
            </a:r>
            <a:endParaRPr lang="en-IN" sz="2000" kern="800" dirty="0">
              <a:effectLst/>
              <a:latin typeface="Palatino"/>
              <a:ea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29287" y="1881806"/>
            <a:ext cx="5181600" cy="3886200"/>
          </a:xfrm>
          <a:prstGeom prst="rect">
            <a:avLst/>
          </a:prstGeom>
        </p:spPr>
      </p:pic>
    </p:spTree>
    <p:extLst>
      <p:ext uri="{BB962C8B-B14F-4D97-AF65-F5344CB8AC3E}">
        <p14:creationId xmlns:p14="http://schemas.microsoft.com/office/powerpoint/2010/main" val="2790792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ectangle 14"/>
          <p:cNvSpPr>
            <a:spLocks noChangeArrowheads="1"/>
          </p:cNvSpPr>
          <p:nvPr/>
        </p:nvSpPr>
        <p:spPr bwMode="auto">
          <a:xfrm>
            <a:off x="82550" y="1360488"/>
            <a:ext cx="51054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3200" b="1" dirty="0">
                <a:solidFill>
                  <a:srgbClr val="00B050"/>
                </a:solidFill>
                <a:latin typeface="Century Gothic" pitchFamily="34" charset="0"/>
              </a:rPr>
              <a:t>Hardware Requirements</a:t>
            </a:r>
          </a:p>
        </p:txBody>
      </p:sp>
      <p:sp>
        <p:nvSpPr>
          <p:cNvPr id="16" name="Rectangle 15"/>
          <p:cNvSpPr/>
          <p:nvPr/>
        </p:nvSpPr>
        <p:spPr>
          <a:xfrm>
            <a:off x="1743074" y="2286000"/>
            <a:ext cx="5657852" cy="2862322"/>
          </a:xfrm>
          <a:prstGeom prst="rect">
            <a:avLst/>
          </a:prstGeom>
        </p:spPr>
        <p:txBody>
          <a:bodyPr wrap="square">
            <a:spAutoFit/>
          </a:bodyPr>
          <a:lstStyle/>
          <a:p>
            <a:r>
              <a:rPr lang="en-US" sz="2000" b="1" dirty="0"/>
              <a:t> </a:t>
            </a:r>
            <a:endParaRPr lang="en-IN" sz="2000" dirty="0"/>
          </a:p>
          <a:p>
            <a:pPr marL="342900" lvl="0" indent="-342900">
              <a:buFont typeface="Arial" panose="020B0604020202020204" pitchFamily="34" charset="0"/>
              <a:buChar char="•"/>
            </a:pPr>
            <a:r>
              <a:rPr lang="en-US" sz="2000" dirty="0" smtClean="0"/>
              <a:t>Arduino UNO</a:t>
            </a:r>
            <a:endParaRPr lang="en-IN" sz="2000" dirty="0"/>
          </a:p>
          <a:p>
            <a:pPr marL="342900" lvl="0" indent="-342900">
              <a:buFont typeface="Arial" panose="020B0604020202020204" pitchFamily="34" charset="0"/>
              <a:buChar char="•"/>
            </a:pPr>
            <a:r>
              <a:rPr lang="en-US" sz="2000" dirty="0" smtClean="0"/>
              <a:t>Temperature </a:t>
            </a:r>
            <a:r>
              <a:rPr lang="en-US" sz="2000" dirty="0"/>
              <a:t>Sensor </a:t>
            </a:r>
            <a:r>
              <a:rPr lang="en-US" sz="2000" dirty="0" smtClean="0"/>
              <a:t>LM35</a:t>
            </a:r>
            <a:endParaRPr lang="en-IN" sz="2000" dirty="0"/>
          </a:p>
          <a:p>
            <a:pPr marL="342900" lvl="0" indent="-342900">
              <a:buFont typeface="Arial" panose="020B0604020202020204" pitchFamily="34" charset="0"/>
              <a:buChar char="•"/>
            </a:pPr>
            <a:r>
              <a:rPr lang="en-US" sz="2000" dirty="0" smtClean="0"/>
              <a:t>DC </a:t>
            </a:r>
            <a:r>
              <a:rPr lang="en-US" sz="2000" dirty="0"/>
              <a:t>Motor or a simple DC fan </a:t>
            </a:r>
            <a:endParaRPr lang="en-IN" sz="2000" dirty="0"/>
          </a:p>
          <a:p>
            <a:pPr marL="342900" lvl="0" indent="-342900">
              <a:buFont typeface="Arial" panose="020B0604020202020204" pitchFamily="34" charset="0"/>
              <a:buChar char="•"/>
            </a:pPr>
            <a:r>
              <a:rPr lang="en-US" sz="2000" dirty="0" smtClean="0"/>
              <a:t>NPN </a:t>
            </a:r>
            <a:r>
              <a:rPr lang="en-US" sz="2000" dirty="0"/>
              <a:t>transistor </a:t>
            </a:r>
            <a:r>
              <a:rPr lang="en-US" sz="2000" dirty="0" smtClean="0"/>
              <a:t>BC547</a:t>
            </a:r>
            <a:endParaRPr lang="en-IN" sz="2000" dirty="0"/>
          </a:p>
          <a:p>
            <a:pPr marL="342900" lvl="0" indent="-342900">
              <a:buFont typeface="Arial" panose="020B0604020202020204" pitchFamily="34" charset="0"/>
              <a:buChar char="•"/>
            </a:pPr>
            <a:r>
              <a:rPr lang="en-US" sz="2000" dirty="0" smtClean="0"/>
              <a:t>A </a:t>
            </a:r>
            <a:r>
              <a:rPr lang="en-US" sz="2000" dirty="0"/>
              <a:t>voltage source with </a:t>
            </a:r>
            <a:r>
              <a:rPr lang="en-US" sz="2000" dirty="0" smtClean="0"/>
              <a:t>12Volts</a:t>
            </a:r>
            <a:endParaRPr lang="en-IN" sz="2000" dirty="0"/>
          </a:p>
          <a:p>
            <a:pPr marL="342900" lvl="0" indent="-342900">
              <a:buFont typeface="Arial" panose="020B0604020202020204" pitchFamily="34" charset="0"/>
              <a:buChar char="•"/>
            </a:pPr>
            <a:r>
              <a:rPr lang="en-US" sz="2000" dirty="0" smtClean="0"/>
              <a:t>Hook </a:t>
            </a:r>
            <a:r>
              <a:rPr lang="en-US" sz="2000" dirty="0"/>
              <a:t>up </a:t>
            </a:r>
            <a:r>
              <a:rPr lang="en-US" sz="2000" dirty="0" smtClean="0"/>
              <a:t>wires</a:t>
            </a:r>
            <a:endParaRPr lang="en-IN" sz="2000" dirty="0"/>
          </a:p>
          <a:p>
            <a:pPr marL="342900" lvl="0" indent="-342900">
              <a:buFont typeface="Arial" panose="020B0604020202020204" pitchFamily="34" charset="0"/>
              <a:buChar char="•"/>
            </a:pPr>
            <a:r>
              <a:rPr lang="en-US" sz="2000" dirty="0" smtClean="0"/>
              <a:t>Optional </a:t>
            </a:r>
            <a:r>
              <a:rPr lang="en-US" sz="2000" dirty="0"/>
              <a:t>: voltage source </a:t>
            </a:r>
            <a:r>
              <a:rPr lang="en-US" sz="2000" dirty="0" smtClean="0"/>
              <a:t>socket</a:t>
            </a:r>
            <a:endParaRPr lang="en-IN" sz="2000" dirty="0"/>
          </a:p>
          <a:p>
            <a:pPr marL="342900" lvl="0" indent="-342900">
              <a:buFont typeface="Arial" panose="020B0604020202020204" pitchFamily="34" charset="0"/>
              <a:buChar char="•"/>
            </a:pPr>
            <a:r>
              <a:rPr lang="en-US" sz="2000" dirty="0" smtClean="0"/>
              <a:t>HC-05 </a:t>
            </a:r>
            <a:r>
              <a:rPr lang="en-US" sz="2000" dirty="0"/>
              <a:t>Bluetooth </a:t>
            </a:r>
            <a:r>
              <a:rPr lang="en-US" sz="2000" dirty="0" smtClean="0"/>
              <a:t>Module</a:t>
            </a:r>
            <a:endParaRPr lang="en-IN" sz="2000" dirty="0"/>
          </a:p>
        </p:txBody>
      </p:sp>
      <p:sp>
        <p:nvSpPr>
          <p:cNvPr id="14" name="TextBox 13"/>
          <p:cNvSpPr txBox="1"/>
          <p:nvPr/>
        </p:nvSpPr>
        <p:spPr>
          <a:xfrm>
            <a:off x="76200" y="159603"/>
            <a:ext cx="6858000" cy="830997"/>
          </a:xfrm>
          <a:prstGeom prst="rect">
            <a:avLst/>
          </a:prstGeom>
          <a:noFill/>
        </p:spPr>
        <p:txBody>
          <a:bodyPr wrap="square" rtlCol="0">
            <a:spAutoFit/>
          </a:bodyPr>
          <a:lstStyle/>
          <a:p>
            <a:pPr algn="ctr"/>
            <a:r>
              <a:rPr lang="en-US" altLang="en-US" sz="2400" b="1" dirty="0">
                <a:solidFill>
                  <a:srgbClr val="66FFFF"/>
                </a:solidFill>
                <a:latin typeface="Century Gothic" pitchFamily="34" charset="0"/>
              </a:rPr>
              <a:t>Arduino based </a:t>
            </a:r>
            <a:r>
              <a:rPr lang="en-IN" altLang="en-US" sz="2400" b="1" dirty="0">
                <a:solidFill>
                  <a:srgbClr val="66FFFF"/>
                </a:solidFill>
                <a:latin typeface="Century Gothic" pitchFamily="34" charset="0"/>
              </a:rPr>
              <a:t>Temperature Sensing and subsequent cooling Actuation</a:t>
            </a:r>
            <a:endParaRPr lang="en-US" altLang="en-US" sz="2400" b="1" dirty="0">
              <a:solidFill>
                <a:srgbClr val="66FFFF"/>
              </a:solidFill>
              <a:latin typeface="Century Gothic" pitchFamily="34" charset="0"/>
            </a:endParaRPr>
          </a:p>
        </p:txBody>
      </p:sp>
    </p:spTree>
    <p:extLst>
      <p:ext uri="{BB962C8B-B14F-4D97-AF65-F5344CB8AC3E}">
        <p14:creationId xmlns:p14="http://schemas.microsoft.com/office/powerpoint/2010/main" val="2272543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a:spLocks noChangeArrowheads="1"/>
          </p:cNvSpPr>
          <p:nvPr/>
        </p:nvSpPr>
        <p:spPr bwMode="auto">
          <a:xfrm>
            <a:off x="304800" y="1549400"/>
            <a:ext cx="5105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3200" b="1" dirty="0">
                <a:solidFill>
                  <a:srgbClr val="00B050"/>
                </a:solidFill>
                <a:latin typeface="Century Gothic" pitchFamily="34" charset="0"/>
              </a:rPr>
              <a:t>Software Requirements</a:t>
            </a:r>
          </a:p>
        </p:txBody>
      </p:sp>
      <p:sp>
        <p:nvSpPr>
          <p:cNvPr id="14" name="Rectangle 13"/>
          <p:cNvSpPr/>
          <p:nvPr/>
        </p:nvSpPr>
        <p:spPr>
          <a:xfrm>
            <a:off x="2286000" y="2492375"/>
            <a:ext cx="4572000" cy="1323439"/>
          </a:xfrm>
          <a:prstGeom prst="rect">
            <a:avLst/>
          </a:prstGeom>
        </p:spPr>
        <p:txBody>
          <a:bodyPr>
            <a:spAutoFit/>
          </a:bodyPr>
          <a:lstStyle/>
          <a:p>
            <a:pPr marL="342900" indent="-342900">
              <a:buFont typeface="Wingdings" panose="05000000000000000000" pitchFamily="2" charset="2"/>
              <a:buChar char="Ø"/>
            </a:pPr>
            <a:r>
              <a:rPr lang="en-US" sz="2000" dirty="0" smtClean="0"/>
              <a:t>Arduino IDE and Android Studio</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Language: </a:t>
            </a:r>
            <a:r>
              <a:rPr lang="en-US" sz="2000" dirty="0" smtClean="0"/>
              <a:t>C with pre-installed APIs for Arduino UNO.</a:t>
            </a:r>
            <a:endParaRPr lang="en-US" sz="2000" dirty="0"/>
          </a:p>
        </p:txBody>
      </p:sp>
      <p:sp>
        <p:nvSpPr>
          <p:cNvPr id="15" name="TextBox 14"/>
          <p:cNvSpPr txBox="1"/>
          <p:nvPr/>
        </p:nvSpPr>
        <p:spPr>
          <a:xfrm>
            <a:off x="76200" y="159603"/>
            <a:ext cx="6858000" cy="830997"/>
          </a:xfrm>
          <a:prstGeom prst="rect">
            <a:avLst/>
          </a:prstGeom>
          <a:noFill/>
        </p:spPr>
        <p:txBody>
          <a:bodyPr wrap="square" rtlCol="0">
            <a:spAutoFit/>
          </a:bodyPr>
          <a:lstStyle/>
          <a:p>
            <a:pPr algn="ctr"/>
            <a:r>
              <a:rPr lang="en-US" altLang="en-US" sz="2400" b="1" dirty="0">
                <a:solidFill>
                  <a:srgbClr val="66FFFF"/>
                </a:solidFill>
                <a:latin typeface="Century Gothic" pitchFamily="34" charset="0"/>
              </a:rPr>
              <a:t>Arduino based </a:t>
            </a:r>
            <a:r>
              <a:rPr lang="en-IN" altLang="en-US" sz="2400" b="1" dirty="0">
                <a:solidFill>
                  <a:srgbClr val="66FFFF"/>
                </a:solidFill>
                <a:latin typeface="Century Gothic" pitchFamily="34" charset="0"/>
              </a:rPr>
              <a:t>Temperature Sensing and subsequent cooling Actuation</a:t>
            </a:r>
            <a:endParaRPr lang="en-US" altLang="en-US" sz="2400" b="1" dirty="0">
              <a:solidFill>
                <a:srgbClr val="66FFFF"/>
              </a:solidFill>
              <a:latin typeface="Century Gothic" pitchFamily="34" charset="0"/>
            </a:endParaRPr>
          </a:p>
        </p:txBody>
      </p:sp>
    </p:spTree>
    <p:extLst>
      <p:ext uri="{BB962C8B-B14F-4D97-AF65-F5344CB8AC3E}">
        <p14:creationId xmlns:p14="http://schemas.microsoft.com/office/powerpoint/2010/main" val="347548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a:spLocks noChangeArrowheads="1"/>
          </p:cNvSpPr>
          <p:nvPr/>
        </p:nvSpPr>
        <p:spPr bwMode="auto">
          <a:xfrm>
            <a:off x="304800" y="1549400"/>
            <a:ext cx="5105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3200" b="1" dirty="0">
                <a:solidFill>
                  <a:srgbClr val="00B050"/>
                </a:solidFill>
                <a:latin typeface="Century Gothic" pitchFamily="34" charset="0"/>
              </a:rPr>
              <a:t>Arduino </a:t>
            </a:r>
            <a:r>
              <a:rPr lang="en-US" altLang="en-US" sz="3200" b="1" dirty="0" smtClean="0">
                <a:solidFill>
                  <a:srgbClr val="00B050"/>
                </a:solidFill>
                <a:latin typeface="Century Gothic" pitchFamily="34" charset="0"/>
              </a:rPr>
              <a:t>UNO Board</a:t>
            </a:r>
            <a:endParaRPr lang="en-US" altLang="en-US" sz="3200" b="1" dirty="0">
              <a:solidFill>
                <a:srgbClr val="00B050"/>
              </a:solidFill>
              <a:latin typeface="Century Gothic" pitchFamily="34" charset="0"/>
            </a:endParaRPr>
          </a:p>
        </p:txBody>
      </p:sp>
      <p:sp>
        <p:nvSpPr>
          <p:cNvPr id="14" name="Rectangle 13"/>
          <p:cNvSpPr/>
          <p:nvPr/>
        </p:nvSpPr>
        <p:spPr>
          <a:xfrm>
            <a:off x="1023966" y="2438400"/>
            <a:ext cx="7170240" cy="2862322"/>
          </a:xfrm>
          <a:prstGeom prst="rect">
            <a:avLst/>
          </a:prstGeom>
        </p:spPr>
        <p:txBody>
          <a:bodyPr wrap="square">
            <a:spAutoFit/>
          </a:bodyPr>
          <a:lstStyle/>
          <a:p>
            <a:pPr marL="342900" indent="-342900">
              <a:buFont typeface="Wingdings" panose="05000000000000000000" pitchFamily="2" charset="2"/>
              <a:buChar char="Ø"/>
            </a:pPr>
            <a:r>
              <a:rPr lang="en-US" sz="2000" dirty="0"/>
              <a:t>Arduino is a single-board </a:t>
            </a:r>
            <a:r>
              <a:rPr lang="en-US" sz="2000" dirty="0" smtClean="0"/>
              <a:t>microcontroller.</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smtClean="0"/>
              <a:t>Intended </a:t>
            </a:r>
            <a:r>
              <a:rPr lang="en-US" sz="2000" dirty="0"/>
              <a:t>to make the application of interactive objects and environments more easier</a:t>
            </a:r>
            <a:r>
              <a:rPr lang="en-US" sz="2000" dirty="0" smtClean="0"/>
              <a:t>.</a:t>
            </a:r>
          </a:p>
          <a:p>
            <a:pPr marL="342900" indent="-342900">
              <a:buFont typeface="Wingdings" panose="05000000000000000000" pitchFamily="2" charset="2"/>
              <a:buChar char="Ø"/>
            </a:pPr>
            <a:endParaRPr lang="en-US" sz="2000" dirty="0" smtClean="0"/>
          </a:p>
          <a:p>
            <a:pPr marL="342900" indent="-342900">
              <a:buFont typeface="Wingdings" panose="05000000000000000000" pitchFamily="2" charset="2"/>
              <a:buChar char="Ø"/>
            </a:pPr>
            <a:r>
              <a:rPr lang="en-US" sz="2000" dirty="0" smtClean="0"/>
              <a:t>Basically </a:t>
            </a:r>
            <a:r>
              <a:rPr lang="en-US" sz="2000" dirty="0"/>
              <a:t>this is very user friendly. There is a microcontroller unit embedded on it</a:t>
            </a:r>
            <a:r>
              <a:rPr lang="en-US" sz="2000" dirty="0" smtClean="0"/>
              <a:t>.</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smtClean="0"/>
              <a:t>The </a:t>
            </a:r>
            <a:r>
              <a:rPr lang="en-US" sz="2000" dirty="0"/>
              <a:t>code is directly loaded from the computer.</a:t>
            </a:r>
          </a:p>
        </p:txBody>
      </p:sp>
      <p:sp>
        <p:nvSpPr>
          <p:cNvPr id="15" name="TextBox 14"/>
          <p:cNvSpPr txBox="1"/>
          <p:nvPr/>
        </p:nvSpPr>
        <p:spPr>
          <a:xfrm>
            <a:off x="76200" y="159603"/>
            <a:ext cx="6858000" cy="830997"/>
          </a:xfrm>
          <a:prstGeom prst="rect">
            <a:avLst/>
          </a:prstGeom>
          <a:noFill/>
        </p:spPr>
        <p:txBody>
          <a:bodyPr wrap="square" rtlCol="0">
            <a:spAutoFit/>
          </a:bodyPr>
          <a:lstStyle/>
          <a:p>
            <a:pPr algn="ctr"/>
            <a:r>
              <a:rPr lang="en-US" altLang="en-US" sz="2400" b="1" dirty="0">
                <a:solidFill>
                  <a:srgbClr val="66FFFF"/>
                </a:solidFill>
                <a:latin typeface="Century Gothic" pitchFamily="34" charset="0"/>
              </a:rPr>
              <a:t>Arduino based </a:t>
            </a:r>
            <a:r>
              <a:rPr lang="en-IN" altLang="en-US" sz="2400" b="1" dirty="0">
                <a:solidFill>
                  <a:srgbClr val="66FFFF"/>
                </a:solidFill>
                <a:latin typeface="Century Gothic" pitchFamily="34" charset="0"/>
              </a:rPr>
              <a:t>Temperature Sensing and subsequent cooling Actuation</a:t>
            </a:r>
            <a:endParaRPr lang="en-US" altLang="en-US" sz="2400" b="1" dirty="0">
              <a:solidFill>
                <a:srgbClr val="66FFFF"/>
              </a:solidFill>
              <a:latin typeface="Century Gothic" pitchFamily="34" charset="0"/>
            </a:endParaRP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5600" y="4343400"/>
            <a:ext cx="1715585" cy="1517633"/>
          </a:xfrm>
          <a:prstGeom prst="rect">
            <a:avLst/>
          </a:prstGeom>
        </p:spPr>
      </p:pic>
    </p:spTree>
    <p:extLst>
      <p:ext uri="{BB962C8B-B14F-4D97-AF65-F5344CB8AC3E}">
        <p14:creationId xmlns:p14="http://schemas.microsoft.com/office/powerpoint/2010/main" val="3165869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a:spLocks noChangeArrowheads="1"/>
          </p:cNvSpPr>
          <p:nvPr/>
        </p:nvSpPr>
        <p:spPr bwMode="auto">
          <a:xfrm>
            <a:off x="424724" y="1456431"/>
            <a:ext cx="3200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3200" b="1" dirty="0" smtClean="0">
                <a:solidFill>
                  <a:srgbClr val="00B050"/>
                </a:solidFill>
                <a:latin typeface="Century Gothic" pitchFamily="34" charset="0"/>
              </a:rPr>
              <a:t>Arduino </a:t>
            </a:r>
            <a:endParaRPr lang="en-US" altLang="en-US" sz="3200" b="1" dirty="0">
              <a:solidFill>
                <a:srgbClr val="00B050"/>
              </a:solidFill>
              <a:latin typeface="Century Gothic" pitchFamily="34" charset="0"/>
            </a:endParaRPr>
          </a:p>
        </p:txBody>
      </p:sp>
      <p:sp>
        <p:nvSpPr>
          <p:cNvPr id="15" name="TextBox 14"/>
          <p:cNvSpPr txBox="1"/>
          <p:nvPr/>
        </p:nvSpPr>
        <p:spPr>
          <a:xfrm>
            <a:off x="76200" y="159603"/>
            <a:ext cx="6858000" cy="830997"/>
          </a:xfrm>
          <a:prstGeom prst="rect">
            <a:avLst/>
          </a:prstGeom>
          <a:noFill/>
        </p:spPr>
        <p:txBody>
          <a:bodyPr wrap="square" rtlCol="0">
            <a:spAutoFit/>
          </a:bodyPr>
          <a:lstStyle/>
          <a:p>
            <a:pPr algn="ctr"/>
            <a:r>
              <a:rPr lang="en-US" altLang="en-US" sz="2400" b="1" dirty="0">
                <a:solidFill>
                  <a:srgbClr val="66FFFF"/>
                </a:solidFill>
                <a:latin typeface="Century Gothic" pitchFamily="34" charset="0"/>
              </a:rPr>
              <a:t>Arduino based </a:t>
            </a:r>
            <a:r>
              <a:rPr lang="en-IN" altLang="en-US" sz="2400" b="1" dirty="0">
                <a:solidFill>
                  <a:srgbClr val="66FFFF"/>
                </a:solidFill>
                <a:latin typeface="Century Gothic" pitchFamily="34" charset="0"/>
              </a:rPr>
              <a:t>Temperature Sensing and subsequent cooling Actuation</a:t>
            </a:r>
            <a:endParaRPr lang="en-US" altLang="en-US" sz="2400" b="1" dirty="0">
              <a:solidFill>
                <a:srgbClr val="66FFFF"/>
              </a:solidFill>
              <a:latin typeface="Century Gothic" pitchFamily="34" charset="0"/>
            </a:endParaRPr>
          </a:p>
        </p:txBody>
      </p:sp>
      <p:sp>
        <p:nvSpPr>
          <p:cNvPr id="14" name="Rectangle 13"/>
          <p:cNvSpPr/>
          <p:nvPr/>
        </p:nvSpPr>
        <p:spPr>
          <a:xfrm>
            <a:off x="952196" y="2286000"/>
            <a:ext cx="7734604" cy="3170099"/>
          </a:xfrm>
          <a:prstGeom prst="rect">
            <a:avLst/>
          </a:prstGeom>
        </p:spPr>
        <p:txBody>
          <a:bodyPr wrap="square">
            <a:spAutoFit/>
          </a:bodyPr>
          <a:lstStyle/>
          <a:p>
            <a:pPr marL="342900" indent="-342900">
              <a:buFont typeface="Wingdings" panose="05000000000000000000" pitchFamily="2" charset="2"/>
              <a:buChar char="Ø"/>
            </a:pPr>
            <a:r>
              <a:rPr lang="en-US" sz="2000" dirty="0"/>
              <a:t>The Arduino microcontroller is an easy to use yet powerful single board </a:t>
            </a:r>
            <a:r>
              <a:rPr lang="en-US" sz="2000" dirty="0" smtClean="0"/>
              <a:t>computer.</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smtClean="0"/>
              <a:t> It </a:t>
            </a:r>
            <a:r>
              <a:rPr lang="en-US" sz="2000" dirty="0"/>
              <a:t>has gained considerable traction in the hobby and professional market</a:t>
            </a:r>
            <a:r>
              <a:rPr lang="en-US" sz="2000" dirty="0" smtClean="0"/>
              <a:t>.</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 The Arduino is </a:t>
            </a:r>
            <a:r>
              <a:rPr lang="en-US" sz="2000" dirty="0" smtClean="0"/>
              <a:t>open-source.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smtClean="0"/>
              <a:t>Which </a:t>
            </a:r>
            <a:r>
              <a:rPr lang="en-US" sz="2000" dirty="0"/>
              <a:t>means hardware is reasonably priced and development software is free. </a:t>
            </a:r>
          </a:p>
        </p:txBody>
      </p:sp>
    </p:spTree>
    <p:extLst>
      <p:ext uri="{BB962C8B-B14F-4D97-AF65-F5344CB8AC3E}">
        <p14:creationId xmlns:p14="http://schemas.microsoft.com/office/powerpoint/2010/main" val="3344619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a:spLocks noChangeArrowheads="1"/>
          </p:cNvSpPr>
          <p:nvPr/>
        </p:nvSpPr>
        <p:spPr bwMode="auto">
          <a:xfrm>
            <a:off x="304800" y="1549400"/>
            <a:ext cx="5105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3200" b="1" dirty="0">
                <a:solidFill>
                  <a:srgbClr val="00B050"/>
                </a:solidFill>
                <a:latin typeface="Century Gothic" pitchFamily="34" charset="0"/>
              </a:rPr>
              <a:t>DC </a:t>
            </a:r>
            <a:r>
              <a:rPr lang="en-US" altLang="en-US" sz="3200" b="1" dirty="0" smtClean="0">
                <a:solidFill>
                  <a:srgbClr val="00B050"/>
                </a:solidFill>
                <a:latin typeface="Century Gothic" pitchFamily="34" charset="0"/>
              </a:rPr>
              <a:t>Motor</a:t>
            </a:r>
            <a:endParaRPr lang="en-US" altLang="en-US" sz="3200" b="1" dirty="0">
              <a:solidFill>
                <a:srgbClr val="00B050"/>
              </a:solidFill>
              <a:latin typeface="Century Gothic" pitchFamily="34" charset="0"/>
            </a:endParaRPr>
          </a:p>
        </p:txBody>
      </p:sp>
      <p:sp>
        <p:nvSpPr>
          <p:cNvPr id="14" name="Rectangle 13"/>
          <p:cNvSpPr/>
          <p:nvPr/>
        </p:nvSpPr>
        <p:spPr>
          <a:xfrm>
            <a:off x="1023966" y="2438400"/>
            <a:ext cx="7170240" cy="1938992"/>
          </a:xfrm>
          <a:prstGeom prst="rect">
            <a:avLst/>
          </a:prstGeom>
        </p:spPr>
        <p:txBody>
          <a:bodyPr wrap="square">
            <a:spAutoFit/>
          </a:bodyPr>
          <a:lstStyle/>
          <a:p>
            <a:pPr marL="342900" indent="-342900">
              <a:buFont typeface="Wingdings" panose="05000000000000000000" pitchFamily="2" charset="2"/>
              <a:buChar char="Ø"/>
            </a:pPr>
            <a:r>
              <a:rPr lang="en-US" sz="2000" dirty="0"/>
              <a:t>Brushless DC electric motor is a device powered by a DC electric source via an integrated power supply </a:t>
            </a:r>
            <a:endParaRPr lang="en-US" sz="2000" dirty="0" smtClean="0"/>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smtClean="0"/>
              <a:t>It </a:t>
            </a:r>
            <a:r>
              <a:rPr lang="en-US" sz="2000" dirty="0"/>
              <a:t>produces an AC electric signal to drive the motor. </a:t>
            </a:r>
            <a:endParaRPr lang="en-US" sz="2000" dirty="0" smtClean="0"/>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smtClean="0"/>
              <a:t>It </a:t>
            </a:r>
            <a:r>
              <a:rPr lang="en-US" sz="2000" dirty="0"/>
              <a:t>can give </a:t>
            </a:r>
            <a:r>
              <a:rPr lang="en-US" sz="2000" dirty="0" smtClean="0"/>
              <a:t>up to </a:t>
            </a:r>
            <a:r>
              <a:rPr lang="en-US" sz="2000" dirty="0"/>
              <a:t>10,300 rpm. </a:t>
            </a:r>
          </a:p>
        </p:txBody>
      </p:sp>
      <p:sp>
        <p:nvSpPr>
          <p:cNvPr id="15" name="TextBox 14"/>
          <p:cNvSpPr txBox="1"/>
          <p:nvPr/>
        </p:nvSpPr>
        <p:spPr>
          <a:xfrm>
            <a:off x="76200" y="159603"/>
            <a:ext cx="6858000" cy="830997"/>
          </a:xfrm>
          <a:prstGeom prst="rect">
            <a:avLst/>
          </a:prstGeom>
          <a:noFill/>
        </p:spPr>
        <p:txBody>
          <a:bodyPr wrap="square" rtlCol="0">
            <a:spAutoFit/>
          </a:bodyPr>
          <a:lstStyle/>
          <a:p>
            <a:pPr algn="ctr"/>
            <a:r>
              <a:rPr lang="en-US" altLang="en-US" sz="2400" b="1" dirty="0">
                <a:solidFill>
                  <a:srgbClr val="66FFFF"/>
                </a:solidFill>
                <a:latin typeface="Century Gothic" pitchFamily="34" charset="0"/>
              </a:rPr>
              <a:t>Arduino based </a:t>
            </a:r>
            <a:r>
              <a:rPr lang="en-IN" altLang="en-US" sz="2400" b="1" dirty="0">
                <a:solidFill>
                  <a:srgbClr val="66FFFF"/>
                </a:solidFill>
                <a:latin typeface="Century Gothic" pitchFamily="34" charset="0"/>
              </a:rPr>
              <a:t>Temperature Sensing and subsequent cooling Actuation</a:t>
            </a:r>
            <a:endParaRPr lang="en-US" altLang="en-US" sz="2400" b="1" dirty="0">
              <a:solidFill>
                <a:srgbClr val="66FFFF"/>
              </a:solidFill>
              <a:latin typeface="Century Gothic" pitchFamily="34" charset="0"/>
            </a:endParaRP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93150" y="3932535"/>
            <a:ext cx="2329700" cy="2232248"/>
          </a:xfrm>
          <a:prstGeom prst="rect">
            <a:avLst/>
          </a:prstGeom>
        </p:spPr>
      </p:pic>
    </p:spTree>
    <p:extLst>
      <p:ext uri="{BB962C8B-B14F-4D97-AF65-F5344CB8AC3E}">
        <p14:creationId xmlns:p14="http://schemas.microsoft.com/office/powerpoint/2010/main" val="172809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1538</TotalTime>
  <Words>732</Words>
  <Application>Microsoft Office PowerPoint</Application>
  <PresentationFormat>On-screen Show (4:3)</PresentationFormat>
  <Paragraphs>121</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Century Gothic</vt:lpstr>
      <vt:lpstr>Palatino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CoolPCTips</dc:creator>
  <cp:lastModifiedBy>Ravi Vats</cp:lastModifiedBy>
  <cp:revision>538</cp:revision>
  <dcterms:created xsi:type="dcterms:W3CDTF">2006-08-16T00:00:00Z</dcterms:created>
  <dcterms:modified xsi:type="dcterms:W3CDTF">2017-08-01T11:50:44Z</dcterms:modified>
</cp:coreProperties>
</file>