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74" r:id="rId4"/>
    <p:sldId id="258" r:id="rId5"/>
    <p:sldId id="261" r:id="rId6"/>
    <p:sldId id="260" r:id="rId7"/>
    <p:sldId id="262" r:id="rId8"/>
    <p:sldId id="283" r:id="rId9"/>
    <p:sldId id="285" r:id="rId10"/>
    <p:sldId id="263" r:id="rId11"/>
    <p:sldId id="275" r:id="rId12"/>
    <p:sldId id="276" r:id="rId13"/>
    <p:sldId id="280" r:id="rId14"/>
    <p:sldId id="307" r:id="rId15"/>
    <p:sldId id="282" r:id="rId16"/>
    <p:sldId id="286" r:id="rId17"/>
    <p:sldId id="291" r:id="rId18"/>
    <p:sldId id="259" r:id="rId19"/>
    <p:sldId id="265" r:id="rId20"/>
    <p:sldId id="308" r:id="rId21"/>
    <p:sldId id="309" r:id="rId22"/>
    <p:sldId id="310" r:id="rId23"/>
    <p:sldId id="289" r:id="rId24"/>
    <p:sldId id="296" r:id="rId25"/>
    <p:sldId id="297" r:id="rId26"/>
    <p:sldId id="298" r:id="rId27"/>
    <p:sldId id="314" r:id="rId28"/>
    <p:sldId id="311" r:id="rId29"/>
    <p:sldId id="312" r:id="rId30"/>
    <p:sldId id="313" r:id="rId31"/>
    <p:sldId id="278" r:id="rId32"/>
    <p:sldId id="288" r:id="rId33"/>
    <p:sldId id="277" r:id="rId34"/>
    <p:sldId id="293" r:id="rId35"/>
    <p:sldId id="292" r:id="rId36"/>
    <p:sldId id="279" r:id="rId37"/>
    <p:sldId id="267" r:id="rId38"/>
    <p:sldId id="268" r:id="rId39"/>
    <p:sldId id="269" r:id="rId40"/>
    <p:sldId id="271" r:id="rId41"/>
    <p:sldId id="270" r:id="rId42"/>
    <p:sldId id="272" r:id="rId43"/>
    <p:sldId id="284" r:id="rId44"/>
    <p:sldId id="294" r:id="rId45"/>
    <p:sldId id="295" r:id="rId46"/>
    <p:sldId id="273" r:id="rId47"/>
    <p:sldId id="305" r:id="rId48"/>
    <p:sldId id="299" r:id="rId49"/>
    <p:sldId id="301" r:id="rId50"/>
    <p:sldId id="306" r:id="rId51"/>
    <p:sldId id="300" r:id="rId52"/>
    <p:sldId id="302" r:id="rId53"/>
    <p:sldId id="303" r:id="rId54"/>
    <p:sldId id="304" r:id="rId5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3" autoAdjust="0"/>
    <p:restoredTop sz="94423" autoAdjust="0"/>
  </p:normalViewPr>
  <p:slideViewPr>
    <p:cSldViewPr snapToGrid="0">
      <p:cViewPr varScale="1">
        <p:scale>
          <a:sx n="112" d="100"/>
          <a:sy n="112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BDD6366-D2FE-4A9F-9B7A-3CA597532AB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352341-D9E8-4440-9ACE-640859F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9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6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1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7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68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6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8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29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9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8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7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3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1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8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8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4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4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1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5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08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4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8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3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9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10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37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23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82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3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2341-D9E8-4440-9ACE-640859F51F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8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2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3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C689-6695-4730-8E2F-62319E3061DA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0E12-3EB7-416E-AA0A-531639C0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Session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Programming Camp </a:t>
            </a:r>
            <a:r>
              <a:rPr lang="en-US" sz="3600" dirty="0" smtClean="0"/>
              <a:t>2016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4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Basic Plotting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figure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figure;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Line plot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title; </a:t>
            </a:r>
            <a:r>
              <a:rPr lang="en-US" dirty="0" err="1" smtClean="0"/>
              <a:t>xlabel</a:t>
            </a:r>
            <a:r>
              <a:rPr lang="en-US" dirty="0" smtClean="0"/>
              <a:t>; </a:t>
            </a:r>
            <a:r>
              <a:rPr lang="en-US" dirty="0" err="1" smtClean="0"/>
              <a:t>ylabel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title(‘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(‘y’); 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Scatter plot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hold on; scatter(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Saving and Loading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5"/>
            <a:ext cx="10515600" cy="32675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save(‘filename’,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load(‘filename’);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1: Patients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Load files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Plotting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76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62" y="753053"/>
            <a:ext cx="11289148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patients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Gender,'Male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Female = ~Male;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figure;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scatter(Height(Male),Weight(Male))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hold on;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scatter(Height(Female),Weight(Female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legend('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Male','Female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('Height');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('Weight');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enter the command:</a:t>
            </a:r>
          </a:p>
          <a:p>
            <a:pPr marL="457200" lvl="1" indent="0" algn="ctr">
              <a:buNone/>
            </a:pPr>
            <a:r>
              <a:rPr lang="en-US" sz="5400" dirty="0" smtClean="0"/>
              <a:t>x = A\B</a:t>
            </a:r>
          </a:p>
          <a:p>
            <a:pPr marL="0" indent="0">
              <a:buNone/>
            </a:pPr>
            <a:r>
              <a:rPr lang="en-US" dirty="0" err="1" smtClean="0"/>
              <a:t>Matlab</a:t>
            </a:r>
            <a:r>
              <a:rPr lang="en-US" dirty="0" smtClean="0"/>
              <a:t> solves for x.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1825625"/>
            <a:ext cx="2413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0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0215"/>
            <a:ext cx="10661073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Age(Female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Height(Female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Weight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Weight(Female);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Smoker = Smoker(Female);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ones(sum(Female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X\Weight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Practice (10 minutes)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Use plot() to add a regression line for males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Can you find what is the effect of smoking on weight?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55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Session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Camp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Coding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27" y="1825625"/>
            <a:ext cx="107478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M-files, &lt;filename&gt;.m</a:t>
            </a:r>
          </a:p>
          <a:p>
            <a:pPr marL="0" indent="0" algn="ctr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&lt;filename&gt;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Functions</a:t>
            </a:r>
          </a:p>
          <a:p>
            <a:pPr marL="0" indent="0" algn="ctr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&lt;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outputvars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inputvars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69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1:10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d &gt; 0.01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x == 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3236" y="1727200"/>
            <a:ext cx="3519055" cy="16625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8622" y="4234872"/>
            <a:ext cx="3519055" cy="16625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2600" y="1690688"/>
            <a:ext cx="3519055" cy="28351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Why MATLAB?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Easy to use scripting language for linear algebra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Built-in numerical computation: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Matrix decompositions;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Numerical integration;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Optimization etc.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Plotting in tractable and appealing way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3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Solving one problem depends on the solution to smaller problems.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Recursion is a powerful tool, but two things can make it slow or memory intensive: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Naively and repetitively performing the same computations.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Ever expanding computations that need to be held in memory.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We’ll go through examples to show you both the power and the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1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function factorial of </a:t>
            </a:r>
            <a:r>
              <a:rPr lang="en-US" i="1" dirty="0"/>
              <a:t>3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3 * 2</a:t>
            </a:r>
            <a:r>
              <a:rPr lang="en-US" dirty="0" smtClean="0"/>
              <a:t> * </a:t>
            </a:r>
            <a:r>
              <a:rPr lang="en-US" i="1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Can also be written recursively:</a:t>
            </a:r>
          </a:p>
          <a:p>
            <a:pPr lvl="1"/>
            <a:r>
              <a:rPr lang="en-US" dirty="0" smtClean="0"/>
              <a:t>factorial(</a:t>
            </a:r>
            <a:r>
              <a:rPr lang="en-US" i="1" dirty="0"/>
              <a:t>3</a:t>
            </a:r>
            <a:r>
              <a:rPr lang="en-US" dirty="0" smtClean="0"/>
              <a:t>) = 3*factorial(</a:t>
            </a:r>
            <a:r>
              <a:rPr lang="en-US" i="1" dirty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factorial(</a:t>
            </a:r>
            <a:r>
              <a:rPr lang="en-US" i="1" dirty="0"/>
              <a:t>3</a:t>
            </a:r>
            <a:r>
              <a:rPr lang="en-US" dirty="0"/>
              <a:t>) = </a:t>
            </a:r>
            <a:r>
              <a:rPr lang="en-US" dirty="0" smtClean="0"/>
              <a:t>3*2*factorial(</a:t>
            </a:r>
            <a:r>
              <a:rPr lang="en-US" i="1" dirty="0" smtClean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factorial(</a:t>
            </a:r>
            <a:r>
              <a:rPr lang="en-US" i="1" dirty="0"/>
              <a:t>3</a:t>
            </a:r>
            <a:r>
              <a:rPr lang="en-US" dirty="0"/>
              <a:t>) = </a:t>
            </a:r>
            <a:r>
              <a:rPr lang="en-US" dirty="0" smtClean="0"/>
              <a:t>3*2*1*factorial(0)</a:t>
            </a:r>
          </a:p>
          <a:p>
            <a:pPr lvl="1"/>
            <a:r>
              <a:rPr lang="en-US" dirty="0"/>
              <a:t>factorial(</a:t>
            </a:r>
            <a:r>
              <a:rPr lang="en-US" i="1" dirty="0"/>
              <a:t>3</a:t>
            </a:r>
            <a:r>
              <a:rPr lang="en-US" dirty="0"/>
              <a:t>) = </a:t>
            </a:r>
            <a:r>
              <a:rPr lang="en-US" dirty="0" smtClean="0"/>
              <a:t>3*2*1*1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73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in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function factorial(n) look like in </a:t>
            </a:r>
            <a:r>
              <a:rPr lang="en-US" dirty="0" smtClean="0"/>
              <a:t>pseudocode:</a:t>
            </a:r>
            <a:endParaRPr lang="en-US" dirty="0"/>
          </a:p>
          <a:p>
            <a:pPr lvl="1"/>
            <a:r>
              <a:rPr lang="en-US" dirty="0"/>
              <a:t>if n==0 then return 1</a:t>
            </a:r>
          </a:p>
          <a:p>
            <a:pPr lvl="1"/>
            <a:r>
              <a:rPr lang="en-US" dirty="0"/>
              <a:t>If n~=0 then return </a:t>
            </a:r>
            <a:r>
              <a:rPr lang="en-US" dirty="0" smtClean="0"/>
              <a:t>n*factorial(n-1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1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1: Fibonacci 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9772" y="1825625"/>
            <a:ext cx="101840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f(1) = 1; f(2) = 1;</a:t>
            </a:r>
          </a:p>
          <a:p>
            <a:pPr marL="0" indent="0">
              <a:buNone/>
            </a:pPr>
            <a:r>
              <a:rPr lang="en-US" sz="4000" dirty="0" smtClean="0"/>
              <a:t>f(n) = f(n-1) + f(n-2);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Write code that returns the nth element</a:t>
            </a:r>
            <a:endParaRPr lang="en-US" sz="4000" b="1" dirty="0"/>
          </a:p>
          <a:p>
            <a:pPr marL="514350" indent="-514350">
              <a:buAutoNum type="arabicPeriod"/>
            </a:pPr>
            <a:r>
              <a:rPr lang="en-US" sz="4000" dirty="0" smtClean="0"/>
              <a:t>Recursion</a:t>
            </a:r>
          </a:p>
          <a:p>
            <a:pPr marL="514350" indent="-514350">
              <a:buAutoNum type="arabicPeriod"/>
            </a:pPr>
            <a:r>
              <a:rPr lang="en-US" sz="4000" dirty="0" smtClean="0"/>
              <a:t>Loop</a:t>
            </a:r>
          </a:p>
          <a:p>
            <a:pPr marL="514350" indent="-514350">
              <a:buAutoNum type="arabicPeriod"/>
            </a:pPr>
            <a:r>
              <a:rPr lang="en-US" sz="4000" dirty="0" smtClean="0"/>
              <a:t>Practice: return first n elements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59103" y="1566333"/>
            <a:ext cx="4478097" cy="17102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1. Recursion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fib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fibo_recursion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 &lt;=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fib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fib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fibo_recursion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fibo_recursion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180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2. Loop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intitialize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series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fib_prev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iterate from element 3 on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3:n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temp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fib;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fib_prev+fib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fib_prev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temp;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8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 Return Vector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a. Adjust the loop code to return the first n elements</a:t>
            </a:r>
          </a:p>
          <a:p>
            <a:pPr marL="0" indent="0">
              <a:buNone/>
            </a:pPr>
            <a:r>
              <a:rPr lang="en-US" b="1" dirty="0" smtClean="0"/>
              <a:t>b. Use tic/toc to time recursion and loop functions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Question:</a:t>
            </a:r>
          </a:p>
          <a:p>
            <a:pPr marL="0" indent="0">
              <a:buNone/>
            </a:pPr>
            <a:r>
              <a:rPr lang="en-US" b="1" dirty="0" smtClean="0"/>
              <a:t>How much time does it take to find n=30 element in three </a:t>
            </a:r>
            <a:r>
              <a:rPr lang="en-US" b="1" dirty="0" err="1" smtClean="0"/>
              <a:t>fun’cs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b="1" dirty="0" smtClean="0"/>
              <a:t>Why are some faster than others?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0557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recursion slow in the Fibonacci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" y="1825625"/>
            <a:ext cx="1224153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fib(n-1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 (n-2)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fib(5)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(fib(4) + fib(3))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fib(3) + fib(2))+(fib(2) + fib(1))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fib(2)+fib(1))+(fib(1)+fib(0))+(fib(1)+fib(0))+(fib(0))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are re-computing the same thing over and over!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96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 with our factorial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example of factorial(4)</a:t>
            </a:r>
          </a:p>
          <a:p>
            <a:pPr lvl="1"/>
            <a:r>
              <a:rPr lang="en-US" dirty="0"/>
              <a:t>factorial(</a:t>
            </a:r>
            <a:r>
              <a:rPr lang="en-US" i="1" dirty="0"/>
              <a:t>4</a:t>
            </a:r>
            <a:r>
              <a:rPr lang="en-US" dirty="0"/>
              <a:t>) = </a:t>
            </a:r>
            <a:r>
              <a:rPr lang="en-US" dirty="0" smtClean="0"/>
              <a:t>4 </a:t>
            </a:r>
            <a:r>
              <a:rPr lang="en-US" dirty="0"/>
              <a:t>* </a:t>
            </a:r>
            <a:r>
              <a:rPr lang="en-US" dirty="0" smtClean="0"/>
              <a:t>factorial(</a:t>
            </a:r>
            <a:r>
              <a:rPr lang="en-US" i="1" dirty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factorial(</a:t>
            </a:r>
            <a:r>
              <a:rPr lang="en-US" i="1" dirty="0"/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4* 3 * factorial(</a:t>
            </a:r>
            <a:r>
              <a:rPr lang="en-US" i="1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factorial(</a:t>
            </a:r>
            <a:r>
              <a:rPr lang="en-US" i="1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4* 3 * 2 * factorial(</a:t>
            </a:r>
            <a:r>
              <a:rPr lang="en-US" i="1" dirty="0" smtClean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factorial(</a:t>
            </a:r>
            <a:r>
              <a:rPr lang="en-US" i="1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4* 3 * 2 * 1 * factorial(0)</a:t>
            </a:r>
            <a:endParaRPr lang="en-US" dirty="0"/>
          </a:p>
          <a:p>
            <a:pPr lvl="1"/>
            <a:r>
              <a:rPr lang="en-US" dirty="0" smtClean="0"/>
              <a:t>factorial(</a:t>
            </a:r>
            <a:r>
              <a:rPr lang="en-US" i="1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4 * 3 * 2 * 1 * 1</a:t>
            </a:r>
            <a:endParaRPr lang="en-US" dirty="0"/>
          </a:p>
          <a:p>
            <a:r>
              <a:rPr lang="en-US" dirty="0" smtClean="0"/>
              <a:t>It’s growing…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9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issue?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step, we increase the size of what is being evaluated:</a:t>
            </a:r>
          </a:p>
          <a:p>
            <a:pPr lvl="1"/>
            <a:r>
              <a:rPr lang="en-US" dirty="0"/>
              <a:t>if n==0 then return 1</a:t>
            </a:r>
          </a:p>
          <a:p>
            <a:pPr lvl="1"/>
            <a:r>
              <a:rPr lang="en-US" dirty="0"/>
              <a:t>If n~=0 then return </a:t>
            </a:r>
            <a:r>
              <a:rPr lang="en-US" b="1" dirty="0"/>
              <a:t>n*factorial(n-1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Each recursive step requires the allocation of an additional “stack.”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53" y="689171"/>
            <a:ext cx="9756074" cy="548779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3407" y="3460955"/>
            <a:ext cx="3962400" cy="22319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5807" y="3702998"/>
            <a:ext cx="3190120" cy="19898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60891" y="1711962"/>
            <a:ext cx="3190120" cy="19898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9853" y="1864362"/>
            <a:ext cx="2607996" cy="3828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0490" y="2917949"/>
            <a:ext cx="22417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Window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7132" y="3198729"/>
            <a:ext cx="22417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History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27132" y="1180607"/>
            <a:ext cx="22417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82973" y="1289672"/>
            <a:ext cx="22417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Folder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03170" y="1659003"/>
            <a:ext cx="3962400" cy="1771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60489" y="1141848"/>
            <a:ext cx="22417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Credit: 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however, we use “tail recursion”: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function output =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tail_recur_factorial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acc,n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n==0 return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acc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914400" lvl="2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else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factorial(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acc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*n,n-1)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2: Numerical int. / Pareto Distribution</a:t>
            </a:r>
            <a:endParaRPr lang="en-US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8520" t="7773" r="725" b="4782"/>
          <a:stretch/>
        </p:blipFill>
        <p:spPr>
          <a:xfrm>
            <a:off x="838200" y="1314234"/>
            <a:ext cx="9347201" cy="56405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3018" y="2715491"/>
            <a:ext cx="3398982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2951" y="5247025"/>
            <a:ext cx="3398982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Practice (5 minutes)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Write a function that returns the Pareto density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paretopdf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inputs – x, </a:t>
            </a:r>
            <a:r>
              <a:rPr lang="en-US" b="1" dirty="0" err="1" smtClean="0"/>
              <a:t>x_m</a:t>
            </a:r>
            <a:r>
              <a:rPr lang="en-US" b="1" dirty="0" smtClean="0"/>
              <a:t>, alpha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output – density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 smtClean="0"/>
              <a:t>Bonus : </a:t>
            </a:r>
          </a:p>
          <a:p>
            <a:pPr marL="0" indent="0">
              <a:buNone/>
            </a:pPr>
            <a:r>
              <a:rPr lang="en-US" b="1" dirty="0" smtClean="0"/>
              <a:t>Plot the Pareto density with parameters </a:t>
            </a:r>
            <a:r>
              <a:rPr lang="en-US" b="1" dirty="0" err="1" smtClean="0"/>
              <a:t>x_m</a:t>
            </a:r>
            <a:r>
              <a:rPr lang="en-US" b="1" dirty="0" smtClean="0"/>
              <a:t> = 1 and alpha =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04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Try this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 f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paretopdf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x,x_m,alpha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zeros(size(x));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alpha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x_m^alpha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x(x&gt;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).^(-alpha-1);</a:t>
            </a:r>
          </a:p>
        </p:txBody>
      </p:sp>
    </p:spTree>
    <p:extLst>
      <p:ext uri="{BB962C8B-B14F-4D97-AF65-F5344CB8AC3E}">
        <p14:creationId xmlns:p14="http://schemas.microsoft.com/office/powerpoint/2010/main" val="2009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Practice (5 minutes)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We want to find what is the probability of drawing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naryPr>
                        <m:sub>
                          <m:bar>
                            <m:bar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ba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bar>
                        </m:sub>
                        <m:sup>
                          <m:bar>
                            <m:barPr>
                              <m:pos m:val="top"/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ba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ba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Numerical integration:</a:t>
                </a:r>
              </a:p>
              <a:p>
                <a:pPr marL="514350" indent="-514350">
                  <a:buAutoNum type="arabicPeriod"/>
                </a:pPr>
                <a:r>
                  <a:rPr lang="en-US" b="1" dirty="0" smtClean="0"/>
                  <a:t>Define a grid x that covers (3,4), with step size d</a:t>
                </a:r>
              </a:p>
              <a:p>
                <a:pPr marL="514350" indent="-514350">
                  <a:buAutoNum type="arabicPeriod"/>
                </a:pPr>
                <a:r>
                  <a:rPr lang="en-US" b="1" dirty="0" smtClean="0"/>
                  <a:t>Evaluate Pareto density on x, store as </a:t>
                </a:r>
                <a:r>
                  <a:rPr lang="en-US" b="1" dirty="0" err="1" smtClean="0"/>
                  <a:t>f_x</a:t>
                </a:r>
                <a:endParaRPr lang="en-US" b="1" dirty="0" smtClean="0"/>
              </a:p>
              <a:p>
                <a:pPr marL="514350" indent="-514350">
                  <a:buAutoNum type="arabicPeriod"/>
                </a:pPr>
                <a:r>
                  <a:rPr lang="en-US" b="1" dirty="0" smtClean="0"/>
                  <a:t>Find the sum of </a:t>
                </a:r>
                <a:r>
                  <a:rPr lang="en-US" b="1" dirty="0" err="1" smtClean="0"/>
                  <a:t>f_x</a:t>
                </a:r>
                <a:r>
                  <a:rPr lang="en-US" b="1" dirty="0" smtClean="0"/>
                  <a:t> times the step size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44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 Handles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Sometimes, it is useful to pass functions as arguments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 @mean;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Fast and easy definition of new functions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@(x)(x+1);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Find Expected Value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alpha = 2;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E_analytic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alpha*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/(alpha-1)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 0.1;  x = 0:h:40;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paretopdf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E_x1 = h*x*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 = @(x)(x.*paretopdf(x,x_m,alpha));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E_x2 =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integral(f,0,40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4335" y="5123934"/>
            <a:ext cx="3163330" cy="78117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3: Market </a:t>
            </a:r>
            <a:r>
              <a:rPr lang="en-US" b="1" u="sng" dirty="0" err="1" smtClean="0"/>
              <a:t>eq’m</a:t>
            </a:r>
            <a:r>
              <a:rPr lang="en-US" b="1" u="sng" dirty="0" smtClean="0"/>
              <a:t> without FOCs!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200" b="1" dirty="0" smtClean="0"/>
                  <a:t>Two consumers: A, B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200" b="1" dirty="0" smtClean="0"/>
                  <a:t>Two goods: 1, 2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200" b="1" dirty="0" smtClean="0"/>
                  <a:t>CES utility	:	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3200" b="1" dirty="0" smtClean="0"/>
                  <a:t>We want to find the perfect competition equilibrium: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:r>
                  <a:rPr lang="en-US" sz="3200" b="1" dirty="0" err="1" smtClean="0"/>
                  <a:t>prices+allocation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0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Edgeworth Box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587182" cy="44862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53800" y="1191491"/>
            <a:ext cx="57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B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827" y="6019512"/>
            <a:ext cx="57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969818" y="3526560"/>
            <a:ext cx="5449454" cy="3149600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5025159" y="1027906"/>
            <a:ext cx="4529282" cy="3735965"/>
          </a:xfrm>
          <a:prstGeom prst="arc">
            <a:avLst>
              <a:gd name="adj1" fmla="val 16169673"/>
              <a:gd name="adj2" fmla="val 2158753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20145" y="3832225"/>
            <a:ext cx="110836" cy="101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 1: Draw a Box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cs typeface="Courier New" panose="02070309020205020404" pitchFamily="49" charset="0"/>
              </a:rPr>
              <a:t>Set endowment y = [10 5; 5 </a:t>
            </a:r>
            <a:r>
              <a:rPr lang="en-US" b="1" dirty="0">
                <a:cs typeface="Courier New" panose="02070309020205020404" pitchFamily="49" charset="0"/>
              </a:rPr>
              <a:t>4</a:t>
            </a:r>
            <a:r>
              <a:rPr lang="en-US" b="1" dirty="0" smtClean="0">
                <a:cs typeface="Courier New" panose="02070309020205020404" pitchFamily="49" charset="0"/>
              </a:rPr>
              <a:t>0];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otals = sum(y);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figure; hold on;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ectangle(‘Position’,[0 0 totals],...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2);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scatter(y(1,1),y(1,2),50, ‘k’, ‘filled’);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Most Important: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If you don’t know, Google it! </a:t>
            </a:r>
            <a:br>
              <a:rPr lang="en-US" sz="3200" dirty="0" smtClean="0"/>
            </a:br>
            <a:r>
              <a:rPr lang="en-US" sz="3200" dirty="0" smtClean="0"/>
              <a:t>(someone must have had the same problem)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Help!</a:t>
            </a:r>
          </a:p>
          <a:p>
            <a:pPr marL="0" indent="0" algn="ctr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help &lt;command&gt;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doc  &lt;command&gt;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lookfor</a:t>
            </a:r>
            <a:r>
              <a:rPr lang="en-US" sz="3200" dirty="0" smtClean="0"/>
              <a:t>  (somewhat inferior to google)</a:t>
            </a:r>
          </a:p>
          <a:p>
            <a:pPr marL="0" indent="0">
              <a:buNone/>
            </a:pPr>
            <a:r>
              <a:rPr lang="en-US" sz="3200" dirty="0" smtClean="0"/>
              <a:t>Demos and examples</a:t>
            </a:r>
          </a:p>
        </p:txBody>
      </p:sp>
    </p:spTree>
    <p:extLst>
      <p:ext uri="{BB962C8B-B14F-4D97-AF65-F5344CB8AC3E}">
        <p14:creationId xmlns:p14="http://schemas.microsoft.com/office/powerpoint/2010/main" val="1915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ces_utility.m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u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ces_utility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sum(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x.^r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).^(1/r);</a:t>
            </a:r>
          </a:p>
        </p:txBody>
      </p:sp>
    </p:spTree>
    <p:extLst>
      <p:ext uri="{BB962C8B-B14F-4D97-AF65-F5344CB8AC3E}">
        <p14:creationId xmlns:p14="http://schemas.microsoft.com/office/powerpoint/2010/main" val="40877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ces_indiff.m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x2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ces_indiff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(u,x1,r)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x2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u.^r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x1.^r).^(1/r) </a:t>
            </a:r>
          </a:p>
        </p:txBody>
      </p:sp>
    </p:spTree>
    <p:extLst>
      <p:ext uri="{BB962C8B-B14F-4D97-AF65-F5344CB8AC3E}">
        <p14:creationId xmlns:p14="http://schemas.microsoft.com/office/powerpoint/2010/main" val="38634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 2: Indifference Curve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cs typeface="Courier New" panose="02070309020205020404" pitchFamily="49" charset="0"/>
              </a:rPr>
              <a:t>Set r=0.6 for the rest of the example</a:t>
            </a:r>
          </a:p>
          <a:p>
            <a:pPr marL="0" indent="0">
              <a:buNone/>
            </a:pPr>
            <a:endParaRPr lang="en-US" b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utility = @(x)(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ces_utility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@(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ces_indiff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u,x,r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utility(y(1,:));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x_A1 = 0:0.01:u_A;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x_A2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(u_A,x_A1);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plot(x_A1,x_A2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‘r’, ‘LineWidth’,2);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Practice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Plot indifference curve for </a:t>
            </a:r>
            <a:r>
              <a:rPr lang="en-US" b="1" dirty="0" smtClean="0"/>
              <a:t>B</a:t>
            </a:r>
          </a:p>
          <a:p>
            <a:pPr marL="0" indent="0">
              <a:buNone/>
            </a:pPr>
            <a:r>
              <a:rPr lang="en-US" dirty="0" smtClean="0"/>
              <a:t>hints: 	(1) what does a point in the box represent?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(2) use axis command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Bonus:</a:t>
            </a:r>
          </a:p>
          <a:p>
            <a:pPr marL="0" indent="0">
              <a:buNone/>
            </a:pPr>
            <a:r>
              <a:rPr lang="en-US" b="1" dirty="0" smtClean="0"/>
              <a:t>Plot budget constraint of agent A (p1 = 1, p2=0.5)</a:t>
            </a:r>
          </a:p>
        </p:txBody>
      </p:sp>
    </p:spTree>
    <p:extLst>
      <p:ext uri="{BB962C8B-B14F-4D97-AF65-F5344CB8AC3E}">
        <p14:creationId xmlns:p14="http://schemas.microsoft.com/office/powerpoint/2010/main" val="1475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 3: Find Demand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Agents’ Proble</a:t>
                </a:r>
                <a:r>
                  <a:rPr lang="en-US" sz="3200" b="1" dirty="0"/>
                  <a:t>m</a:t>
                </a:r>
                <a:endParaRPr lang="en-US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2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b="1" dirty="0" smtClean="0"/>
                  <a:t>Find the minimum under linear constraint: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fmincon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(fun,x0,A,b)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07" t="-3782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4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Setup Constrained Optimization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is the objective?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is A? What is b?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is a good guess?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5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demand.m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2"/>
            <a:ext cx="10515600" cy="5323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[x, u] =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demand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(y, p,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@(z)(-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[p;-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eye(2)];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[p*y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';0 ;0];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[x, u]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fmincon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f,y,A,b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-u;</a:t>
            </a:r>
          </a:p>
        </p:txBody>
      </p:sp>
    </p:spTree>
    <p:extLst>
      <p:ext uri="{BB962C8B-B14F-4D97-AF65-F5344CB8AC3E}">
        <p14:creationId xmlns:p14="http://schemas.microsoft.com/office/powerpoint/2010/main" val="13089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Practice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Make a new box, with the endowment point,  budget constraint, and two demand points (</a:t>
            </a:r>
            <a:r>
              <a:rPr lang="en-US" b="1" dirty="0" smtClean="0">
                <a:solidFill>
                  <a:srgbClr val="FF0000"/>
                </a:solidFill>
              </a:rPr>
              <a:t>red for A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blue for B</a:t>
            </a:r>
            <a:r>
              <a:rPr lang="en-US" b="1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Add indifference curves at the individual demand points.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245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 4: Demand in Box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= demand(y(1,:),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p,utility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scatter(x(1),x(2),50,'r','filled')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x_A1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0:0.01:u;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x_A2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(u,x_A1);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plot(x_A1,x_A2,'r','LineWidth',2)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Total Demand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total_demand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(y, p, utility)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[0 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j = 1:size(y,1)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demand(y(j,:),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p,utility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Basic Syntax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semicolon ;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4+5;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for comments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4*5 %-6</a:t>
            </a:r>
          </a:p>
          <a:p>
            <a:pPr marL="0" indent="0">
              <a:buNone/>
            </a:pPr>
            <a:r>
              <a:rPr lang="en-US" dirty="0" smtClean="0"/>
              <a:t>assignment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y = 4^5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matrix assignment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y = [1,2;3,4]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Practice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Draw the demand curve on the (P2,Q2) graph (Econ 101).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Add the supply curve using line/plot command.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21410" y="2371659"/>
            <a:ext cx="0" cy="194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21410" y="4330854"/>
            <a:ext cx="287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 flipV="1">
            <a:off x="3696452" y="1690688"/>
            <a:ext cx="3591316" cy="2148435"/>
          </a:xfrm>
          <a:prstGeom prst="arc">
            <a:avLst>
              <a:gd name="adj1" fmla="val 16200000"/>
              <a:gd name="adj2" fmla="val 215375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V="1">
            <a:off x="2889543" y="1870730"/>
            <a:ext cx="2079781" cy="2148435"/>
          </a:xfrm>
          <a:prstGeom prst="arc">
            <a:avLst>
              <a:gd name="adj1" fmla="val 16200000"/>
              <a:gd name="adj2" fmla="val 215375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9281" y="2238289"/>
            <a:ext cx="460630" cy="63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1781" y="4319722"/>
            <a:ext cx="464615" cy="63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69395" y="3378749"/>
            <a:ext cx="504461" cy="63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983352" y="2495327"/>
            <a:ext cx="434731" cy="63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69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 5: Supply and Demand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1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0.1:0.01:1;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zeros(size(p2));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j = 1:length(p2)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total_demand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(y,[1 p2(j)],utility);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x2(j)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plot(x2,p2,'LineWidth',2);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line([totals(2) totals(2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1],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'LineWidth',2,'Color','k');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52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 6: Find </a:t>
            </a:r>
            <a:r>
              <a:rPr lang="en-US" b="1" u="sng" dirty="0" err="1" smtClean="0"/>
              <a:t>Eq’m</a:t>
            </a:r>
            <a:r>
              <a:rPr lang="en-US" b="1" u="sng" dirty="0" smtClean="0"/>
              <a:t> (Bisection)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1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abs(d)&gt; 0.01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p_star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p_l+p_h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total_demand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(y,[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1,p_star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],utility);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)-totals(2);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d&gt;0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p_star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p_star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Practice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Draw equilibrium point and its indifference curve.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Run the code with r = 0.2 / r = 0.9.</a:t>
            </a:r>
          </a:p>
          <a:p>
            <a:pPr marL="0" indent="0">
              <a:buNone/>
            </a:pPr>
            <a:r>
              <a:rPr lang="en-US" b="1" dirty="0" smtClean="0"/>
              <a:t>What is the difference?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34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 Set 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few comments:</a:t>
            </a:r>
          </a:p>
          <a:p>
            <a:pPr>
              <a:buFontTx/>
              <a:buChar char="-"/>
            </a:pPr>
            <a:r>
              <a:rPr lang="en-US" b="1" dirty="0" smtClean="0"/>
              <a:t>Make sure you understand the timing of the problem</a:t>
            </a:r>
          </a:p>
          <a:p>
            <a:pPr>
              <a:buFontTx/>
              <a:buChar char="-"/>
            </a:pPr>
            <a:r>
              <a:rPr lang="en-US" b="1" dirty="0" smtClean="0"/>
              <a:t>When is recursion appropriate?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Speed: 		Vectorization &gt; Loops &gt; Recursion</a:t>
            </a:r>
          </a:p>
          <a:p>
            <a:pPr marL="0" indent="0">
              <a:buNone/>
            </a:pPr>
            <a:r>
              <a:rPr lang="en-US" dirty="0" smtClean="0"/>
              <a:t>Readability: 		Vectorization &lt; Loops &lt; Recursion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b="1" dirty="0" smtClean="0"/>
              <a:t>Question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95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Basic Syntax II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Clear Close CLC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 all; close all;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Single element assignment 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y(2,2) = 4^6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Transpose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y = y’</a:t>
            </a:r>
          </a:p>
          <a:p>
            <a:pPr marL="0" indent="0">
              <a:buNone/>
            </a:pPr>
            <a:r>
              <a:rPr lang="en-US" dirty="0" smtClean="0"/>
              <a:t>Logical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y = (y == 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Basic Syntax III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stop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colon operator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x = -pi:0.1:pi;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 functions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y = sin(x);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logical statement to select elements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y(y&gt;0.5) = 0.5;  </a:t>
            </a:r>
          </a:p>
          <a:p>
            <a:pPr marL="0" indent="0" algn="ctr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Basic Syntax IV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* vs .*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x*x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x.*x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strings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[‘two ‘ ‘words’]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strings are also matrices…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Basic Syntax V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size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size(x)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size(x,2)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zeros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zeros(5,3)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a matrix of the same size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zeros(size(x))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16489</TotalTime>
  <Words>1595</Words>
  <Application>Microsoft Macintosh PowerPoint</Application>
  <PresentationFormat>Widescreen</PresentationFormat>
  <Paragraphs>432</Paragraphs>
  <Slides>54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Calibri Light</vt:lpstr>
      <vt:lpstr>Cambria Math</vt:lpstr>
      <vt:lpstr>Courier New</vt:lpstr>
      <vt:lpstr>Arial</vt:lpstr>
      <vt:lpstr>Office Theme</vt:lpstr>
      <vt:lpstr>MATLAB Session 1</vt:lpstr>
      <vt:lpstr>Why MATLAB?</vt:lpstr>
      <vt:lpstr>PowerPoint Presentation</vt:lpstr>
      <vt:lpstr>Most Important: </vt:lpstr>
      <vt:lpstr>Basic Syntax I</vt:lpstr>
      <vt:lpstr>Basic Syntax II</vt:lpstr>
      <vt:lpstr>Basic Syntax III</vt:lpstr>
      <vt:lpstr>Basic Syntax IV</vt:lpstr>
      <vt:lpstr>Basic Syntax V</vt:lpstr>
      <vt:lpstr>Basic Plotting</vt:lpstr>
      <vt:lpstr>Saving and Loading</vt:lpstr>
      <vt:lpstr>Example 1: Patients</vt:lpstr>
      <vt:lpstr>PowerPoint Presentation</vt:lpstr>
      <vt:lpstr>Backslash</vt:lpstr>
      <vt:lpstr>PowerPoint Presentation</vt:lpstr>
      <vt:lpstr>Practice (10 minutes)</vt:lpstr>
      <vt:lpstr>MATLAB Session 2</vt:lpstr>
      <vt:lpstr>Coding</vt:lpstr>
      <vt:lpstr>Control Flow</vt:lpstr>
      <vt:lpstr>Recursion</vt:lpstr>
      <vt:lpstr>Factorial</vt:lpstr>
      <vt:lpstr>Recursive Factorial in Pseudocode</vt:lpstr>
      <vt:lpstr>Example 1: Fibonacci </vt:lpstr>
      <vt:lpstr>1. Recursion</vt:lpstr>
      <vt:lpstr>2. Loop</vt:lpstr>
      <vt:lpstr>3. Return Vector</vt:lpstr>
      <vt:lpstr>Why is recursion slow in the Fibonacci example?</vt:lpstr>
      <vt:lpstr>What could go wrong with our factorial example?</vt:lpstr>
      <vt:lpstr>What’s the issue?</vt:lpstr>
      <vt:lpstr>Extra Credit: Tail Recursion</vt:lpstr>
      <vt:lpstr>Example 2: Numerical int. / Pareto Distribution</vt:lpstr>
      <vt:lpstr>Practice (5 minutes)</vt:lpstr>
      <vt:lpstr>Try this</vt:lpstr>
      <vt:lpstr>Practice (5 minutes)</vt:lpstr>
      <vt:lpstr>Function Handles</vt:lpstr>
      <vt:lpstr>Find Expected Value</vt:lpstr>
      <vt:lpstr>Example 3: Market eq’m without FOCs!</vt:lpstr>
      <vt:lpstr>Edgeworth Box</vt:lpstr>
      <vt:lpstr>Step 1: Draw a Box</vt:lpstr>
      <vt:lpstr>ces_utility.m</vt:lpstr>
      <vt:lpstr>ces_indiff.m</vt:lpstr>
      <vt:lpstr>Step 2: Indifference Curve</vt:lpstr>
      <vt:lpstr>Practice</vt:lpstr>
      <vt:lpstr>Step 3: Find Demand</vt:lpstr>
      <vt:lpstr>Setup Constrained Optimization</vt:lpstr>
      <vt:lpstr>demand.m</vt:lpstr>
      <vt:lpstr>Practice</vt:lpstr>
      <vt:lpstr>Step 4: Demand in Box</vt:lpstr>
      <vt:lpstr>Total Demand</vt:lpstr>
      <vt:lpstr>Practice</vt:lpstr>
      <vt:lpstr>Step 5: Supply and Demand</vt:lpstr>
      <vt:lpstr>Step 6: Find Eq’m (Bisection)</vt:lpstr>
      <vt:lpstr>Practice</vt:lpstr>
      <vt:lpstr>Problem Set 2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to MATLAB</dc:title>
  <dc:creator>Eran Hoffmann</dc:creator>
  <cp:lastModifiedBy>Raviv M-G</cp:lastModifiedBy>
  <cp:revision>137</cp:revision>
  <cp:lastPrinted>2015-09-15T18:57:08Z</cp:lastPrinted>
  <dcterms:created xsi:type="dcterms:W3CDTF">2015-08-26T07:21:16Z</dcterms:created>
  <dcterms:modified xsi:type="dcterms:W3CDTF">2016-09-01T17:38:09Z</dcterms:modified>
</cp:coreProperties>
</file>