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50"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57" d="100"/>
          <a:sy n="57" d="100"/>
        </p:scale>
        <p:origin x="804" y="4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2" name="Slide Image Placeholder 1"/>
          <p:cNvSpPr>
            <a:spLocks noChangeAspect="1" noRot="1" noGrp="1"/>
          </p:cNvSpPr>
          <p:nvPr>
            <p:ph type="sldImg"/>
          </p:nvPr>
        </p:nvSpPr>
        <p:spPr/>
      </p:sp>
      <p:sp>
        <p:nvSpPr>
          <p:cNvPr id="1048583" name="Notes Placeholder 2"/>
          <p:cNvSpPr>
            <a:spLocks noGrp="1"/>
          </p:cNvSpPr>
          <p:nvPr>
            <p:ph type="body" idx="1"/>
          </p:nvPr>
        </p:nvSpPr>
        <p:spPr/>
        <p:txBody>
          <a:bodyPr/>
          <a:p>
            <a:endParaRPr dirty="0" lang="en-US"/>
          </a:p>
        </p:txBody>
      </p:sp>
      <p:sp>
        <p:nvSpPr>
          <p:cNvPr id="1048584"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US"/>
          </a:p>
        </p:txBody>
      </p:sp>
      <p:sp>
        <p:nvSpPr>
          <p:cNvPr id="1048594"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US"/>
          </a:p>
        </p:txBody>
      </p:sp>
      <p:sp>
        <p:nvSpPr>
          <p:cNvPr id="1048609"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US"/>
          </a:p>
        </p:txBody>
      </p:sp>
      <p:sp>
        <p:nvSpPr>
          <p:cNvPr id="1048625"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US"/>
          </a:p>
        </p:txBody>
      </p:sp>
      <p:sp>
        <p:nvSpPr>
          <p:cNvPr id="1048638"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US"/>
          </a:p>
        </p:txBody>
      </p:sp>
      <p:sp>
        <p:nvSpPr>
          <p:cNvPr id="1048654"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5" name="Slide Image Placeholder 1"/>
          <p:cNvSpPr>
            <a:spLocks noChangeAspect="1" noRot="1" noGrp="1"/>
          </p:cNvSpPr>
          <p:nvPr>
            <p:ph type="sldImg"/>
          </p:nvPr>
        </p:nvSpPr>
        <p:spPr/>
      </p:sp>
      <p:sp>
        <p:nvSpPr>
          <p:cNvPr id="1048676" name="Notes Placeholder 2"/>
          <p:cNvSpPr>
            <a:spLocks noGrp="1"/>
          </p:cNvSpPr>
          <p:nvPr>
            <p:ph type="body" idx="1"/>
          </p:nvPr>
        </p:nvSpPr>
        <p:spPr/>
        <p:txBody>
          <a:bodyPr/>
          <a:p>
            <a:endParaRPr dirty="0" lang="en-US"/>
          </a:p>
        </p:txBody>
      </p:sp>
      <p:sp>
        <p:nvSpPr>
          <p:cNvPr id="1048677"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p>
            <a:endParaRPr dirty="0" lang="en-US"/>
          </a:p>
        </p:txBody>
      </p:sp>
      <p:sp>
        <p:nvSpPr>
          <p:cNvPr id="1048687"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96" name="Slide Image Placeholder 1"/>
          <p:cNvSpPr>
            <a:spLocks noChangeAspect="1" noRot="1" noGrp="1"/>
          </p:cNvSpPr>
          <p:nvPr>
            <p:ph type="sldImg"/>
          </p:nvPr>
        </p:nvSpPr>
        <p:spPr/>
      </p:sp>
      <p:sp>
        <p:nvSpPr>
          <p:cNvPr id="1048697" name="Notes Placeholder 2"/>
          <p:cNvSpPr>
            <a:spLocks noGrp="1"/>
          </p:cNvSpPr>
          <p:nvPr>
            <p:ph type="body" idx="1"/>
          </p:nvPr>
        </p:nvSpPr>
        <p:spPr/>
        <p:txBody>
          <a:bodyPr/>
          <a:p>
            <a:endParaRPr dirty="0" lang="en-US"/>
          </a:p>
        </p:txBody>
      </p:sp>
      <p:sp>
        <p:nvSpPr>
          <p:cNvPr id="1048698"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3"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1" r:id="rId1"/>
  </p:sldLayoutIdLst>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awspaani.s3-website.ap-south-1.amazonaws.com/" TargetMode="External"/><Relationship Id="rId3" Type="http://schemas.openxmlformats.org/officeDocument/2006/relationships/image" Target="../media/image14.png"/><Relationship Id="rId4" Type="http://schemas.openxmlformats.org/officeDocument/2006/relationships/hyperlink" Target="https://awspaani.s3.ap-south-1.amazonaws.com/Error.html" TargetMode="External"/><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4" name=""/>
        <p:cNvGrpSpPr/>
        <p:nvPr/>
      </p:nvGrpSpPr>
      <p:grpSpPr>
        <a:xfrm>
          <a:off x="0" y="0"/>
          <a:ext cx="0" cy="0"/>
          <a:chOff x="0" y="0"/>
          <a:chExt cx="0" cy="0"/>
        </a:xfrm>
      </p:grpSpPr>
      <p:sp>
        <p:nvSpPr>
          <p:cNvPr id="1048576" name="Shape 0"/>
          <p:cNvSpPr/>
          <p:nvPr/>
        </p:nvSpPr>
        <p:spPr>
          <a:xfrm>
            <a:off x="0" y="0"/>
            <a:ext cx="14630400" cy="8229600"/>
          </a:xfrm>
          <a:prstGeom prst="rect"/>
          <a:solidFill>
            <a:srgbClr val="181A24"/>
          </a:solidFill>
        </p:spPr>
      </p:sp>
      <p:sp>
        <p:nvSpPr>
          <p:cNvPr id="1048577" name="Shape 1"/>
          <p:cNvSpPr/>
          <p:nvPr/>
        </p:nvSpPr>
        <p:spPr>
          <a:xfrm>
            <a:off x="0" y="0"/>
            <a:ext cx="14630400" cy="9918502"/>
          </a:xfrm>
          <a:prstGeom prst="rect"/>
          <a:solidFill>
            <a:srgbClr val="252833"/>
          </a:solidFill>
        </p:spPr>
      </p:sp>
      <p:sp>
        <p:nvSpPr>
          <p:cNvPr id="1048578" name="Text 2"/>
          <p:cNvSpPr/>
          <p:nvPr/>
        </p:nvSpPr>
        <p:spPr>
          <a:xfrm>
            <a:off x="1042630" y="1014770"/>
            <a:ext cx="7058739" cy="444818"/>
          </a:xfrm>
          <a:prstGeom prst="rect"/>
          <a:noFill/>
        </p:spPr>
        <p:txBody>
          <a:bodyPr anchor="t" rtlCol="0" wrap="none"/>
          <a:p>
            <a:pPr indent="0" marL="0">
              <a:lnSpc>
                <a:spcPts val="3503"/>
              </a:lnSpc>
              <a:buNone/>
            </a:pPr>
            <a:endParaRPr dirty="0" sz="2189" lang="en-US"/>
          </a:p>
        </p:txBody>
      </p:sp>
      <p:sp>
        <p:nvSpPr>
          <p:cNvPr id="1048579" name="Text 3"/>
          <p:cNvSpPr/>
          <p:nvPr/>
        </p:nvSpPr>
        <p:spPr>
          <a:xfrm>
            <a:off x="1042630" y="1737598"/>
            <a:ext cx="7058739" cy="3127891"/>
          </a:xfrm>
          <a:prstGeom prst="rect"/>
          <a:noFill/>
        </p:spPr>
        <p:txBody>
          <a:bodyPr anchor="t" rtlCol="0" wrap="square"/>
          <a:p>
            <a:pPr indent="0" marL="0">
              <a:lnSpc>
                <a:spcPts val="8210"/>
              </a:lnSpc>
              <a:buNone/>
            </a:pPr>
            <a:r>
              <a:rPr dirty="0" sz="6568" lang="en-US">
                <a:solidFill>
                  <a:srgbClr val="6EB9FC"/>
                </a:solidFill>
                <a:latin typeface="Lora" pitchFamily="34" charset="0"/>
                <a:ea typeface="Lora" pitchFamily="34" charset="-122"/>
                <a:cs typeface="Lora" pitchFamily="34" charset="-120"/>
              </a:rPr>
              <a:t>Unleash Your Website with Amazon S3</a:t>
            </a:r>
            <a:endParaRPr dirty="0" sz="6568" lang="en-US"/>
          </a:p>
        </p:txBody>
      </p:sp>
      <p:sp>
        <p:nvSpPr>
          <p:cNvPr id="1048580" name="Text 4"/>
          <p:cNvSpPr/>
          <p:nvPr/>
        </p:nvSpPr>
        <p:spPr>
          <a:xfrm>
            <a:off x="1042630" y="5282565"/>
            <a:ext cx="7058739" cy="3113722"/>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Amazon S3 provides world-class security, scalability, and performance, making it the ideal choice for hosting your website. With our guide, you'll learn everything you need to know to get started, from setting up your S3 bucket to configuring bucket permissions and policies. We'll also show you how to upload your website files to S3 and enable static website hosting.</a:t>
            </a:r>
            <a:endParaRPr dirty="0" sz="2189" lang="en-US"/>
          </a:p>
        </p:txBody>
      </p:sp>
      <p:sp>
        <p:nvSpPr>
          <p:cNvPr id="1048581" name="Text 5"/>
          <p:cNvSpPr/>
          <p:nvPr/>
        </p:nvSpPr>
        <p:spPr>
          <a:xfrm>
            <a:off x="1042630" y="8709065"/>
            <a:ext cx="7058739" cy="444818"/>
          </a:xfrm>
          <a:prstGeom prst="rect"/>
          <a:noFill/>
        </p:spPr>
        <p:txBody>
          <a:bodyPr anchor="t" rtlCol="0" wrap="none"/>
          <a:p>
            <a:pPr indent="0" marL="0">
              <a:lnSpc>
                <a:spcPts val="3503"/>
              </a:lnSpc>
              <a:buNone/>
            </a:pPr>
            <a:endParaRPr dirty="0" sz="2189" lang="en-US"/>
          </a:p>
        </p:txBody>
      </p:sp>
      <p:pic>
        <p:nvPicPr>
          <p:cNvPr id="2097152" name="Image 0" descr="preencoded.png"/>
          <p:cNvPicPr>
            <a:picLocks noChangeAspect="1"/>
          </p:cNvPicPr>
          <p:nvPr/>
        </p:nvPicPr>
        <p:blipFill>
          <a:blip xmlns:r="http://schemas.openxmlformats.org/officeDocument/2006/relationships" r:embed="rId1"/>
          <a:stretch>
            <a:fillRect/>
          </a:stretch>
        </p:blipFill>
        <p:spPr>
          <a:xfrm>
            <a:off x="9144000" y="0"/>
            <a:ext cx="5486400" cy="991850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7" name=""/>
        <p:cNvGrpSpPr/>
        <p:nvPr/>
      </p:nvGrpSpPr>
      <p:grpSpPr>
        <a:xfrm>
          <a:off x="0" y="0"/>
          <a:ext cx="0" cy="0"/>
          <a:chOff x="0" y="0"/>
          <a:chExt cx="0" cy="0"/>
        </a:xfrm>
      </p:grpSpPr>
      <p:sp>
        <p:nvSpPr>
          <p:cNvPr id="1048585" name="Shape 0"/>
          <p:cNvSpPr/>
          <p:nvPr/>
        </p:nvSpPr>
        <p:spPr>
          <a:xfrm>
            <a:off x="0" y="0"/>
            <a:ext cx="14630400" cy="8229600"/>
          </a:xfrm>
          <a:prstGeom prst="rect"/>
          <a:solidFill>
            <a:srgbClr val="181A24"/>
          </a:solidFill>
        </p:spPr>
      </p:sp>
      <p:sp>
        <p:nvSpPr>
          <p:cNvPr id="1048586" name="Shape 1"/>
          <p:cNvSpPr/>
          <p:nvPr/>
        </p:nvSpPr>
        <p:spPr>
          <a:xfrm>
            <a:off x="0" y="0"/>
            <a:ext cx="14630400" cy="8229600"/>
          </a:xfrm>
          <a:prstGeom prst="rect"/>
          <a:solidFill>
            <a:srgbClr val="252833"/>
          </a:solidFill>
        </p:spPr>
      </p:sp>
      <p:pic>
        <p:nvPicPr>
          <p:cNvPr id="209715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7" name="Shape 2"/>
          <p:cNvSpPr/>
          <p:nvPr/>
        </p:nvSpPr>
        <p:spPr>
          <a:xfrm>
            <a:off x="0" y="0"/>
            <a:ext cx="14630400" cy="8229600"/>
          </a:xfrm>
          <a:prstGeom prst="rect"/>
          <a:solidFill>
            <a:srgbClr val="252833">
              <a:alpha val="80000"/>
            </a:srgbClr>
          </a:solidFill>
        </p:spPr>
      </p:sp>
      <p:sp>
        <p:nvSpPr>
          <p:cNvPr id="1048588" name="Text 3"/>
          <p:cNvSpPr/>
          <p:nvPr/>
        </p:nvSpPr>
        <p:spPr>
          <a:xfrm>
            <a:off x="1042630" y="1157407"/>
            <a:ext cx="9959340" cy="868799"/>
          </a:xfrm>
          <a:prstGeom prst="rect"/>
          <a:noFill/>
        </p:spPr>
        <p:txBody>
          <a:bodyPr anchor="t" rtlCol="0" wrap="none"/>
          <a:p>
            <a:pPr indent="0" marL="0">
              <a:lnSpc>
                <a:spcPts val="6842"/>
              </a:lnSpc>
              <a:buNone/>
            </a:pPr>
            <a:r>
              <a:rPr dirty="0" sz="5474" lang="en-US">
                <a:solidFill>
                  <a:srgbClr val="6EB9FC"/>
                </a:solidFill>
                <a:latin typeface="Lora" pitchFamily="34" charset="0"/>
                <a:ea typeface="Lora" pitchFamily="34" charset="-122"/>
                <a:cs typeface="Lora" pitchFamily="34" charset="-120"/>
              </a:rPr>
              <a:t>Introduction to Static Website </a:t>
            </a:r>
            <a:endParaRPr dirty="0" sz="5474" lang="en-US"/>
          </a:p>
        </p:txBody>
      </p:sp>
      <p:sp>
        <p:nvSpPr>
          <p:cNvPr id="1048589" name="Text 4"/>
          <p:cNvSpPr/>
          <p:nvPr/>
        </p:nvSpPr>
        <p:spPr>
          <a:xfrm>
            <a:off x="1042630" y="2443282"/>
            <a:ext cx="12545139" cy="1779270"/>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A static website is a collection of web pages that are delivered to the user exactly as they are stored. Unlike dynamic websites, static websites do not contain server-side processing or database integration. This makes them ideal for hosting on Amazon S3, which excels at securely and efficiently delivering static content to users across the globe.</a:t>
            </a:r>
            <a:endParaRPr dirty="0" sz="2189" lang="en-US"/>
          </a:p>
        </p:txBody>
      </p:sp>
      <p:sp>
        <p:nvSpPr>
          <p:cNvPr id="1048590" name="Text 5"/>
          <p:cNvSpPr/>
          <p:nvPr/>
        </p:nvSpPr>
        <p:spPr>
          <a:xfrm>
            <a:off x="1042630" y="4535329"/>
            <a:ext cx="12545139" cy="1779270"/>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 Static websites are typically built using HTML, CSS, and JavaScript files that can be stored easily on Amazon S3, and delivered using Amazon CloudFront. By combining these services, you can enjoy global content delivery at high speeds. Additionally, the simple architecture of static sites makes them less vulnerable to cyberattacks.</a:t>
            </a:r>
            <a:endParaRPr dirty="0" sz="2189" lang="en-US"/>
          </a:p>
        </p:txBody>
      </p:sp>
      <p:sp>
        <p:nvSpPr>
          <p:cNvPr id="1048591" name="Text 6"/>
          <p:cNvSpPr/>
          <p:nvPr/>
        </p:nvSpPr>
        <p:spPr>
          <a:xfrm>
            <a:off x="1042630" y="6627376"/>
            <a:ext cx="12545139" cy="444818"/>
          </a:xfrm>
          <a:prstGeom prst="rect"/>
          <a:noFill/>
        </p:spPr>
        <p:txBody>
          <a:bodyPr anchor="t" rtlCol="0" wrap="none"/>
          <a:p>
            <a:pPr indent="0" marL="0">
              <a:lnSpc>
                <a:spcPts val="3503"/>
              </a:lnSpc>
              <a:buNone/>
            </a:pPr>
            <a:endParaRPr dirty="0" sz="2189"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0" name=""/>
        <p:cNvGrpSpPr/>
        <p:nvPr/>
      </p:nvGrpSpPr>
      <p:grpSpPr>
        <a:xfrm>
          <a:off x="0" y="0"/>
          <a:ext cx="0" cy="0"/>
          <a:chOff x="0" y="0"/>
          <a:chExt cx="0" cy="0"/>
        </a:xfrm>
      </p:grpSpPr>
      <p:sp>
        <p:nvSpPr>
          <p:cNvPr id="1048595" name="Shape 0"/>
          <p:cNvSpPr/>
          <p:nvPr/>
        </p:nvSpPr>
        <p:spPr>
          <a:xfrm>
            <a:off x="0" y="0"/>
            <a:ext cx="14630400" cy="8229600"/>
          </a:xfrm>
          <a:prstGeom prst="rect"/>
          <a:solidFill>
            <a:srgbClr val="181A24"/>
          </a:solidFill>
        </p:spPr>
      </p:sp>
      <p:sp>
        <p:nvSpPr>
          <p:cNvPr id="1048596" name="Shape 1"/>
          <p:cNvSpPr/>
          <p:nvPr/>
        </p:nvSpPr>
        <p:spPr>
          <a:xfrm>
            <a:off x="0" y="0"/>
            <a:ext cx="14630400" cy="8229600"/>
          </a:xfrm>
          <a:prstGeom prst="rect"/>
          <a:solidFill>
            <a:srgbClr val="252833"/>
          </a:solidFill>
        </p:spPr>
      </p:sp>
      <p:pic>
        <p:nvPicPr>
          <p:cNvPr id="2097154" name="Image 0" descr="preencoded.png"/>
          <p:cNvPicPr>
            <a:picLocks noChangeAspect="1"/>
          </p:cNvPicPr>
          <p:nvPr/>
        </p:nvPicPr>
        <p:blipFill>
          <a:blip xmlns:r="http://schemas.openxmlformats.org/officeDocument/2006/relationships" r:embed="rId1"/>
          <a:stretch>
            <a:fillRect/>
          </a:stretch>
        </p:blipFill>
        <p:spPr>
          <a:xfrm>
            <a:off x="0" y="0"/>
            <a:ext cx="14630400" cy="1529239"/>
          </a:xfrm>
          <a:prstGeom prst="rect"/>
        </p:spPr>
      </p:pic>
      <p:sp>
        <p:nvSpPr>
          <p:cNvPr id="1048597" name="Text 2"/>
          <p:cNvSpPr/>
          <p:nvPr/>
        </p:nvSpPr>
        <p:spPr>
          <a:xfrm>
            <a:off x="1042630" y="2723078"/>
            <a:ext cx="5561052" cy="868799"/>
          </a:xfrm>
          <a:prstGeom prst="rect"/>
          <a:noFill/>
        </p:spPr>
        <p:txBody>
          <a:bodyPr anchor="t" rtlCol="0" wrap="none"/>
          <a:p>
            <a:pPr indent="0" marL="0">
              <a:lnSpc>
                <a:spcPts val="6842"/>
              </a:lnSpc>
              <a:buNone/>
            </a:pPr>
            <a:r>
              <a:rPr dirty="0" sz="5474" lang="en-US">
                <a:solidFill>
                  <a:srgbClr val="6EB9FC"/>
                </a:solidFill>
                <a:latin typeface="Lora" pitchFamily="34" charset="0"/>
                <a:ea typeface="Lora" pitchFamily="34" charset="-122"/>
                <a:cs typeface="Lora" pitchFamily="34" charset="-120"/>
              </a:rPr>
              <a:t>What is AWS?</a:t>
            </a:r>
            <a:endParaRPr dirty="0" sz="5474" lang="en-US"/>
          </a:p>
        </p:txBody>
      </p:sp>
      <p:sp>
        <p:nvSpPr>
          <p:cNvPr id="1048598" name="Shape 3"/>
          <p:cNvSpPr/>
          <p:nvPr/>
        </p:nvSpPr>
        <p:spPr>
          <a:xfrm>
            <a:off x="1042630" y="4008953"/>
            <a:ext cx="3996333" cy="3026688"/>
          </a:xfrm>
          <a:prstGeom prst="roundRect">
            <a:avLst>
              <a:gd name="adj" fmla="val 2756"/>
            </a:avLst>
          </a:prstGeom>
          <a:solidFill>
            <a:srgbClr val="2F3343"/>
          </a:solidFill>
        </p:spPr>
      </p:sp>
      <p:sp>
        <p:nvSpPr>
          <p:cNvPr id="1048599" name="Text 4"/>
          <p:cNvSpPr/>
          <p:nvPr/>
        </p:nvSpPr>
        <p:spPr>
          <a:xfrm>
            <a:off x="1320641" y="4286964"/>
            <a:ext cx="2780467" cy="434340"/>
          </a:xfrm>
          <a:prstGeom prst="rect"/>
          <a:noFill/>
        </p:spPr>
        <p:txBody>
          <a:bodyPr anchor="t" rtlCol="0" wrap="none"/>
          <a:p>
            <a:pPr indent="0" marL="0">
              <a:lnSpc>
                <a:spcPts val="3421"/>
              </a:lnSpc>
              <a:buNone/>
            </a:pPr>
            <a:r>
              <a:rPr dirty="0" sz="2737" lang="en-US">
                <a:solidFill>
                  <a:srgbClr val="6EB9FC"/>
                </a:solidFill>
                <a:latin typeface="Lora" pitchFamily="34" charset="0"/>
                <a:ea typeface="Lora" pitchFamily="34" charset="-122"/>
                <a:cs typeface="Lora" pitchFamily="34" charset="-120"/>
              </a:rPr>
              <a:t>200+</a:t>
            </a:r>
            <a:endParaRPr dirty="0" sz="2737" lang="en-US"/>
          </a:p>
        </p:txBody>
      </p:sp>
      <p:sp>
        <p:nvSpPr>
          <p:cNvPr id="1048600" name="Text 5"/>
          <p:cNvSpPr/>
          <p:nvPr/>
        </p:nvSpPr>
        <p:spPr>
          <a:xfrm>
            <a:off x="1320641" y="4999315"/>
            <a:ext cx="3440311" cy="1334453"/>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Services for computing, storage, networking, and more</a:t>
            </a:r>
            <a:endParaRPr dirty="0" sz="2189" lang="en-US"/>
          </a:p>
        </p:txBody>
      </p:sp>
      <p:sp>
        <p:nvSpPr>
          <p:cNvPr id="1048601" name="Shape 6"/>
          <p:cNvSpPr/>
          <p:nvPr/>
        </p:nvSpPr>
        <p:spPr>
          <a:xfrm>
            <a:off x="5316974" y="4008953"/>
            <a:ext cx="3996333" cy="3026688"/>
          </a:xfrm>
          <a:prstGeom prst="roundRect">
            <a:avLst>
              <a:gd name="adj" fmla="val 2756"/>
            </a:avLst>
          </a:prstGeom>
          <a:solidFill>
            <a:srgbClr val="2F3343"/>
          </a:solidFill>
        </p:spPr>
      </p:sp>
      <p:sp>
        <p:nvSpPr>
          <p:cNvPr id="1048602" name="Text 7"/>
          <p:cNvSpPr/>
          <p:nvPr/>
        </p:nvSpPr>
        <p:spPr>
          <a:xfrm>
            <a:off x="5594985" y="4286964"/>
            <a:ext cx="3440311" cy="1303020"/>
          </a:xfrm>
          <a:prstGeom prst="rect"/>
          <a:noFill/>
        </p:spPr>
        <p:txBody>
          <a:bodyPr anchor="t" rtlCol="0" wrap="square"/>
          <a:p>
            <a:pPr indent="0" marL="0">
              <a:lnSpc>
                <a:spcPts val="3421"/>
              </a:lnSpc>
              <a:buNone/>
            </a:pPr>
            <a:r>
              <a:rPr dirty="0" sz="2737" lang="en-US">
                <a:solidFill>
                  <a:srgbClr val="6EB9FC"/>
                </a:solidFill>
                <a:latin typeface="Lora" pitchFamily="34" charset="0"/>
                <a:ea typeface="Lora" pitchFamily="34" charset="-122"/>
                <a:cs typeface="Lora" pitchFamily="34" charset="-120"/>
              </a:rPr>
              <a:t>Popular programming languages</a:t>
            </a:r>
            <a:endParaRPr dirty="0" sz="2737" lang="en-US"/>
          </a:p>
        </p:txBody>
      </p:sp>
      <p:sp>
        <p:nvSpPr>
          <p:cNvPr id="1048603" name="Text 8"/>
          <p:cNvSpPr/>
          <p:nvPr/>
        </p:nvSpPr>
        <p:spPr>
          <a:xfrm>
            <a:off x="5594985" y="5867995"/>
            <a:ext cx="3440311" cy="889635"/>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Java, Python, Json toolkits for easy integration</a:t>
            </a:r>
            <a:endParaRPr dirty="0" sz="2189" lang="en-US"/>
          </a:p>
        </p:txBody>
      </p:sp>
      <p:sp>
        <p:nvSpPr>
          <p:cNvPr id="1048604" name="Shape 9"/>
          <p:cNvSpPr/>
          <p:nvPr/>
        </p:nvSpPr>
        <p:spPr>
          <a:xfrm>
            <a:off x="9591318" y="4008953"/>
            <a:ext cx="3996333" cy="3026688"/>
          </a:xfrm>
          <a:prstGeom prst="roundRect">
            <a:avLst>
              <a:gd name="adj" fmla="val 2756"/>
            </a:avLst>
          </a:prstGeom>
          <a:solidFill>
            <a:srgbClr val="2F3343"/>
          </a:solidFill>
        </p:spPr>
      </p:sp>
      <p:sp>
        <p:nvSpPr>
          <p:cNvPr id="1048605" name="Text 10"/>
          <p:cNvSpPr/>
          <p:nvPr/>
        </p:nvSpPr>
        <p:spPr>
          <a:xfrm>
            <a:off x="9869329" y="4286964"/>
            <a:ext cx="3440311" cy="868680"/>
          </a:xfrm>
          <a:prstGeom prst="rect"/>
          <a:noFill/>
        </p:spPr>
        <p:txBody>
          <a:bodyPr anchor="t" rtlCol="0" wrap="square"/>
          <a:p>
            <a:pPr indent="0" marL="0">
              <a:lnSpc>
                <a:spcPts val="3421"/>
              </a:lnSpc>
              <a:buNone/>
            </a:pPr>
            <a:r>
              <a:rPr dirty="0" sz="2737" lang="en-US">
                <a:solidFill>
                  <a:srgbClr val="6EB9FC"/>
                </a:solidFill>
                <a:latin typeface="Lora" pitchFamily="34" charset="0"/>
                <a:ea typeface="Lora" pitchFamily="34" charset="-122"/>
                <a:cs typeface="Lora" pitchFamily="34" charset="-120"/>
              </a:rPr>
              <a:t>Robust security features</a:t>
            </a:r>
            <a:endParaRPr dirty="0" sz="2737" lang="en-US"/>
          </a:p>
        </p:txBody>
      </p:sp>
      <p:sp>
        <p:nvSpPr>
          <p:cNvPr id="1048606" name="Text 11"/>
          <p:cNvSpPr/>
          <p:nvPr/>
        </p:nvSpPr>
        <p:spPr>
          <a:xfrm>
            <a:off x="9869329" y="5433655"/>
            <a:ext cx="3440311" cy="889635"/>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Compliance certifications for data privacy and protection</a:t>
            </a:r>
            <a:endParaRPr dirty="0" sz="2189"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3" name=""/>
        <p:cNvGrpSpPr/>
        <p:nvPr/>
      </p:nvGrpSpPr>
      <p:grpSpPr>
        <a:xfrm>
          <a:off x="0" y="0"/>
          <a:ext cx="0" cy="0"/>
          <a:chOff x="0" y="0"/>
          <a:chExt cx="0" cy="0"/>
        </a:xfrm>
      </p:grpSpPr>
      <p:sp>
        <p:nvSpPr>
          <p:cNvPr id="1048610" name="Shape 0"/>
          <p:cNvSpPr/>
          <p:nvPr/>
        </p:nvSpPr>
        <p:spPr>
          <a:xfrm>
            <a:off x="0" y="0"/>
            <a:ext cx="14630400" cy="8229600"/>
          </a:xfrm>
          <a:prstGeom prst="rect"/>
          <a:solidFill>
            <a:srgbClr val="181A24"/>
          </a:solidFill>
        </p:spPr>
      </p:sp>
      <p:sp>
        <p:nvSpPr>
          <p:cNvPr id="1048611" name="Shape 1"/>
          <p:cNvSpPr/>
          <p:nvPr/>
        </p:nvSpPr>
        <p:spPr>
          <a:xfrm>
            <a:off x="0" y="0"/>
            <a:ext cx="14630400" cy="8229600"/>
          </a:xfrm>
          <a:prstGeom prst="rect"/>
          <a:solidFill>
            <a:srgbClr val="252833"/>
          </a:solidFill>
        </p:spPr>
      </p:sp>
      <p:pic>
        <p:nvPicPr>
          <p:cNvPr id="2097155"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12" name="Shape 2"/>
          <p:cNvSpPr/>
          <p:nvPr/>
        </p:nvSpPr>
        <p:spPr>
          <a:xfrm>
            <a:off x="0" y="0"/>
            <a:ext cx="14630400" cy="8229600"/>
          </a:xfrm>
          <a:prstGeom prst="rect"/>
          <a:solidFill>
            <a:srgbClr val="252833">
              <a:alpha val="80000"/>
            </a:srgbClr>
          </a:solidFill>
        </p:spPr>
      </p:sp>
      <p:sp>
        <p:nvSpPr>
          <p:cNvPr id="1048613" name="Text 3"/>
          <p:cNvSpPr/>
          <p:nvPr/>
        </p:nvSpPr>
        <p:spPr>
          <a:xfrm>
            <a:off x="1042630" y="1237298"/>
            <a:ext cx="6728460" cy="868799"/>
          </a:xfrm>
          <a:prstGeom prst="rect"/>
          <a:noFill/>
        </p:spPr>
        <p:txBody>
          <a:bodyPr anchor="t" rtlCol="0" wrap="none"/>
          <a:p>
            <a:pPr indent="0" marL="0">
              <a:lnSpc>
                <a:spcPts val="6842"/>
              </a:lnSpc>
              <a:buNone/>
            </a:pPr>
            <a:r>
              <a:rPr dirty="0" sz="5474" lang="en-US">
                <a:solidFill>
                  <a:srgbClr val="6EB9FC"/>
                </a:solidFill>
                <a:latin typeface="Lora" pitchFamily="34" charset="0"/>
                <a:ea typeface="Lora" pitchFamily="34" charset="-122"/>
                <a:cs typeface="Lora" pitchFamily="34" charset="-120"/>
              </a:rPr>
              <a:t>Know More about S3</a:t>
            </a:r>
            <a:endParaRPr dirty="0" sz="5474" lang="en-US"/>
          </a:p>
        </p:txBody>
      </p:sp>
      <p:sp>
        <p:nvSpPr>
          <p:cNvPr id="1048614" name="Shape 4"/>
          <p:cNvSpPr/>
          <p:nvPr/>
        </p:nvSpPr>
        <p:spPr>
          <a:xfrm>
            <a:off x="1042630" y="2523172"/>
            <a:ext cx="3996333" cy="4469011"/>
          </a:xfrm>
          <a:prstGeom prst="roundRect">
            <a:avLst>
              <a:gd name="adj" fmla="val 2087"/>
            </a:avLst>
          </a:prstGeom>
          <a:solidFill>
            <a:srgbClr val="2F3343"/>
          </a:solidFill>
        </p:spPr>
      </p:sp>
      <p:sp>
        <p:nvSpPr>
          <p:cNvPr id="1048615" name="Text 5"/>
          <p:cNvSpPr/>
          <p:nvPr/>
        </p:nvSpPr>
        <p:spPr>
          <a:xfrm>
            <a:off x="1320641" y="2801183"/>
            <a:ext cx="3336608" cy="521256"/>
          </a:xfrm>
          <a:prstGeom prst="rect"/>
          <a:noFill/>
        </p:spPr>
        <p:txBody>
          <a:bodyPr anchor="t" rtlCol="0" wrap="none"/>
          <a:p>
            <a:pPr indent="0" marL="0">
              <a:lnSpc>
                <a:spcPts val="4105"/>
              </a:lnSpc>
              <a:buNone/>
            </a:pPr>
            <a:r>
              <a:rPr dirty="0" sz="3284" lang="en-US">
                <a:solidFill>
                  <a:srgbClr val="6EB9FC"/>
                </a:solidFill>
                <a:latin typeface="Lora" pitchFamily="34" charset="0"/>
                <a:ea typeface="Lora" pitchFamily="34" charset="-122"/>
                <a:cs typeface="Lora" pitchFamily="34" charset="-120"/>
              </a:rPr>
              <a:t>What is S3?</a:t>
            </a:r>
            <a:endParaRPr dirty="0" sz="3284" lang="en-US"/>
          </a:p>
        </p:txBody>
      </p:sp>
      <p:sp>
        <p:nvSpPr>
          <p:cNvPr id="1048616" name="Text 6"/>
          <p:cNvSpPr/>
          <p:nvPr/>
        </p:nvSpPr>
        <p:spPr>
          <a:xfrm>
            <a:off x="1320641" y="3600450"/>
            <a:ext cx="3440311" cy="2668905"/>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Amazon S3 is a scalable, highly available, and durable cloud storage service that can be used to store and retrieve any amount of data from anywhere on the web.</a:t>
            </a:r>
            <a:endParaRPr dirty="0" sz="2189" lang="en-US"/>
          </a:p>
        </p:txBody>
      </p:sp>
      <p:sp>
        <p:nvSpPr>
          <p:cNvPr id="1048617" name="Shape 7"/>
          <p:cNvSpPr/>
          <p:nvPr/>
        </p:nvSpPr>
        <p:spPr>
          <a:xfrm>
            <a:off x="5316974" y="2523172"/>
            <a:ext cx="3996333" cy="4469011"/>
          </a:xfrm>
          <a:prstGeom prst="roundRect">
            <a:avLst>
              <a:gd name="adj" fmla="val 2087"/>
            </a:avLst>
          </a:prstGeom>
          <a:solidFill>
            <a:srgbClr val="2F3343"/>
          </a:solidFill>
        </p:spPr>
      </p:sp>
      <p:sp>
        <p:nvSpPr>
          <p:cNvPr id="1048618" name="Text 8"/>
          <p:cNvSpPr/>
          <p:nvPr/>
        </p:nvSpPr>
        <p:spPr>
          <a:xfrm>
            <a:off x="5594985" y="2801183"/>
            <a:ext cx="3336608" cy="521256"/>
          </a:xfrm>
          <a:prstGeom prst="rect"/>
          <a:noFill/>
        </p:spPr>
        <p:txBody>
          <a:bodyPr anchor="t" rtlCol="0" wrap="none"/>
          <a:p>
            <a:pPr indent="0" marL="0">
              <a:lnSpc>
                <a:spcPts val="4105"/>
              </a:lnSpc>
              <a:buNone/>
            </a:pPr>
            <a:r>
              <a:rPr dirty="0" sz="3284" lang="en-US">
                <a:solidFill>
                  <a:srgbClr val="6EB9FC"/>
                </a:solidFill>
                <a:latin typeface="Lora" pitchFamily="34" charset="0"/>
                <a:ea typeface="Lora" pitchFamily="34" charset="-122"/>
                <a:cs typeface="Lora" pitchFamily="34" charset="-120"/>
              </a:rPr>
              <a:t>Benefits of S3</a:t>
            </a:r>
            <a:endParaRPr dirty="0" sz="3284" lang="en-US"/>
          </a:p>
        </p:txBody>
      </p:sp>
      <p:sp>
        <p:nvSpPr>
          <p:cNvPr id="1048619" name="Text 9"/>
          <p:cNvSpPr/>
          <p:nvPr/>
        </p:nvSpPr>
        <p:spPr>
          <a:xfrm>
            <a:off x="5594985" y="3600450"/>
            <a:ext cx="3440311" cy="3113722"/>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Fast, reliable, and secure storage that offers easy management, automatic backups, versioning, encryption, and global accessibility at low costs, with a pay-as-you-go model.</a:t>
            </a:r>
            <a:endParaRPr dirty="0" sz="2189" lang="en-US"/>
          </a:p>
        </p:txBody>
      </p:sp>
      <p:sp>
        <p:nvSpPr>
          <p:cNvPr id="1048620" name="Shape 10"/>
          <p:cNvSpPr/>
          <p:nvPr/>
        </p:nvSpPr>
        <p:spPr>
          <a:xfrm>
            <a:off x="9591318" y="2523172"/>
            <a:ext cx="3996333" cy="4469011"/>
          </a:xfrm>
          <a:prstGeom prst="roundRect">
            <a:avLst>
              <a:gd name="adj" fmla="val 2087"/>
            </a:avLst>
          </a:prstGeom>
          <a:solidFill>
            <a:srgbClr val="2F3343"/>
          </a:solidFill>
        </p:spPr>
      </p:sp>
      <p:sp>
        <p:nvSpPr>
          <p:cNvPr id="1048621" name="Text 11"/>
          <p:cNvSpPr/>
          <p:nvPr/>
        </p:nvSpPr>
        <p:spPr>
          <a:xfrm>
            <a:off x="9869329" y="2801183"/>
            <a:ext cx="3336608" cy="521256"/>
          </a:xfrm>
          <a:prstGeom prst="rect"/>
          <a:noFill/>
        </p:spPr>
        <p:txBody>
          <a:bodyPr anchor="t" rtlCol="0" wrap="none"/>
          <a:p>
            <a:pPr indent="0" marL="0">
              <a:lnSpc>
                <a:spcPts val="4105"/>
              </a:lnSpc>
              <a:buNone/>
            </a:pPr>
            <a:r>
              <a:rPr dirty="0" sz="3284" lang="en-US">
                <a:solidFill>
                  <a:srgbClr val="6EB9FC"/>
                </a:solidFill>
                <a:latin typeface="Lora" pitchFamily="34" charset="0"/>
                <a:ea typeface="Lora" pitchFamily="34" charset="-122"/>
                <a:cs typeface="Lora" pitchFamily="34" charset="-120"/>
              </a:rPr>
              <a:t>Use Cases</a:t>
            </a:r>
            <a:endParaRPr dirty="0" sz="3284" lang="en-US"/>
          </a:p>
        </p:txBody>
      </p:sp>
      <p:sp>
        <p:nvSpPr>
          <p:cNvPr id="1048622" name="Text 12"/>
          <p:cNvSpPr/>
          <p:nvPr/>
        </p:nvSpPr>
        <p:spPr>
          <a:xfrm>
            <a:off x="9869329" y="3600450"/>
            <a:ext cx="3440311" cy="2224087"/>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S3 can be used for website hosting, media sharing, backup and archiving, data ingestion, machine learning, analytics, IoT, and more.</a:t>
            </a:r>
            <a:endParaRPr dirty="0" sz="2189"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6" name=""/>
        <p:cNvGrpSpPr/>
        <p:nvPr/>
      </p:nvGrpSpPr>
      <p:grpSpPr>
        <a:xfrm>
          <a:off x="0" y="0"/>
          <a:ext cx="0" cy="0"/>
          <a:chOff x="0" y="0"/>
          <a:chExt cx="0" cy="0"/>
        </a:xfrm>
      </p:grpSpPr>
      <p:sp>
        <p:nvSpPr>
          <p:cNvPr id="1048626" name="Shape 0"/>
          <p:cNvSpPr/>
          <p:nvPr/>
        </p:nvSpPr>
        <p:spPr>
          <a:xfrm>
            <a:off x="0" y="0"/>
            <a:ext cx="14630400" cy="8229600"/>
          </a:xfrm>
          <a:prstGeom prst="rect"/>
          <a:solidFill>
            <a:srgbClr val="181A24"/>
          </a:solidFill>
        </p:spPr>
      </p:sp>
      <p:sp>
        <p:nvSpPr>
          <p:cNvPr id="1048627" name="Shape 1"/>
          <p:cNvSpPr/>
          <p:nvPr/>
        </p:nvSpPr>
        <p:spPr>
          <a:xfrm>
            <a:off x="0" y="0"/>
            <a:ext cx="14630400" cy="10270093"/>
          </a:xfrm>
          <a:prstGeom prst="rect"/>
          <a:solidFill>
            <a:srgbClr val="252833"/>
          </a:solidFill>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10270093"/>
          </a:xfrm>
          <a:prstGeom prst="rect"/>
        </p:spPr>
      </p:pic>
      <p:sp>
        <p:nvSpPr>
          <p:cNvPr id="1048628" name="Shape 2"/>
          <p:cNvSpPr/>
          <p:nvPr/>
        </p:nvSpPr>
        <p:spPr>
          <a:xfrm>
            <a:off x="0" y="0"/>
            <a:ext cx="14630400" cy="10270093"/>
          </a:xfrm>
          <a:prstGeom prst="rect"/>
          <a:solidFill>
            <a:srgbClr val="252833">
              <a:alpha val="80000"/>
            </a:srgbClr>
          </a:solidFill>
        </p:spPr>
      </p:sp>
      <p:sp>
        <p:nvSpPr>
          <p:cNvPr id="1048629" name="Text 3"/>
          <p:cNvSpPr/>
          <p:nvPr/>
        </p:nvSpPr>
        <p:spPr>
          <a:xfrm>
            <a:off x="1042630" y="764619"/>
            <a:ext cx="12545139" cy="1737598"/>
          </a:xfrm>
          <a:prstGeom prst="rect"/>
          <a:noFill/>
        </p:spPr>
        <p:txBody>
          <a:bodyPr anchor="t" rtlCol="0" wrap="square"/>
          <a:p>
            <a:pPr indent="0" marL="0">
              <a:lnSpc>
                <a:spcPts val="6842"/>
              </a:lnSpc>
              <a:buNone/>
            </a:pPr>
            <a:r>
              <a:rPr dirty="0" sz="5474" lang="en-US">
                <a:solidFill>
                  <a:srgbClr val="6EB9FC"/>
                </a:solidFill>
                <a:latin typeface="Lora" pitchFamily="34" charset="0"/>
                <a:ea typeface="Lora" pitchFamily="34" charset="-122"/>
                <a:cs typeface="Lora" pitchFamily="34" charset="-120"/>
              </a:rPr>
              <a:t>Setting up an S3 Bucket for Website Hosting</a:t>
            </a:r>
            <a:endParaRPr dirty="0" sz="5474" lang="en-US"/>
          </a:p>
        </p:txBody>
      </p:sp>
      <p:pic>
        <p:nvPicPr>
          <p:cNvPr id="2097157" name="Image 1" descr="preencoded.png"/>
          <p:cNvPicPr>
            <a:picLocks noChangeAspect="1"/>
          </p:cNvPicPr>
          <p:nvPr/>
        </p:nvPicPr>
        <p:blipFill>
          <a:blip xmlns:r="http://schemas.openxmlformats.org/officeDocument/2006/relationships" r:embed="rId2"/>
          <a:stretch>
            <a:fillRect/>
          </a:stretch>
        </p:blipFill>
        <p:spPr>
          <a:xfrm>
            <a:off x="1042630" y="2919293"/>
            <a:ext cx="3903583" cy="2412563"/>
          </a:xfrm>
          <a:prstGeom prst="rect"/>
        </p:spPr>
      </p:pic>
      <p:sp>
        <p:nvSpPr>
          <p:cNvPr id="1048630" name="Text 4"/>
          <p:cNvSpPr/>
          <p:nvPr/>
        </p:nvSpPr>
        <p:spPr>
          <a:xfrm>
            <a:off x="1042630" y="5679400"/>
            <a:ext cx="2780467" cy="434340"/>
          </a:xfrm>
          <a:prstGeom prst="rect"/>
          <a:noFill/>
        </p:spPr>
        <p:txBody>
          <a:bodyPr anchor="t" rtlCol="0" wrap="none"/>
          <a:p>
            <a:pPr algn="l" indent="0" marL="0">
              <a:lnSpc>
                <a:spcPts val="3421"/>
              </a:lnSpc>
              <a:buNone/>
            </a:pPr>
            <a:r>
              <a:rPr dirty="0" sz="2737" lang="en-US">
                <a:solidFill>
                  <a:srgbClr val="6EB9FC"/>
                </a:solidFill>
                <a:latin typeface="Lora" pitchFamily="34" charset="0"/>
                <a:ea typeface="Lora" pitchFamily="34" charset="-122"/>
                <a:cs typeface="Lora" pitchFamily="34" charset="-120"/>
              </a:rPr>
              <a:t>Create a Bucket</a:t>
            </a:r>
            <a:endParaRPr dirty="0" sz="2737" lang="en-US"/>
          </a:p>
        </p:txBody>
      </p:sp>
      <p:sp>
        <p:nvSpPr>
          <p:cNvPr id="1048631" name="Text 5"/>
          <p:cNvSpPr/>
          <p:nvPr/>
        </p:nvSpPr>
        <p:spPr>
          <a:xfrm>
            <a:off x="1042630" y="6391751"/>
            <a:ext cx="3903583" cy="2668905"/>
          </a:xfrm>
          <a:prstGeom prst="rect"/>
          <a:noFill/>
        </p:spPr>
        <p:txBody>
          <a:bodyPr anchor="t" rtlCol="0" wrap="square"/>
          <a:p>
            <a:pPr algn="l"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Go to the S3 console and create a new bucket. Choose a unique name, select the region closest to your visitors, and set up logging and versioning according to your needs.</a:t>
            </a:r>
            <a:endParaRPr dirty="0" sz="2189" lang="en-US"/>
          </a:p>
        </p:txBody>
      </p:sp>
      <p:pic>
        <p:nvPicPr>
          <p:cNvPr id="2097158" name="Image 2" descr="preencoded.png"/>
          <p:cNvPicPr>
            <a:picLocks noChangeAspect="1"/>
          </p:cNvPicPr>
          <p:nvPr/>
        </p:nvPicPr>
        <p:blipFill>
          <a:blip xmlns:r="http://schemas.openxmlformats.org/officeDocument/2006/relationships" r:embed="rId3"/>
          <a:stretch>
            <a:fillRect/>
          </a:stretch>
        </p:blipFill>
        <p:spPr>
          <a:xfrm>
            <a:off x="5363289" y="2919293"/>
            <a:ext cx="3903702" cy="2412563"/>
          </a:xfrm>
          <a:prstGeom prst="rect"/>
        </p:spPr>
      </p:pic>
      <p:sp>
        <p:nvSpPr>
          <p:cNvPr id="1048632" name="Text 6"/>
          <p:cNvSpPr/>
          <p:nvPr/>
        </p:nvSpPr>
        <p:spPr>
          <a:xfrm>
            <a:off x="5363289" y="5679400"/>
            <a:ext cx="3421380" cy="434340"/>
          </a:xfrm>
          <a:prstGeom prst="rect"/>
          <a:noFill/>
        </p:spPr>
        <p:txBody>
          <a:bodyPr anchor="t" rtlCol="0" wrap="none"/>
          <a:p>
            <a:pPr algn="l" indent="0" marL="0">
              <a:lnSpc>
                <a:spcPts val="3421"/>
              </a:lnSpc>
              <a:buNone/>
            </a:pPr>
            <a:r>
              <a:rPr dirty="0" sz="2737" lang="en-US">
                <a:solidFill>
                  <a:srgbClr val="6EB9FC"/>
                </a:solidFill>
                <a:latin typeface="Lora" pitchFamily="34" charset="0"/>
                <a:ea typeface="Lora" pitchFamily="34" charset="-122"/>
                <a:cs typeface="Lora" pitchFamily="34" charset="-120"/>
              </a:rPr>
              <a:t>Configure Properties</a:t>
            </a:r>
            <a:endParaRPr dirty="0" sz="2737" lang="en-US"/>
          </a:p>
        </p:txBody>
      </p:sp>
      <p:sp>
        <p:nvSpPr>
          <p:cNvPr id="1048633" name="Text 7"/>
          <p:cNvSpPr/>
          <p:nvPr/>
        </p:nvSpPr>
        <p:spPr>
          <a:xfrm>
            <a:off x="5363289" y="6391751"/>
            <a:ext cx="3903702" cy="3113722"/>
          </a:xfrm>
          <a:prstGeom prst="rect"/>
          <a:noFill/>
        </p:spPr>
        <p:txBody>
          <a:bodyPr anchor="t" rtlCol="0" wrap="square"/>
          <a:p>
            <a:pPr algn="l"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Configure the bucket properties to enable website hosting, set the default error and index documents, and enable redirection if needed. Test the configuration by uploading a sample HTML file.</a:t>
            </a:r>
            <a:endParaRPr dirty="0" sz="2189" lang="en-US"/>
          </a:p>
        </p:txBody>
      </p:sp>
      <p:pic>
        <p:nvPicPr>
          <p:cNvPr id="2097159" name="Image 3" descr="preencoded.png"/>
          <p:cNvPicPr>
            <a:picLocks noChangeAspect="1"/>
          </p:cNvPicPr>
          <p:nvPr/>
        </p:nvPicPr>
        <p:blipFill>
          <a:blip xmlns:r="http://schemas.openxmlformats.org/officeDocument/2006/relationships" r:embed="rId4"/>
          <a:stretch>
            <a:fillRect/>
          </a:stretch>
        </p:blipFill>
        <p:spPr>
          <a:xfrm>
            <a:off x="9684068" y="2919293"/>
            <a:ext cx="3903702" cy="2412563"/>
          </a:xfrm>
          <a:prstGeom prst="rect"/>
        </p:spPr>
      </p:pic>
      <p:sp>
        <p:nvSpPr>
          <p:cNvPr id="1048634" name="Text 8"/>
          <p:cNvSpPr/>
          <p:nvPr/>
        </p:nvSpPr>
        <p:spPr>
          <a:xfrm>
            <a:off x="9684068" y="5679400"/>
            <a:ext cx="2780467" cy="434340"/>
          </a:xfrm>
          <a:prstGeom prst="rect"/>
          <a:noFill/>
        </p:spPr>
        <p:txBody>
          <a:bodyPr anchor="t" rtlCol="0" wrap="none"/>
          <a:p>
            <a:pPr algn="l" indent="0" marL="0">
              <a:lnSpc>
                <a:spcPts val="3421"/>
              </a:lnSpc>
              <a:buNone/>
            </a:pPr>
            <a:r>
              <a:rPr dirty="0" sz="2737" lang="en-US">
                <a:solidFill>
                  <a:srgbClr val="6EB9FC"/>
                </a:solidFill>
                <a:latin typeface="Lora" pitchFamily="34" charset="0"/>
                <a:ea typeface="Lora" pitchFamily="34" charset="-122"/>
                <a:cs typeface="Lora" pitchFamily="34" charset="-120"/>
              </a:rPr>
              <a:t>Create a Policy</a:t>
            </a:r>
            <a:endParaRPr dirty="0" sz="2737" lang="en-US"/>
          </a:p>
        </p:txBody>
      </p:sp>
      <p:sp>
        <p:nvSpPr>
          <p:cNvPr id="1048635" name="Text 9"/>
          <p:cNvSpPr/>
          <p:nvPr/>
        </p:nvSpPr>
        <p:spPr>
          <a:xfrm>
            <a:off x="9684068" y="6391751"/>
            <a:ext cx="3903702" cy="3113722"/>
          </a:xfrm>
          <a:prstGeom prst="rect"/>
          <a:noFill/>
        </p:spPr>
        <p:txBody>
          <a:bodyPr anchor="t" rtlCol="0" wrap="square"/>
          <a:p>
            <a:pPr algn="l"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Create a bucket policy that allows anonymous access to the files in the bucket, while restricting access to the bucket and its contents. Verify that the policy is valid and applies to the right resources.</a:t>
            </a:r>
            <a:endParaRPr dirty="0" sz="2189"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29" name=""/>
        <p:cNvGrpSpPr/>
        <p:nvPr/>
      </p:nvGrpSpPr>
      <p:grpSpPr>
        <a:xfrm>
          <a:off x="0" y="0"/>
          <a:ext cx="0" cy="0"/>
          <a:chOff x="0" y="0"/>
          <a:chExt cx="0" cy="0"/>
        </a:xfrm>
      </p:grpSpPr>
      <p:sp>
        <p:nvSpPr>
          <p:cNvPr id="1048639" name="Shape 0"/>
          <p:cNvSpPr/>
          <p:nvPr/>
        </p:nvSpPr>
        <p:spPr>
          <a:xfrm>
            <a:off x="0" y="0"/>
            <a:ext cx="14630400" cy="8229600"/>
          </a:xfrm>
          <a:prstGeom prst="rect"/>
          <a:solidFill>
            <a:srgbClr val="181A24"/>
          </a:solidFill>
        </p:spPr>
      </p:sp>
      <p:sp>
        <p:nvSpPr>
          <p:cNvPr id="1048640" name="Shape 1"/>
          <p:cNvSpPr/>
          <p:nvPr/>
        </p:nvSpPr>
        <p:spPr>
          <a:xfrm>
            <a:off x="0" y="0"/>
            <a:ext cx="14630400" cy="8229600"/>
          </a:xfrm>
          <a:prstGeom prst="rect"/>
          <a:solidFill>
            <a:srgbClr val="252833"/>
          </a:solidFill>
        </p:spPr>
      </p:sp>
      <p:pic>
        <p:nvPicPr>
          <p:cNvPr id="2097160"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41" name="Shape 2"/>
          <p:cNvSpPr/>
          <p:nvPr/>
        </p:nvSpPr>
        <p:spPr>
          <a:xfrm>
            <a:off x="0" y="0"/>
            <a:ext cx="14630400" cy="8229600"/>
          </a:xfrm>
          <a:prstGeom prst="rect"/>
          <a:solidFill>
            <a:srgbClr val="252833">
              <a:alpha val="80000"/>
            </a:srgbClr>
          </a:solidFill>
        </p:spPr>
      </p:sp>
      <p:sp>
        <p:nvSpPr>
          <p:cNvPr id="1048642" name="Text 3"/>
          <p:cNvSpPr/>
          <p:nvPr/>
        </p:nvSpPr>
        <p:spPr>
          <a:xfrm>
            <a:off x="1042630" y="769858"/>
            <a:ext cx="12545139" cy="1737598"/>
          </a:xfrm>
          <a:prstGeom prst="rect"/>
          <a:noFill/>
        </p:spPr>
        <p:txBody>
          <a:bodyPr anchor="t" rtlCol="0" wrap="square"/>
          <a:p>
            <a:pPr indent="0" marL="0">
              <a:lnSpc>
                <a:spcPts val="6842"/>
              </a:lnSpc>
              <a:buNone/>
            </a:pPr>
            <a:r>
              <a:rPr dirty="0" sz="5474" lang="en-US">
                <a:solidFill>
                  <a:srgbClr val="6EB9FC"/>
                </a:solidFill>
                <a:latin typeface="Lora" pitchFamily="34" charset="0"/>
                <a:ea typeface="Lora" pitchFamily="34" charset="-122"/>
                <a:cs typeface="Lora" pitchFamily="34" charset="-120"/>
              </a:rPr>
              <a:t>Configuring Bucket Permissions and Policies</a:t>
            </a:r>
            <a:endParaRPr dirty="0" sz="5474" lang="en-US"/>
          </a:p>
        </p:txBody>
      </p:sp>
      <p:sp>
        <p:nvSpPr>
          <p:cNvPr id="1048643" name="Shape 4"/>
          <p:cNvSpPr/>
          <p:nvPr/>
        </p:nvSpPr>
        <p:spPr>
          <a:xfrm>
            <a:off x="1042630" y="3141821"/>
            <a:ext cx="625554" cy="625554"/>
          </a:xfrm>
          <a:prstGeom prst="roundRect">
            <a:avLst>
              <a:gd name="adj" fmla="val 13335"/>
            </a:avLst>
          </a:prstGeom>
          <a:solidFill>
            <a:srgbClr val="2F3343"/>
          </a:solidFill>
        </p:spPr>
      </p:sp>
      <p:sp>
        <p:nvSpPr>
          <p:cNvPr id="1048644" name="Text 5"/>
          <p:cNvSpPr/>
          <p:nvPr/>
        </p:nvSpPr>
        <p:spPr>
          <a:xfrm>
            <a:off x="1279208" y="3193971"/>
            <a:ext cx="152400" cy="521256"/>
          </a:xfrm>
          <a:prstGeom prst="rect"/>
          <a:noFill/>
        </p:spPr>
        <p:txBody>
          <a:bodyPr anchor="t" rtlCol="0" wrap="none"/>
          <a:p>
            <a:pPr algn="ctr" indent="0" marL="0">
              <a:lnSpc>
                <a:spcPts val="4105"/>
              </a:lnSpc>
              <a:buNone/>
            </a:pPr>
            <a:r>
              <a:rPr dirty="0" sz="3284" lang="en-US">
                <a:solidFill>
                  <a:srgbClr val="6EB9FC"/>
                </a:solidFill>
                <a:latin typeface="Lora" pitchFamily="34" charset="0"/>
                <a:ea typeface="Lora" pitchFamily="34" charset="-122"/>
                <a:cs typeface="Lora" pitchFamily="34" charset="-120"/>
              </a:rPr>
              <a:t>1</a:t>
            </a:r>
            <a:endParaRPr dirty="0" sz="3284" lang="en-US"/>
          </a:p>
        </p:txBody>
      </p:sp>
      <p:sp>
        <p:nvSpPr>
          <p:cNvPr id="1048645" name="Text 6"/>
          <p:cNvSpPr/>
          <p:nvPr/>
        </p:nvSpPr>
        <p:spPr>
          <a:xfrm>
            <a:off x="1946196" y="3237309"/>
            <a:ext cx="4084320" cy="434340"/>
          </a:xfrm>
          <a:prstGeom prst="rect"/>
          <a:noFill/>
        </p:spPr>
        <p:txBody>
          <a:bodyPr anchor="t" rtlCol="0" wrap="none"/>
          <a:p>
            <a:pPr indent="0" marL="0">
              <a:lnSpc>
                <a:spcPts val="3421"/>
              </a:lnSpc>
              <a:buNone/>
            </a:pPr>
            <a:r>
              <a:rPr dirty="0" sz="2737" lang="en-US">
                <a:solidFill>
                  <a:srgbClr val="6EB9FC"/>
                </a:solidFill>
                <a:latin typeface="Lora" pitchFamily="34" charset="0"/>
                <a:ea typeface="Lora" pitchFamily="34" charset="-122"/>
                <a:cs typeface="Lora" pitchFamily="34" charset="-120"/>
              </a:rPr>
              <a:t>Access Control List (ACL)</a:t>
            </a:r>
            <a:endParaRPr dirty="0" sz="2737" lang="en-US"/>
          </a:p>
        </p:txBody>
      </p:sp>
      <p:sp>
        <p:nvSpPr>
          <p:cNvPr id="1048646" name="Text 7"/>
          <p:cNvSpPr/>
          <p:nvPr/>
        </p:nvSpPr>
        <p:spPr>
          <a:xfrm>
            <a:off x="1946196" y="3949660"/>
            <a:ext cx="5230058" cy="2224087"/>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Use ACL to grant permissions to individual users, groups, or predefined Amazon S3 groups. ACL defines the operations that are allowed or denied on the objects in the bucket.</a:t>
            </a:r>
            <a:endParaRPr dirty="0" sz="2189" lang="en-US"/>
          </a:p>
        </p:txBody>
      </p:sp>
      <p:sp>
        <p:nvSpPr>
          <p:cNvPr id="1048647" name="Shape 8"/>
          <p:cNvSpPr/>
          <p:nvPr/>
        </p:nvSpPr>
        <p:spPr>
          <a:xfrm>
            <a:off x="7454265" y="3141821"/>
            <a:ext cx="625554" cy="625554"/>
          </a:xfrm>
          <a:prstGeom prst="roundRect">
            <a:avLst>
              <a:gd name="adj" fmla="val 13335"/>
            </a:avLst>
          </a:prstGeom>
          <a:solidFill>
            <a:srgbClr val="2F3343"/>
          </a:solidFill>
        </p:spPr>
      </p:sp>
      <p:sp>
        <p:nvSpPr>
          <p:cNvPr id="1048648" name="Text 9"/>
          <p:cNvSpPr/>
          <p:nvPr/>
        </p:nvSpPr>
        <p:spPr>
          <a:xfrm>
            <a:off x="7656552" y="3193971"/>
            <a:ext cx="220980" cy="521256"/>
          </a:xfrm>
          <a:prstGeom prst="rect"/>
          <a:noFill/>
        </p:spPr>
        <p:txBody>
          <a:bodyPr anchor="t" rtlCol="0" wrap="none"/>
          <a:p>
            <a:pPr algn="ctr" indent="0" marL="0">
              <a:lnSpc>
                <a:spcPts val="4105"/>
              </a:lnSpc>
              <a:buNone/>
            </a:pPr>
            <a:r>
              <a:rPr dirty="0" sz="3284" lang="en-US">
                <a:solidFill>
                  <a:srgbClr val="6EB9FC"/>
                </a:solidFill>
                <a:latin typeface="Lora" pitchFamily="34" charset="0"/>
                <a:ea typeface="Lora" pitchFamily="34" charset="-122"/>
                <a:cs typeface="Lora" pitchFamily="34" charset="-120"/>
              </a:rPr>
              <a:t>2</a:t>
            </a:r>
            <a:endParaRPr dirty="0" sz="3284" lang="en-US"/>
          </a:p>
        </p:txBody>
      </p:sp>
      <p:sp>
        <p:nvSpPr>
          <p:cNvPr id="1048649" name="Text 10"/>
          <p:cNvSpPr/>
          <p:nvPr/>
        </p:nvSpPr>
        <p:spPr>
          <a:xfrm>
            <a:off x="8357830" y="3237309"/>
            <a:ext cx="2780467" cy="434340"/>
          </a:xfrm>
          <a:prstGeom prst="rect"/>
          <a:noFill/>
        </p:spPr>
        <p:txBody>
          <a:bodyPr anchor="t" rtlCol="0" wrap="none"/>
          <a:p>
            <a:pPr indent="0" marL="0">
              <a:lnSpc>
                <a:spcPts val="3421"/>
              </a:lnSpc>
              <a:buNone/>
            </a:pPr>
            <a:r>
              <a:rPr dirty="0" sz="2737" lang="en-US">
                <a:solidFill>
                  <a:srgbClr val="6EB9FC"/>
                </a:solidFill>
                <a:latin typeface="Lora" pitchFamily="34" charset="0"/>
                <a:ea typeface="Lora" pitchFamily="34" charset="-122"/>
                <a:cs typeface="Lora" pitchFamily="34" charset="-120"/>
              </a:rPr>
              <a:t>Bucket Policy</a:t>
            </a:r>
            <a:endParaRPr dirty="0" sz="2737" lang="en-US"/>
          </a:p>
        </p:txBody>
      </p:sp>
      <p:sp>
        <p:nvSpPr>
          <p:cNvPr id="1048650" name="Text 11"/>
          <p:cNvSpPr/>
          <p:nvPr/>
        </p:nvSpPr>
        <p:spPr>
          <a:xfrm>
            <a:off x="8357830" y="3949660"/>
            <a:ext cx="5230058" cy="2224087"/>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Use Bucket Policy to grant permissions to anyone who has access to the Internet. Bucket Policy defines the operations that are allowed or denied on the bucket or its contents.</a:t>
            </a:r>
            <a:endParaRPr dirty="0" sz="2189" lang="en-US"/>
          </a:p>
        </p:txBody>
      </p:sp>
      <p:sp>
        <p:nvSpPr>
          <p:cNvPr id="1048651" name="Text 12"/>
          <p:cNvSpPr/>
          <p:nvPr/>
        </p:nvSpPr>
        <p:spPr>
          <a:xfrm>
            <a:off x="1042630" y="6590824"/>
            <a:ext cx="5561052" cy="868799"/>
          </a:xfrm>
          <a:prstGeom prst="rect"/>
          <a:noFill/>
        </p:spPr>
        <p:txBody>
          <a:bodyPr anchor="t" rtlCol="0" wrap="none"/>
          <a:p>
            <a:pPr indent="0" marL="0">
              <a:lnSpc>
                <a:spcPts val="6842"/>
              </a:lnSpc>
              <a:buNone/>
            </a:pPr>
            <a:endParaRPr dirty="0" sz="5474"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2" name=""/>
        <p:cNvGrpSpPr/>
        <p:nvPr/>
      </p:nvGrpSpPr>
      <p:grpSpPr>
        <a:xfrm>
          <a:off x="0" y="0"/>
          <a:ext cx="0" cy="0"/>
          <a:chOff x="0" y="0"/>
          <a:chExt cx="0" cy="0"/>
        </a:xfrm>
      </p:grpSpPr>
      <p:sp>
        <p:nvSpPr>
          <p:cNvPr id="1048655" name="Shape 0"/>
          <p:cNvSpPr/>
          <p:nvPr/>
        </p:nvSpPr>
        <p:spPr>
          <a:xfrm>
            <a:off x="0" y="0"/>
            <a:ext cx="14630400" cy="8229600"/>
          </a:xfrm>
          <a:prstGeom prst="rect"/>
          <a:solidFill>
            <a:srgbClr val="181A24"/>
          </a:solidFill>
        </p:spPr>
      </p:sp>
      <p:sp>
        <p:nvSpPr>
          <p:cNvPr id="1048656" name="Shape 1"/>
          <p:cNvSpPr/>
          <p:nvPr/>
        </p:nvSpPr>
        <p:spPr>
          <a:xfrm>
            <a:off x="0" y="0"/>
            <a:ext cx="14630400" cy="8229600"/>
          </a:xfrm>
          <a:prstGeom prst="rect"/>
          <a:solidFill>
            <a:srgbClr val="252833"/>
          </a:solidFill>
        </p:spPr>
      </p:sp>
      <p:pic>
        <p:nvPicPr>
          <p:cNvPr id="2097161"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57" name="Shape 2"/>
          <p:cNvSpPr/>
          <p:nvPr/>
        </p:nvSpPr>
        <p:spPr>
          <a:xfrm>
            <a:off x="0" y="0"/>
            <a:ext cx="14630400" cy="8229600"/>
          </a:xfrm>
          <a:prstGeom prst="rect"/>
          <a:solidFill>
            <a:srgbClr val="252833">
              <a:alpha val="80000"/>
            </a:srgbClr>
          </a:solidFill>
        </p:spPr>
      </p:sp>
      <p:sp>
        <p:nvSpPr>
          <p:cNvPr id="1048658" name="Text 3"/>
          <p:cNvSpPr/>
          <p:nvPr/>
        </p:nvSpPr>
        <p:spPr>
          <a:xfrm>
            <a:off x="1042630" y="983337"/>
            <a:ext cx="6774180" cy="868799"/>
          </a:xfrm>
          <a:prstGeom prst="rect"/>
          <a:noFill/>
        </p:spPr>
        <p:txBody>
          <a:bodyPr anchor="t" rtlCol="0" wrap="none"/>
          <a:p>
            <a:pPr indent="0" marL="0">
              <a:lnSpc>
                <a:spcPts val="6842"/>
              </a:lnSpc>
              <a:buNone/>
            </a:pPr>
            <a:r>
              <a:rPr dirty="0" sz="5474" lang="en-US">
                <a:solidFill>
                  <a:srgbClr val="6EB9FC"/>
                </a:solidFill>
                <a:latin typeface="Lora" pitchFamily="34" charset="0"/>
                <a:ea typeface="Lora" pitchFamily="34" charset="-122"/>
                <a:cs typeface="Lora" pitchFamily="34" charset="-120"/>
              </a:rPr>
              <a:t>Uploading Files to S3</a:t>
            </a:r>
            <a:endParaRPr dirty="0" sz="5474" lang="en-US"/>
          </a:p>
        </p:txBody>
      </p:sp>
      <p:sp>
        <p:nvSpPr>
          <p:cNvPr id="1048659" name="Shape 4"/>
          <p:cNvSpPr/>
          <p:nvPr/>
        </p:nvSpPr>
        <p:spPr>
          <a:xfrm>
            <a:off x="7307580" y="2269212"/>
            <a:ext cx="15240" cy="4976932"/>
          </a:xfrm>
          <a:prstGeom prst="rect"/>
          <a:solidFill>
            <a:srgbClr val="6EB9FC"/>
          </a:solidFill>
        </p:spPr>
      </p:sp>
      <p:sp>
        <p:nvSpPr>
          <p:cNvPr id="1048660" name="Shape 5"/>
          <p:cNvSpPr/>
          <p:nvPr/>
        </p:nvSpPr>
        <p:spPr>
          <a:xfrm>
            <a:off x="7627977" y="2791539"/>
            <a:ext cx="973098" cy="15240"/>
          </a:xfrm>
          <a:prstGeom prst="rect"/>
          <a:solidFill>
            <a:srgbClr val="6EB9FC"/>
          </a:solidFill>
        </p:spPr>
      </p:sp>
      <p:sp>
        <p:nvSpPr>
          <p:cNvPr id="1048661" name="Shape 6"/>
          <p:cNvSpPr/>
          <p:nvPr/>
        </p:nvSpPr>
        <p:spPr>
          <a:xfrm>
            <a:off x="7002423" y="2486501"/>
            <a:ext cx="625554" cy="625554"/>
          </a:xfrm>
          <a:prstGeom prst="roundRect">
            <a:avLst>
              <a:gd name="adj" fmla="val 13335"/>
            </a:avLst>
          </a:prstGeom>
          <a:solidFill>
            <a:srgbClr val="2F3343"/>
          </a:solidFill>
        </p:spPr>
      </p:sp>
      <p:sp>
        <p:nvSpPr>
          <p:cNvPr id="1048662" name="Text 7"/>
          <p:cNvSpPr/>
          <p:nvPr/>
        </p:nvSpPr>
        <p:spPr>
          <a:xfrm>
            <a:off x="7239000" y="2538651"/>
            <a:ext cx="152400" cy="521256"/>
          </a:xfrm>
          <a:prstGeom prst="rect"/>
          <a:noFill/>
        </p:spPr>
        <p:txBody>
          <a:bodyPr anchor="t" rtlCol="0" wrap="none"/>
          <a:p>
            <a:pPr algn="ctr" indent="0" marL="0">
              <a:lnSpc>
                <a:spcPts val="4105"/>
              </a:lnSpc>
              <a:buNone/>
            </a:pPr>
            <a:r>
              <a:rPr dirty="0" sz="3284" lang="en-US">
                <a:solidFill>
                  <a:srgbClr val="6EB9FC"/>
                </a:solidFill>
                <a:latin typeface="Lora" pitchFamily="34" charset="0"/>
                <a:ea typeface="Lora" pitchFamily="34" charset="-122"/>
                <a:cs typeface="Lora" pitchFamily="34" charset="-120"/>
              </a:rPr>
              <a:t>1</a:t>
            </a:r>
            <a:endParaRPr dirty="0" sz="3284" lang="en-US"/>
          </a:p>
        </p:txBody>
      </p:sp>
      <p:sp>
        <p:nvSpPr>
          <p:cNvPr id="1048663" name="Text 8"/>
          <p:cNvSpPr/>
          <p:nvPr/>
        </p:nvSpPr>
        <p:spPr>
          <a:xfrm>
            <a:off x="8844439" y="2547223"/>
            <a:ext cx="2780467" cy="434340"/>
          </a:xfrm>
          <a:prstGeom prst="rect"/>
          <a:noFill/>
        </p:spPr>
        <p:txBody>
          <a:bodyPr anchor="t" rtlCol="0" wrap="none"/>
          <a:p>
            <a:pPr algn="l" indent="0" marL="0">
              <a:lnSpc>
                <a:spcPts val="3421"/>
              </a:lnSpc>
              <a:buNone/>
            </a:pPr>
            <a:r>
              <a:rPr dirty="0" sz="2737" lang="en-US">
                <a:solidFill>
                  <a:srgbClr val="6EB9FC"/>
                </a:solidFill>
                <a:latin typeface="Lora" pitchFamily="34" charset="0"/>
                <a:ea typeface="Lora" pitchFamily="34" charset="-122"/>
                <a:cs typeface="Lora" pitchFamily="34" charset="-120"/>
              </a:rPr>
              <a:t>File Types</a:t>
            </a:r>
            <a:endParaRPr dirty="0" sz="2737" lang="en-US"/>
          </a:p>
        </p:txBody>
      </p:sp>
      <p:sp>
        <p:nvSpPr>
          <p:cNvPr id="1048664" name="Text 9"/>
          <p:cNvSpPr/>
          <p:nvPr/>
        </p:nvSpPr>
        <p:spPr>
          <a:xfrm>
            <a:off x="8844439" y="3259574"/>
            <a:ext cx="4743331" cy="1067276"/>
          </a:xfrm>
          <a:prstGeom prst="rect"/>
          <a:noFill/>
        </p:spPr>
        <p:txBody>
          <a:bodyPr anchor="t" rtlCol="0" wrap="square"/>
          <a:p>
            <a:pPr algn="l" indent="0" marL="0">
              <a:lnSpc>
                <a:spcPts val="2802"/>
              </a:lnSpc>
              <a:buNone/>
            </a:pPr>
            <a:r>
              <a:rPr dirty="0" sz="1752" lang="en-US">
                <a:solidFill>
                  <a:srgbClr val="D6E5EF"/>
                </a:solidFill>
                <a:latin typeface="Source Sans Pro" pitchFamily="34" charset="0"/>
                <a:ea typeface="Source Sans Pro" pitchFamily="34" charset="-122"/>
                <a:cs typeface="Source Sans Pro" pitchFamily="34" charset="-120"/>
              </a:rPr>
              <a:t>Upload your website file to S3 bucket according to their file type. This may include HTML,CSS,JavaScript,images, and other assets.</a:t>
            </a:r>
            <a:endParaRPr dirty="0" sz="1752" lang="en-US"/>
          </a:p>
        </p:txBody>
      </p:sp>
      <p:sp>
        <p:nvSpPr>
          <p:cNvPr id="1048665" name="Shape 10"/>
          <p:cNvSpPr/>
          <p:nvPr/>
        </p:nvSpPr>
        <p:spPr>
          <a:xfrm>
            <a:off x="6029325" y="4181713"/>
            <a:ext cx="973098" cy="15240"/>
          </a:xfrm>
          <a:prstGeom prst="rect"/>
          <a:solidFill>
            <a:srgbClr val="6EB9FC"/>
          </a:solidFill>
        </p:spPr>
      </p:sp>
      <p:sp>
        <p:nvSpPr>
          <p:cNvPr id="1048666" name="Shape 11"/>
          <p:cNvSpPr/>
          <p:nvPr/>
        </p:nvSpPr>
        <p:spPr>
          <a:xfrm>
            <a:off x="7002423" y="3876675"/>
            <a:ext cx="625554" cy="625554"/>
          </a:xfrm>
          <a:prstGeom prst="roundRect">
            <a:avLst>
              <a:gd name="adj" fmla="val 13335"/>
            </a:avLst>
          </a:prstGeom>
          <a:solidFill>
            <a:srgbClr val="2F3343"/>
          </a:solidFill>
        </p:spPr>
      </p:sp>
      <p:sp>
        <p:nvSpPr>
          <p:cNvPr id="1048667" name="Text 12"/>
          <p:cNvSpPr/>
          <p:nvPr/>
        </p:nvSpPr>
        <p:spPr>
          <a:xfrm>
            <a:off x="7204710" y="3928824"/>
            <a:ext cx="220980" cy="521256"/>
          </a:xfrm>
          <a:prstGeom prst="rect"/>
          <a:noFill/>
        </p:spPr>
        <p:txBody>
          <a:bodyPr anchor="t" rtlCol="0" wrap="none"/>
          <a:p>
            <a:pPr algn="ctr" indent="0" marL="0">
              <a:lnSpc>
                <a:spcPts val="4105"/>
              </a:lnSpc>
              <a:buNone/>
            </a:pPr>
            <a:r>
              <a:rPr dirty="0" sz="3284" lang="en-US">
                <a:solidFill>
                  <a:srgbClr val="6EB9FC"/>
                </a:solidFill>
                <a:latin typeface="Lora" pitchFamily="34" charset="0"/>
                <a:ea typeface="Lora" pitchFamily="34" charset="-122"/>
                <a:cs typeface="Lora" pitchFamily="34" charset="-120"/>
              </a:rPr>
              <a:t>2</a:t>
            </a:r>
            <a:endParaRPr dirty="0" sz="3284" lang="en-US"/>
          </a:p>
        </p:txBody>
      </p:sp>
      <p:sp>
        <p:nvSpPr>
          <p:cNvPr id="1048668" name="Text 13"/>
          <p:cNvSpPr/>
          <p:nvPr/>
        </p:nvSpPr>
        <p:spPr>
          <a:xfrm>
            <a:off x="3005495" y="3937397"/>
            <a:ext cx="2780467" cy="434340"/>
          </a:xfrm>
          <a:prstGeom prst="rect"/>
          <a:noFill/>
        </p:spPr>
        <p:txBody>
          <a:bodyPr anchor="t" rtlCol="0" wrap="none"/>
          <a:p>
            <a:pPr algn="r" indent="0" marL="0">
              <a:lnSpc>
                <a:spcPts val="3421"/>
              </a:lnSpc>
              <a:buNone/>
            </a:pPr>
            <a:r>
              <a:rPr dirty="0" sz="2737" lang="en-US">
                <a:solidFill>
                  <a:srgbClr val="6EB9FC"/>
                </a:solidFill>
                <a:latin typeface="Lora" pitchFamily="34" charset="0"/>
                <a:ea typeface="Lora" pitchFamily="34" charset="-122"/>
                <a:cs typeface="Lora" pitchFamily="34" charset="-120"/>
              </a:rPr>
              <a:t>Permissions</a:t>
            </a:r>
            <a:endParaRPr dirty="0" sz="2737" lang="en-US"/>
          </a:p>
        </p:txBody>
      </p:sp>
      <p:sp>
        <p:nvSpPr>
          <p:cNvPr id="1048669" name="Text 14"/>
          <p:cNvSpPr/>
          <p:nvPr/>
        </p:nvSpPr>
        <p:spPr>
          <a:xfrm>
            <a:off x="1042630" y="4649748"/>
            <a:ext cx="4743331" cy="711518"/>
          </a:xfrm>
          <a:prstGeom prst="rect"/>
          <a:noFill/>
        </p:spPr>
        <p:txBody>
          <a:bodyPr anchor="t" rtlCol="0" wrap="square"/>
          <a:p>
            <a:pPr algn="r" indent="0" marL="0">
              <a:lnSpc>
                <a:spcPts val="2802"/>
              </a:lnSpc>
              <a:buNone/>
            </a:pPr>
            <a:r>
              <a:rPr dirty="0" sz="1752" lang="en-US">
                <a:solidFill>
                  <a:srgbClr val="D6E5EF"/>
                </a:solidFill>
                <a:latin typeface="Source Sans Pro" pitchFamily="34" charset="0"/>
                <a:ea typeface="Source Sans Pro" pitchFamily="34" charset="-122"/>
                <a:cs typeface="Source Sans Pro" pitchFamily="34" charset="-120"/>
              </a:rPr>
              <a:t>Ensure that the files are uploaded with permissions that allow public acces.</a:t>
            </a:r>
            <a:endParaRPr dirty="0" sz="1752" lang="en-US"/>
          </a:p>
        </p:txBody>
      </p:sp>
      <p:sp>
        <p:nvSpPr>
          <p:cNvPr id="1048670" name="Shape 15"/>
          <p:cNvSpPr/>
          <p:nvPr/>
        </p:nvSpPr>
        <p:spPr>
          <a:xfrm>
            <a:off x="7627977" y="5432822"/>
            <a:ext cx="973098" cy="15240"/>
          </a:xfrm>
          <a:prstGeom prst="rect"/>
          <a:solidFill>
            <a:srgbClr val="6EB9FC"/>
          </a:solidFill>
        </p:spPr>
      </p:sp>
      <p:sp>
        <p:nvSpPr>
          <p:cNvPr id="1048671" name="Shape 16"/>
          <p:cNvSpPr/>
          <p:nvPr/>
        </p:nvSpPr>
        <p:spPr>
          <a:xfrm>
            <a:off x="7002423" y="5127784"/>
            <a:ext cx="625554" cy="625554"/>
          </a:xfrm>
          <a:prstGeom prst="roundRect">
            <a:avLst>
              <a:gd name="adj" fmla="val 13335"/>
            </a:avLst>
          </a:prstGeom>
          <a:solidFill>
            <a:srgbClr val="2F3343"/>
          </a:solidFill>
        </p:spPr>
      </p:sp>
      <p:sp>
        <p:nvSpPr>
          <p:cNvPr id="1048672" name="Text 17"/>
          <p:cNvSpPr/>
          <p:nvPr/>
        </p:nvSpPr>
        <p:spPr>
          <a:xfrm>
            <a:off x="7200900" y="5179933"/>
            <a:ext cx="228600" cy="521256"/>
          </a:xfrm>
          <a:prstGeom prst="rect"/>
          <a:noFill/>
        </p:spPr>
        <p:txBody>
          <a:bodyPr anchor="t" rtlCol="0" wrap="none"/>
          <a:p>
            <a:pPr algn="ctr" indent="0" marL="0">
              <a:lnSpc>
                <a:spcPts val="4105"/>
              </a:lnSpc>
              <a:buNone/>
            </a:pPr>
            <a:r>
              <a:rPr dirty="0" sz="3284" lang="en-US">
                <a:solidFill>
                  <a:srgbClr val="6EB9FC"/>
                </a:solidFill>
                <a:latin typeface="Lora" pitchFamily="34" charset="0"/>
                <a:ea typeface="Lora" pitchFamily="34" charset="-122"/>
                <a:cs typeface="Lora" pitchFamily="34" charset="-120"/>
              </a:rPr>
              <a:t>3</a:t>
            </a:r>
            <a:endParaRPr dirty="0" sz="3284" lang="en-US"/>
          </a:p>
        </p:txBody>
      </p:sp>
      <p:sp>
        <p:nvSpPr>
          <p:cNvPr id="1048673" name="Text 18"/>
          <p:cNvSpPr/>
          <p:nvPr/>
        </p:nvSpPr>
        <p:spPr>
          <a:xfrm>
            <a:off x="8844439" y="5188506"/>
            <a:ext cx="2780467" cy="434340"/>
          </a:xfrm>
          <a:prstGeom prst="rect"/>
          <a:noFill/>
        </p:spPr>
        <p:txBody>
          <a:bodyPr anchor="t" rtlCol="0" wrap="none"/>
          <a:p>
            <a:pPr algn="l" indent="0" marL="0">
              <a:lnSpc>
                <a:spcPts val="3421"/>
              </a:lnSpc>
              <a:buNone/>
            </a:pPr>
            <a:r>
              <a:rPr dirty="0" sz="2737" lang="en-US">
                <a:solidFill>
                  <a:srgbClr val="6EB9FC"/>
                </a:solidFill>
                <a:latin typeface="Lora" pitchFamily="34" charset="0"/>
                <a:ea typeface="Lora" pitchFamily="34" charset="-122"/>
                <a:cs typeface="Lora" pitchFamily="34" charset="-120"/>
              </a:rPr>
              <a:t>Web Hosting</a:t>
            </a:r>
            <a:endParaRPr dirty="0" sz="2737" lang="en-US"/>
          </a:p>
        </p:txBody>
      </p:sp>
      <p:sp>
        <p:nvSpPr>
          <p:cNvPr id="1048674" name="Text 19"/>
          <p:cNvSpPr/>
          <p:nvPr/>
        </p:nvSpPr>
        <p:spPr>
          <a:xfrm>
            <a:off x="8844439" y="5900857"/>
            <a:ext cx="4743331" cy="1067276"/>
          </a:xfrm>
          <a:prstGeom prst="rect"/>
          <a:noFill/>
        </p:spPr>
        <p:txBody>
          <a:bodyPr anchor="t" rtlCol="0" wrap="square"/>
          <a:p>
            <a:pPr algn="l" indent="0" marL="0">
              <a:lnSpc>
                <a:spcPts val="2802"/>
              </a:lnSpc>
              <a:buNone/>
            </a:pPr>
            <a:r>
              <a:rPr dirty="0" sz="1752" lang="en-US">
                <a:solidFill>
                  <a:srgbClr val="D6E5EF"/>
                </a:solidFill>
                <a:latin typeface="Source Sans Pro" pitchFamily="34" charset="0"/>
                <a:ea typeface="Source Sans Pro" pitchFamily="34" charset="-122"/>
                <a:cs typeface="Source Sans Pro" pitchFamily="34" charset="-120"/>
              </a:rPr>
              <a:t>Set website hosting option such as the index document and error document in the Properties tab of your S3 bucket.</a:t>
            </a:r>
            <a:endParaRPr dirty="0" sz="1752"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5" name=""/>
        <p:cNvGrpSpPr/>
        <p:nvPr/>
      </p:nvGrpSpPr>
      <p:grpSpPr>
        <a:xfrm>
          <a:off x="0" y="0"/>
          <a:ext cx="0" cy="0"/>
          <a:chOff x="0" y="0"/>
          <a:chExt cx="0" cy="0"/>
        </a:xfrm>
      </p:grpSpPr>
      <p:sp>
        <p:nvSpPr>
          <p:cNvPr id="1048678" name="Shape 0"/>
          <p:cNvSpPr/>
          <p:nvPr/>
        </p:nvSpPr>
        <p:spPr>
          <a:xfrm>
            <a:off x="0" y="0"/>
            <a:ext cx="14630400" cy="8229600"/>
          </a:xfrm>
          <a:prstGeom prst="rect"/>
          <a:solidFill>
            <a:srgbClr val="181A24"/>
          </a:solidFill>
        </p:spPr>
      </p:sp>
      <p:sp>
        <p:nvSpPr>
          <p:cNvPr id="1048679" name="Shape 1"/>
          <p:cNvSpPr/>
          <p:nvPr/>
        </p:nvSpPr>
        <p:spPr>
          <a:xfrm>
            <a:off x="0" y="0"/>
            <a:ext cx="14630400" cy="8712160"/>
          </a:xfrm>
          <a:prstGeom prst="rect"/>
          <a:solidFill>
            <a:srgbClr val="252833"/>
          </a:solidFill>
        </p:spPr>
      </p:sp>
      <p:pic>
        <p:nvPicPr>
          <p:cNvPr id="2097162" name="Image 0" descr="preencoded.png"/>
          <p:cNvPicPr>
            <a:picLocks noChangeAspect="1"/>
          </p:cNvPicPr>
          <p:nvPr/>
        </p:nvPicPr>
        <p:blipFill>
          <a:blip xmlns:r="http://schemas.openxmlformats.org/officeDocument/2006/relationships" r:embed="rId1"/>
          <a:stretch>
            <a:fillRect/>
          </a:stretch>
        </p:blipFill>
        <p:spPr>
          <a:xfrm>
            <a:off x="0" y="0"/>
            <a:ext cx="14630400" cy="8712160"/>
          </a:xfrm>
          <a:prstGeom prst="rect"/>
        </p:spPr>
      </p:pic>
      <p:sp>
        <p:nvSpPr>
          <p:cNvPr id="1048680" name="Shape 2"/>
          <p:cNvSpPr/>
          <p:nvPr/>
        </p:nvSpPr>
        <p:spPr>
          <a:xfrm>
            <a:off x="0" y="0"/>
            <a:ext cx="14630400" cy="8712160"/>
          </a:xfrm>
          <a:prstGeom prst="rect"/>
          <a:solidFill>
            <a:srgbClr val="252833">
              <a:alpha val="80000"/>
            </a:srgbClr>
          </a:solidFill>
        </p:spPr>
      </p:sp>
      <p:sp>
        <p:nvSpPr>
          <p:cNvPr id="1048681" name="Text 3"/>
          <p:cNvSpPr/>
          <p:nvPr/>
        </p:nvSpPr>
        <p:spPr>
          <a:xfrm>
            <a:off x="1042630" y="764619"/>
            <a:ext cx="9852660" cy="695087"/>
          </a:xfrm>
          <a:prstGeom prst="rect"/>
          <a:noFill/>
        </p:spPr>
        <p:txBody>
          <a:bodyPr anchor="t" rtlCol="0" wrap="none"/>
          <a:p>
            <a:pPr indent="0" marL="0">
              <a:lnSpc>
                <a:spcPts val="5474"/>
              </a:lnSpc>
              <a:buNone/>
            </a:pPr>
            <a:r>
              <a:rPr dirty="0" sz="4379" lang="en-US">
                <a:solidFill>
                  <a:srgbClr val="6EB9FC"/>
                </a:solidFill>
                <a:latin typeface="Lora" pitchFamily="34" charset="0"/>
                <a:ea typeface="Lora" pitchFamily="34" charset="-122"/>
                <a:cs typeface="Lora" pitchFamily="34" charset="-120"/>
              </a:rPr>
              <a:t>Enabling Static Website Hosting on S3</a:t>
            </a:r>
            <a:endParaRPr dirty="0" sz="4379" lang="en-US"/>
          </a:p>
        </p:txBody>
      </p:sp>
      <p:sp>
        <p:nvSpPr>
          <p:cNvPr id="1048682" name="Shape 4"/>
          <p:cNvSpPr/>
          <p:nvPr/>
        </p:nvSpPr>
        <p:spPr>
          <a:xfrm>
            <a:off x="1042630" y="1772483"/>
            <a:ext cx="12545139" cy="1979890"/>
          </a:xfrm>
          <a:prstGeom prst="roundRect">
            <a:avLst>
              <a:gd name="adj" fmla="val 4213"/>
            </a:avLst>
          </a:prstGeom>
          <a:solidFill>
            <a:srgbClr val="2F3343"/>
          </a:solidFill>
        </p:spPr>
      </p:sp>
      <p:sp>
        <p:nvSpPr>
          <p:cNvPr id="1048683" name="Text 5"/>
          <p:cNvSpPr/>
          <p:nvPr/>
        </p:nvSpPr>
        <p:spPr>
          <a:xfrm>
            <a:off x="1320641" y="2050494"/>
            <a:ext cx="3901440" cy="434340"/>
          </a:xfrm>
          <a:prstGeom prst="rect"/>
          <a:noFill/>
        </p:spPr>
        <p:txBody>
          <a:bodyPr anchor="t" rtlCol="0" wrap="none"/>
          <a:p>
            <a:pPr indent="0" marL="0">
              <a:lnSpc>
                <a:spcPts val="3421"/>
              </a:lnSpc>
              <a:buNone/>
            </a:pPr>
            <a:r>
              <a:rPr dirty="0" sz="2737" lang="en-US">
                <a:solidFill>
                  <a:srgbClr val="6EB9FC"/>
                </a:solidFill>
                <a:latin typeface="Lora" pitchFamily="34" charset="0"/>
                <a:ea typeface="Lora" pitchFamily="34" charset="-122"/>
                <a:cs typeface="Lora" pitchFamily="34" charset="-120"/>
              </a:rPr>
              <a:t>Access the Website URL</a:t>
            </a:r>
            <a:endParaRPr dirty="0" sz="2737" lang="en-US"/>
          </a:p>
        </p:txBody>
      </p:sp>
      <p:sp>
        <p:nvSpPr>
          <p:cNvPr id="1048684" name="Text 6"/>
          <p:cNvSpPr/>
          <p:nvPr/>
        </p:nvSpPr>
        <p:spPr>
          <a:xfrm>
            <a:off x="1320641" y="2762845"/>
            <a:ext cx="11989118" cy="711518"/>
          </a:xfrm>
          <a:prstGeom prst="rect"/>
          <a:noFill/>
        </p:spPr>
        <p:txBody>
          <a:bodyPr anchor="t" rtlCol="0" wrap="square"/>
          <a:p>
            <a:pPr indent="0" marL="0">
              <a:lnSpc>
                <a:spcPts val="2802"/>
              </a:lnSpc>
              <a:buNone/>
            </a:pPr>
            <a:r>
              <a:rPr dirty="0" sz="1752" lang="en-US">
                <a:solidFill>
                  <a:srgbClr val="D6E5EF"/>
                </a:solidFill>
                <a:latin typeface="Source Sans Pro" pitchFamily="34" charset="0"/>
                <a:ea typeface="Source Sans Pro" pitchFamily="34" charset="-122"/>
                <a:cs typeface="Source Sans Pro" pitchFamily="34" charset="-120"/>
              </a:rPr>
              <a:t>After enabling Static Website Hosting on S3, access your website via the URL provided in the "Static website hosting" tab of your bucket's Properties page. You can share this URL with others for public access to the website.</a:t>
            </a:r>
            <a:endParaRPr dirty="0" sz="1752" lang="en-US"/>
          </a:p>
        </p:txBody>
      </p:sp>
      <p:pic>
        <p:nvPicPr>
          <p:cNvPr id="2097163" name="Image 1" descr="preencoded.png"/>
          <p:cNvPicPr>
            <a:picLocks noChangeAspect="1"/>
          </p:cNvPicPr>
          <p:nvPr/>
        </p:nvPicPr>
        <p:blipFill>
          <a:blip xmlns:r="http://schemas.openxmlformats.org/officeDocument/2006/relationships" r:embed="rId2"/>
          <a:stretch>
            <a:fillRect/>
          </a:stretch>
        </p:blipFill>
        <p:spPr>
          <a:xfrm>
            <a:off x="1042630" y="4065151"/>
            <a:ext cx="12545139" cy="3882390"/>
          </a:xfrm>
          <a:prstGeom prst="rect"/>
        </p:spPr>
      </p:pic>
      <p:pic>
        <p:nvPicPr>
          <p:cNvPr id="2097166" name=""/>
          <p:cNvPicPr>
            <a:picLocks/>
          </p:cNvPicPr>
          <p:nvPr/>
        </p:nvPicPr>
        <p:blipFill>
          <a:blip xmlns:r="http://schemas.openxmlformats.org/officeDocument/2006/relationships" r:embed="rId3"/>
          <a:stretch>
            <a:fillRect/>
          </a:stretch>
        </p:blipFill>
        <p:spPr>
          <a:xfrm rot="0">
            <a:off x="0" y="3493410"/>
            <a:ext cx="14630400" cy="445413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38" name=""/>
        <p:cNvGrpSpPr/>
        <p:nvPr/>
      </p:nvGrpSpPr>
      <p:grpSpPr>
        <a:xfrm>
          <a:off x="0" y="0"/>
          <a:ext cx="0" cy="0"/>
          <a:chOff x="0" y="0"/>
          <a:chExt cx="0" cy="0"/>
        </a:xfrm>
      </p:grpSpPr>
      <p:sp>
        <p:nvSpPr>
          <p:cNvPr id="1048688" name="Shape 0"/>
          <p:cNvSpPr/>
          <p:nvPr/>
        </p:nvSpPr>
        <p:spPr>
          <a:xfrm>
            <a:off x="0" y="0"/>
            <a:ext cx="14630400" cy="8229600"/>
          </a:xfrm>
          <a:prstGeom prst="rect"/>
          <a:solidFill>
            <a:srgbClr val="181A24"/>
          </a:solidFill>
        </p:spPr>
      </p:sp>
      <p:sp>
        <p:nvSpPr>
          <p:cNvPr id="1048689" name="Shape 1"/>
          <p:cNvSpPr/>
          <p:nvPr/>
        </p:nvSpPr>
        <p:spPr>
          <a:xfrm>
            <a:off x="0" y="0"/>
            <a:ext cx="14630400" cy="9732407"/>
          </a:xfrm>
          <a:prstGeom prst="rect"/>
          <a:solidFill>
            <a:srgbClr val="252833"/>
          </a:solidFill>
        </p:spPr>
      </p:sp>
      <p:pic>
        <p:nvPicPr>
          <p:cNvPr id="2097164" name="Image 0" descr="preencoded.png"/>
          <p:cNvPicPr>
            <a:picLocks noChangeAspect="1"/>
          </p:cNvPicPr>
          <p:nvPr/>
        </p:nvPicPr>
        <p:blipFill>
          <a:blip xmlns:r="http://schemas.openxmlformats.org/officeDocument/2006/relationships" r:embed="rId1"/>
          <a:stretch>
            <a:fillRect/>
          </a:stretch>
        </p:blipFill>
        <p:spPr>
          <a:xfrm>
            <a:off x="0" y="0"/>
            <a:ext cx="14630400" cy="9732407"/>
          </a:xfrm>
          <a:prstGeom prst="rect"/>
        </p:spPr>
      </p:pic>
      <p:sp>
        <p:nvSpPr>
          <p:cNvPr id="1048690" name="Shape 2"/>
          <p:cNvSpPr/>
          <p:nvPr/>
        </p:nvSpPr>
        <p:spPr>
          <a:xfrm>
            <a:off x="0" y="0"/>
            <a:ext cx="14630400" cy="9732407"/>
          </a:xfrm>
          <a:prstGeom prst="rect"/>
          <a:solidFill>
            <a:srgbClr val="252833">
              <a:alpha val="80000"/>
            </a:srgbClr>
          </a:solidFill>
        </p:spPr>
      </p:sp>
      <p:pic>
        <p:nvPicPr>
          <p:cNvPr id="2097165" name="Image 1" descr="preencoded.png">
            <a:hlinkClick r:id="rId2"/>
          </p:cNvPr>
          <p:cNvPicPr>
            <a:picLocks noChangeAspect="1"/>
          </p:cNvPicPr>
          <p:nvPr/>
        </p:nvPicPr>
        <p:blipFill>
          <a:blip xmlns:r="http://schemas.openxmlformats.org/officeDocument/2006/relationships" r:embed="rId3"/>
          <a:stretch>
            <a:fillRect/>
          </a:stretch>
        </p:blipFill>
        <p:spPr>
          <a:xfrm>
            <a:off x="1042630" y="764619"/>
            <a:ext cx="12545139" cy="2795707"/>
          </a:xfrm>
          <a:prstGeom prst="rect"/>
        </p:spPr>
      </p:pic>
      <p:sp>
        <p:nvSpPr>
          <p:cNvPr id="1048691" name="Text 3"/>
          <p:cNvSpPr/>
          <p:nvPr/>
        </p:nvSpPr>
        <p:spPr>
          <a:xfrm>
            <a:off x="1042630" y="3977402"/>
            <a:ext cx="3336608" cy="521256"/>
          </a:xfrm>
          <a:prstGeom prst="rect"/>
          <a:noFill/>
        </p:spPr>
        <p:txBody>
          <a:bodyPr anchor="t" rtlCol="0" wrap="none"/>
          <a:p>
            <a:pPr indent="0" marL="0">
              <a:lnSpc>
                <a:spcPts val="4105"/>
              </a:lnSpc>
              <a:buNone/>
            </a:pPr>
            <a:r>
              <a:rPr dirty="0" sz="3284" lang="en-US">
                <a:solidFill>
                  <a:srgbClr val="6EB9FC"/>
                </a:solidFill>
                <a:latin typeface="Lora" pitchFamily="34" charset="0"/>
                <a:ea typeface="Lora" pitchFamily="34" charset="-122"/>
                <a:cs typeface="Lora" pitchFamily="34" charset="-120"/>
              </a:rPr>
              <a:t>Error Page</a:t>
            </a:r>
            <a:endParaRPr dirty="0" sz="3284" lang="en-US"/>
          </a:p>
        </p:txBody>
      </p:sp>
      <p:sp>
        <p:nvSpPr>
          <p:cNvPr id="1048692" name="Text 4"/>
          <p:cNvSpPr/>
          <p:nvPr/>
        </p:nvSpPr>
        <p:spPr>
          <a:xfrm>
            <a:off x="1042630" y="4915733"/>
            <a:ext cx="12545139" cy="1779270"/>
          </a:xfrm>
          <a:prstGeom prst="rect"/>
          <a:noFill/>
        </p:spPr>
        <p:txBody>
          <a:bodyPr anchor="t" rtlCol="0" wrap="square"/>
          <a:p>
            <a:pPr indent="0" marL="0">
              <a:lnSpc>
                <a:spcPts val="3503"/>
              </a:lnSpc>
              <a:buNone/>
            </a:pPr>
            <a:r>
              <a:rPr dirty="0" sz="2189" lang="en-US">
                <a:solidFill>
                  <a:srgbClr val="D6E5EF"/>
                </a:solidFill>
                <a:latin typeface="Source Sans Pro" pitchFamily="34" charset="0"/>
                <a:ea typeface="Source Sans Pro" pitchFamily="34" charset="-122"/>
                <a:cs typeface="Source Sans Pro" pitchFamily="34" charset="-120"/>
              </a:rPr>
              <a:t>You should also create a custom error page to display a personalized message in case of errors. This can be done by creating an HTML document and uploading it to your S3 bucket, then referencing it in the error document field of the Properties tab. Additionally, ensure that the appropriate permissions are set to allow public access to the error page.</a:t>
            </a:r>
            <a:endParaRPr dirty="0" sz="2189" lang="en-US"/>
          </a:p>
        </p:txBody>
      </p:sp>
      <p:sp>
        <p:nvSpPr>
          <p:cNvPr id="1048693" name="Text 5"/>
          <p:cNvSpPr/>
          <p:nvPr/>
        </p:nvSpPr>
        <p:spPr>
          <a:xfrm>
            <a:off x="1042630" y="7007781"/>
            <a:ext cx="12545139" cy="444818"/>
          </a:xfrm>
          <a:prstGeom prst="rect"/>
          <a:noFill/>
        </p:spPr>
        <p:txBody>
          <a:bodyPr anchor="t" rtlCol="0" wrap="none"/>
          <a:p>
            <a:pPr indent="0" marL="0">
              <a:lnSpc>
                <a:spcPts val="3503"/>
              </a:lnSpc>
              <a:buNone/>
            </a:pPr>
            <a:r>
              <a:rPr dirty="0" sz="2189" lang="en-US" u="sng">
                <a:solidFill>
                  <a:srgbClr val="6EB9FC"/>
                </a:solidFill>
                <a:latin typeface="Source Sans Pro" pitchFamily="34" charset="0"/>
                <a:ea typeface="Source Sans Pro" pitchFamily="34" charset="-122"/>
                <a:cs typeface="Source Sans Pro" pitchFamily="34" charset="-120"/>
                <a:hlinkClick r:id="rId4"/>
              </a:rPr>
              <a:t>Click here to view Error Page</a:t>
            </a:r>
            <a:endParaRPr dirty="0" sz="2189" lang="en-US"/>
          </a:p>
        </p:txBody>
      </p:sp>
      <p:sp>
        <p:nvSpPr>
          <p:cNvPr id="1048694" name="Text 6"/>
          <p:cNvSpPr/>
          <p:nvPr/>
        </p:nvSpPr>
        <p:spPr>
          <a:xfrm>
            <a:off x="1042630" y="7765375"/>
            <a:ext cx="12545139" cy="444818"/>
          </a:xfrm>
          <a:prstGeom prst="rect"/>
          <a:noFill/>
        </p:spPr>
        <p:txBody>
          <a:bodyPr anchor="t" rtlCol="0" wrap="none"/>
          <a:p>
            <a:pPr indent="0" marL="0">
              <a:lnSpc>
                <a:spcPts val="3503"/>
              </a:lnSpc>
              <a:buNone/>
            </a:pPr>
            <a:endParaRPr dirty="0" sz="2189" lang="en-US"/>
          </a:p>
        </p:txBody>
      </p:sp>
      <p:sp>
        <p:nvSpPr>
          <p:cNvPr id="1048695" name="Text 7"/>
          <p:cNvSpPr/>
          <p:nvPr/>
        </p:nvSpPr>
        <p:spPr>
          <a:xfrm>
            <a:off x="1042630" y="8522970"/>
            <a:ext cx="12545139" cy="444818"/>
          </a:xfrm>
          <a:prstGeom prst="rect"/>
          <a:noFill/>
        </p:spPr>
        <p:txBody>
          <a:bodyPr anchor="t" rtlCol="0" wrap="none"/>
          <a:p>
            <a:pPr indent="0" marL="0">
              <a:lnSpc>
                <a:spcPts val="3503"/>
              </a:lnSpc>
              <a:buNone/>
            </a:pPr>
            <a:endParaRPr dirty="0" sz="2189"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Prateek Sharma</cp:lastModifiedBy>
  <dcterms:created xsi:type="dcterms:W3CDTF">2023-08-11T22:31:42Z</dcterms:created>
  <dcterms:modified xsi:type="dcterms:W3CDTF">2024-06-19T17:44:39Z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633d8bb43d7d4ed883c5b0900157c66f</vt:lpwstr>
  </property>
</Properties>
</file>