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5" r:id="rId3"/>
    <p:sldId id="257" r:id="rId4"/>
    <p:sldId id="258" r:id="rId5"/>
    <p:sldId id="267" r:id="rId6"/>
    <p:sldId id="261" r:id="rId7"/>
    <p:sldId id="268" r:id="rId8"/>
    <p:sldId id="269" r:id="rId9"/>
    <p:sldId id="266" r:id="rId10"/>
    <p:sldId id="260" r:id="rId11"/>
    <p:sldId id="264" r:id="rId12"/>
    <p:sldId id="262"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DDF002-0759-4B67-9E8A-03994DD8DC67}">
          <p14:sldIdLst>
            <p14:sldId id="256"/>
            <p14:sldId id="265"/>
            <p14:sldId id="257"/>
            <p14:sldId id="258"/>
            <p14:sldId id="267"/>
            <p14:sldId id="261"/>
            <p14:sldId id="268"/>
            <p14:sldId id="269"/>
            <p14:sldId id="266"/>
            <p14:sldId id="260"/>
            <p14:sldId id="264"/>
            <p14:sldId id="262"/>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1/22/2022</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189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90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FDAFF-FE09-4556-9272-78BA9EF7510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4545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91FDAFF-FE09-4556-9272-78BA9EF7510C}" type="datetimeFigureOut">
              <a:rPr lang="en-US" smtClean="0"/>
              <a:t>1/22/2022</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685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91FDAFF-FE09-4556-9272-78BA9EF7510C}"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30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FDAFF-FE09-4556-9272-78BA9EF7510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8617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FDAFF-FE09-4556-9272-78BA9EF7510C}"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994B7-08B1-4DB8-AACF-ED37B0AFCDB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6427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FDAFF-FE09-4556-9272-78BA9EF7510C}"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994B7-08B1-4DB8-AACF-ED37B0AFCDB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398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FDAFF-FE09-4556-9272-78BA9EF7510C}"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994B7-08B1-4DB8-AACF-ED37B0AFCDB5}" type="slidenum">
              <a:rPr lang="en-US" smtClean="0"/>
              <a:t>‹#›</a:t>
            </a:fld>
            <a:endParaRPr lang="en-US"/>
          </a:p>
        </p:txBody>
      </p:sp>
    </p:spTree>
    <p:extLst>
      <p:ext uri="{BB962C8B-B14F-4D97-AF65-F5344CB8AC3E}">
        <p14:creationId xmlns:p14="http://schemas.microsoft.com/office/powerpoint/2010/main" val="91181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FDAFF-FE09-4556-9272-78BA9EF7510C}"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994B7-08B1-4DB8-AACF-ED37B0AFCDB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175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91FDAFF-FE09-4556-9272-78BA9EF7510C}" type="datetimeFigureOut">
              <a:rPr lang="en-US" smtClean="0"/>
              <a:t>1/22/2022</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25994B7-08B1-4DB8-AACF-ED37B0AFCDB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23772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1FDAFF-FE09-4556-9272-78BA9EF7510C}" type="datetimeFigureOut">
              <a:rPr lang="en-US" smtClean="0"/>
              <a:t>1/22/2022</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25994B7-08B1-4DB8-AACF-ED37B0AFCDB5}" type="slidenum">
              <a:rPr lang="en-US" smtClean="0"/>
              <a:t>‹#›</a:t>
            </a:fld>
            <a:endParaRPr lang="en-US"/>
          </a:p>
        </p:txBody>
      </p:sp>
    </p:spTree>
    <p:extLst>
      <p:ext uri="{BB962C8B-B14F-4D97-AF65-F5344CB8AC3E}">
        <p14:creationId xmlns:p14="http://schemas.microsoft.com/office/powerpoint/2010/main" val="384621593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the-numbers.com/movies/distributor/Walt-Disney#tab=year" TargetMode="External"/><Relationship Id="rId4" Type="http://schemas.openxmlformats.org/officeDocument/2006/relationships/hyperlink" Target="https://queue-times.com/en-US/park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amsha2025/Disney-Challeng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3080C8FC-2184-422A-AD62-7A4F74478DBC}"/>
              </a:ext>
            </a:extLst>
          </p:cNvPr>
          <p:cNvSpPr>
            <a:spLocks noGrp="1"/>
          </p:cNvSpPr>
          <p:nvPr>
            <p:ph type="ctrTitle"/>
          </p:nvPr>
        </p:nvSpPr>
        <p:spPr>
          <a:xfrm>
            <a:off x="1546222" y="1584552"/>
            <a:ext cx="9099255" cy="2537251"/>
          </a:xfrm>
        </p:spPr>
        <p:txBody>
          <a:bodyPr anchor="ctr">
            <a:normAutofit/>
          </a:bodyPr>
          <a:lstStyle/>
          <a:p>
            <a:pPr algn="ctr"/>
            <a:r>
              <a:rPr lang="en-US" sz="8000" dirty="0">
                <a:solidFill>
                  <a:srgbClr val="454545"/>
                </a:solidFill>
              </a:rPr>
              <a:t>Disney Challenge</a:t>
            </a:r>
          </a:p>
        </p:txBody>
      </p:sp>
      <p:sp>
        <p:nvSpPr>
          <p:cNvPr id="3" name="Subtitle 2">
            <a:extLst>
              <a:ext uri="{FF2B5EF4-FFF2-40B4-BE49-F238E27FC236}">
                <a16:creationId xmlns:a16="http://schemas.microsoft.com/office/drawing/2014/main" id="{B32A4A97-F899-4602-B586-E9211705461A}"/>
              </a:ext>
            </a:extLst>
          </p:cNvPr>
          <p:cNvSpPr>
            <a:spLocks noGrp="1"/>
          </p:cNvSpPr>
          <p:nvPr>
            <p:ph type="subTitle" idx="1"/>
          </p:nvPr>
        </p:nvSpPr>
        <p:spPr>
          <a:xfrm>
            <a:off x="1535372" y="4133234"/>
            <a:ext cx="9120954" cy="744373"/>
          </a:xfrm>
        </p:spPr>
        <p:txBody>
          <a:bodyPr>
            <a:normAutofit/>
          </a:bodyPr>
          <a:lstStyle/>
          <a:p>
            <a:pPr algn="ctr"/>
            <a:r>
              <a:rPr lang="en-US" dirty="0">
                <a:solidFill>
                  <a:schemeClr val="accent1"/>
                </a:solidFill>
              </a:rPr>
              <a:t>Raven Thornton, Ramsha Zaman, Allison Gibbons</a:t>
            </a:r>
          </a:p>
        </p:txBody>
      </p:sp>
      <p:cxnSp>
        <p:nvCxnSpPr>
          <p:cNvPr id="18"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37453563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C715-CD05-4983-B29C-BAA23D5CCA01}"/>
              </a:ext>
            </a:extLst>
          </p:cNvPr>
          <p:cNvSpPr>
            <a:spLocks noGrp="1"/>
          </p:cNvSpPr>
          <p:nvPr>
            <p:ph type="title"/>
          </p:nvPr>
        </p:nvSpPr>
        <p:spPr>
          <a:xfrm>
            <a:off x="1451579" y="1376053"/>
            <a:ext cx="5041987" cy="832610"/>
          </a:xfrm>
        </p:spPr>
        <p:txBody>
          <a:bodyPr>
            <a:normAutofit/>
          </a:bodyPr>
          <a:lstStyle/>
          <a:p>
            <a:pPr algn="ctr"/>
            <a:r>
              <a:rPr lang="en-US" b="1" dirty="0"/>
              <a:t>JavaScript Libraries</a:t>
            </a:r>
          </a:p>
        </p:txBody>
      </p:sp>
      <p:sp>
        <p:nvSpPr>
          <p:cNvPr id="3" name="Content Placeholder 2">
            <a:extLst>
              <a:ext uri="{FF2B5EF4-FFF2-40B4-BE49-F238E27FC236}">
                <a16:creationId xmlns:a16="http://schemas.microsoft.com/office/drawing/2014/main" id="{573C442E-3FCC-499C-94FF-4F4A57F315AF}"/>
              </a:ext>
            </a:extLst>
          </p:cNvPr>
          <p:cNvSpPr>
            <a:spLocks noGrp="1"/>
          </p:cNvSpPr>
          <p:nvPr>
            <p:ph idx="1"/>
          </p:nvPr>
        </p:nvSpPr>
        <p:spPr>
          <a:xfrm>
            <a:off x="1419573" y="2561131"/>
            <a:ext cx="5060901" cy="1901276"/>
          </a:xfrm>
        </p:spPr>
        <p:txBody>
          <a:bodyPr>
            <a:normAutofit/>
          </a:bodyPr>
          <a:lstStyle/>
          <a:p>
            <a:pPr algn="ctr"/>
            <a:r>
              <a:rPr lang="en-US" dirty="0"/>
              <a:t>D3</a:t>
            </a:r>
          </a:p>
          <a:p>
            <a:pPr algn="ctr"/>
            <a:r>
              <a:rPr lang="en-US" dirty="0"/>
              <a:t>Popper</a:t>
            </a:r>
          </a:p>
          <a:p>
            <a:pPr algn="ctr"/>
            <a:r>
              <a:rPr lang="en-US" dirty="0" err="1"/>
              <a:t>Evocalendar</a:t>
            </a:r>
            <a:r>
              <a:rPr lang="en-US" dirty="0"/>
              <a:t> by </a:t>
            </a:r>
            <a:r>
              <a:rPr lang="en-US" dirty="0" err="1"/>
              <a:t>Edlyn</a:t>
            </a:r>
            <a:r>
              <a:rPr lang="en-US" dirty="0"/>
              <a:t> Villegas</a:t>
            </a:r>
          </a:p>
          <a:p>
            <a:pPr algn="ctr"/>
            <a:endParaRPr lang="en-US" dirty="0"/>
          </a:p>
          <a:p>
            <a:pPr algn="ctr"/>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sp>
        <p:nvSpPr>
          <p:cNvPr id="4" name="AutoShape 2" descr="TINDAY Paint by Number Castle DIY Paint by Numbers Kit for Kids Adults Beginner Disney DIY Canvas Paint by Numbers Disney Painting Acrylic Painting for Home Decoration Mickey Minnie 16x20 Inch">
            <a:extLst>
              <a:ext uri="{FF2B5EF4-FFF2-40B4-BE49-F238E27FC236}">
                <a16:creationId xmlns:a16="http://schemas.microsoft.com/office/drawing/2014/main" id="{B618A095-EF5B-45C4-95F9-6D9C793387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0C3A660-768C-4C00-9365-7A21A9D114A7}"/>
              </a:ext>
            </a:extLst>
          </p:cNvPr>
          <p:cNvPicPr>
            <a:picLocks noChangeAspect="1"/>
          </p:cNvPicPr>
          <p:nvPr/>
        </p:nvPicPr>
        <p:blipFill>
          <a:blip r:embed="rId3"/>
          <a:stretch>
            <a:fillRect/>
          </a:stretch>
        </p:blipFill>
        <p:spPr>
          <a:xfrm>
            <a:off x="7237996" y="1023378"/>
            <a:ext cx="2873884" cy="4066817"/>
          </a:xfrm>
          <a:prstGeom prst="rect">
            <a:avLst/>
          </a:prstGeom>
        </p:spPr>
      </p:pic>
    </p:spTree>
    <p:extLst>
      <p:ext uri="{BB962C8B-B14F-4D97-AF65-F5344CB8AC3E}">
        <p14:creationId xmlns:p14="http://schemas.microsoft.com/office/powerpoint/2010/main" val="66235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ADB491-4AFF-4A8F-A771-E3F74450A77A}"/>
              </a:ext>
            </a:extLst>
          </p:cNvPr>
          <p:cNvSpPr>
            <a:spLocks noGrp="1"/>
          </p:cNvSpPr>
          <p:nvPr>
            <p:ph type="title"/>
          </p:nvPr>
        </p:nvSpPr>
        <p:spPr>
          <a:xfrm flipH="1">
            <a:off x="3058943" y="1138228"/>
            <a:ext cx="1573965" cy="984019"/>
          </a:xfrm>
        </p:spPr>
        <p:txBody>
          <a:bodyPr anchor="ctr">
            <a:normAutofit/>
          </a:bodyPr>
          <a:lstStyle/>
          <a:p>
            <a:r>
              <a:rPr lang="en-US" sz="3600" b="1" dirty="0"/>
              <a:t>Style</a:t>
            </a:r>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27EDF-DD2C-4C6B-BAF6-9859EC3EDDE6}"/>
              </a:ext>
            </a:extLst>
          </p:cNvPr>
          <p:cNvSpPr>
            <a:spLocks noGrp="1"/>
          </p:cNvSpPr>
          <p:nvPr>
            <p:ph idx="1"/>
          </p:nvPr>
        </p:nvSpPr>
        <p:spPr>
          <a:xfrm>
            <a:off x="5584483" y="1138228"/>
            <a:ext cx="5440680" cy="3858768"/>
          </a:xfrm>
        </p:spPr>
        <p:txBody>
          <a:bodyPr anchor="ctr">
            <a:normAutofit/>
          </a:bodyPr>
          <a:lstStyle/>
          <a:p>
            <a:pPr algn="ctr"/>
            <a:r>
              <a:rPr lang="en-US" dirty="0">
                <a:solidFill>
                  <a:srgbClr val="000000"/>
                </a:solidFill>
              </a:rPr>
              <a:t>Nav Bar</a:t>
            </a:r>
          </a:p>
          <a:p>
            <a:pPr algn="ctr"/>
            <a:r>
              <a:rPr lang="en-US" dirty="0">
                <a:solidFill>
                  <a:srgbClr val="000000"/>
                </a:solidFill>
              </a:rPr>
              <a:t>Fronts  </a:t>
            </a:r>
          </a:p>
          <a:p>
            <a:pPr algn="ctr"/>
            <a:r>
              <a:rPr lang="en-US" dirty="0">
                <a:solidFill>
                  <a:srgbClr val="000000"/>
                </a:solidFill>
              </a:rPr>
              <a:t>Screen capture </a:t>
            </a:r>
          </a:p>
          <a:p>
            <a:pPr algn="ctr"/>
            <a:r>
              <a:rPr lang="en-US" dirty="0">
                <a:solidFill>
                  <a:srgbClr val="000000"/>
                </a:solidFill>
              </a:rPr>
              <a:t>Hidden Mickey </a:t>
            </a:r>
          </a:p>
          <a:p>
            <a:endParaRPr lang="en-US" dirty="0">
              <a:solidFill>
                <a:srgbClr val="000000"/>
              </a:solidFill>
            </a:endParaRPr>
          </a:p>
        </p:txBody>
      </p:sp>
      <p:cxnSp>
        <p:nvCxnSpPr>
          <p:cNvPr id="33" name="Straight Connector 32">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B1E64CB6-C7F2-46FF-AA99-58C7969729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4098" name="Picture 2" descr="Walt Disney Mickey Mouse Classic&amp;#39; Prints | AllPosters.com">
            <a:extLst>
              <a:ext uri="{FF2B5EF4-FFF2-40B4-BE49-F238E27FC236}">
                <a16:creationId xmlns:a16="http://schemas.microsoft.com/office/drawing/2014/main" id="{FF44EC22-410A-4266-B724-4DB2526ED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416"/>
          <a:stretch/>
        </p:blipFill>
        <p:spPr bwMode="auto">
          <a:xfrm>
            <a:off x="423121" y="2344564"/>
            <a:ext cx="2717644" cy="321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13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097EA-62F5-4A35-AF7A-21A02D030ABA}"/>
              </a:ext>
            </a:extLst>
          </p:cNvPr>
          <p:cNvSpPr>
            <a:spLocks noGrp="1"/>
          </p:cNvSpPr>
          <p:nvPr>
            <p:ph type="title"/>
          </p:nvPr>
        </p:nvSpPr>
        <p:spPr>
          <a:xfrm>
            <a:off x="1451579" y="1376053"/>
            <a:ext cx="9405891" cy="1002990"/>
          </a:xfrm>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2832A607-350B-41A4-981D-E2847952D767}"/>
              </a:ext>
            </a:extLst>
          </p:cNvPr>
          <p:cNvSpPr>
            <a:spLocks noGrp="1"/>
          </p:cNvSpPr>
          <p:nvPr>
            <p:ph idx="1"/>
          </p:nvPr>
        </p:nvSpPr>
        <p:spPr>
          <a:xfrm>
            <a:off x="1451580" y="2379044"/>
            <a:ext cx="5320282" cy="2019476"/>
          </a:xfrm>
        </p:spPr>
        <p:txBody>
          <a:bodyPr>
            <a:normAutofit/>
          </a:bodyPr>
          <a:lstStyle/>
          <a:p>
            <a:r>
              <a:rPr lang="en-US" dirty="0"/>
              <a:t>Preparation – Wait time</a:t>
            </a:r>
          </a:p>
          <a:p>
            <a:r>
              <a:rPr lang="en-US" dirty="0"/>
              <a:t>Tickets – Overtime Increased </a:t>
            </a:r>
          </a:p>
          <a:p>
            <a:r>
              <a:rPr lang="en-US" dirty="0"/>
              <a:t>Movies – Earnings </a:t>
            </a:r>
          </a:p>
          <a:p>
            <a:pPr lvl="1"/>
            <a:r>
              <a:rPr lang="en-US" dirty="0"/>
              <a:t>Endgame 100Billion+ </a:t>
            </a:r>
          </a:p>
          <a:p>
            <a:endParaRPr lang="en-US" dirty="0"/>
          </a:p>
          <a:p>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3076" name="Picture 4" descr="Watch Marvel Studios&amp;#39; Avengers: Endgame | Full Movie | Disney+">
            <a:extLst>
              <a:ext uri="{FF2B5EF4-FFF2-40B4-BE49-F238E27FC236}">
                <a16:creationId xmlns:a16="http://schemas.microsoft.com/office/drawing/2014/main" id="{905EEFE5-D9CD-48C4-BB9A-1253591A8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916" y="237904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9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7A89FD-8CED-44F0-AEC7-0133E73C72C3}"/>
              </a:ext>
            </a:extLst>
          </p:cNvPr>
          <p:cNvPicPr>
            <a:picLocks noChangeAspect="1"/>
          </p:cNvPicPr>
          <p:nvPr/>
        </p:nvPicPr>
        <p:blipFill>
          <a:blip r:embed="rId2"/>
          <a:stretch>
            <a:fillRect/>
          </a:stretch>
        </p:blipFill>
        <p:spPr>
          <a:xfrm>
            <a:off x="2711602" y="893670"/>
            <a:ext cx="6768795" cy="5070659"/>
          </a:xfrm>
          <a:prstGeom prst="rect">
            <a:avLst/>
          </a:prstGeom>
        </p:spPr>
      </p:pic>
    </p:spTree>
    <p:extLst>
      <p:ext uri="{BB962C8B-B14F-4D97-AF65-F5344CB8AC3E}">
        <p14:creationId xmlns:p14="http://schemas.microsoft.com/office/powerpoint/2010/main" val="365921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F7680B5-1A78-4401-BA9A-78832F0FD9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73" name="Rectangle 72">
            <a:extLst>
              <a:ext uri="{FF2B5EF4-FFF2-40B4-BE49-F238E27FC236}">
                <a16:creationId xmlns:a16="http://schemas.microsoft.com/office/drawing/2014/main" id="{50F21DC9-D0AC-495C-8CC8-D5DDF8C11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A26B82D7-D05B-412B-9A0D-6430BCD11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1E1838EA-1FA2-4DC4-B182-B8D2C57E7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79" name="Rectangle 78">
            <a:extLst>
              <a:ext uri="{FF2B5EF4-FFF2-40B4-BE49-F238E27FC236}">
                <a16:creationId xmlns:a16="http://schemas.microsoft.com/office/drawing/2014/main" id="{5819D421-0685-413C-9B31-BABA6291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6067CF8-F853-4FA4-8943-5019415A4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8C2D4-C521-46DC-B02E-0E36B2429424}"/>
              </a:ext>
            </a:extLst>
          </p:cNvPr>
          <p:cNvSpPr>
            <a:spLocks noGrp="1"/>
          </p:cNvSpPr>
          <p:nvPr>
            <p:ph type="title"/>
          </p:nvPr>
        </p:nvSpPr>
        <p:spPr>
          <a:xfrm>
            <a:off x="652496" y="1771999"/>
            <a:ext cx="2840114" cy="3040563"/>
          </a:xfrm>
        </p:spPr>
        <p:txBody>
          <a:bodyPr vert="horz" lIns="91440" tIns="45720" rIns="91440" bIns="0" rtlCol="0" anchor="b">
            <a:noAutofit/>
          </a:bodyPr>
          <a:lstStyle/>
          <a:p>
            <a:pPr marL="0" marR="0" algn="ctr">
              <a:spcAft>
                <a:spcPts val="800"/>
              </a:spcAft>
            </a:pPr>
            <a:r>
              <a:rPr lang="en-US" sz="2400" b="1" dirty="0"/>
              <a:t>Disney Focus Points</a:t>
            </a:r>
            <a:br>
              <a:rPr lang="en-US" sz="2400" b="1" dirty="0"/>
            </a:br>
            <a:br>
              <a:rPr lang="en-US" sz="2400" dirty="0"/>
            </a:br>
            <a:br>
              <a:rPr lang="en-US" sz="2400" dirty="0"/>
            </a:br>
            <a:r>
              <a:rPr lang="en-US" sz="2400" dirty="0"/>
              <a:t>Amusement Parks around the World</a:t>
            </a:r>
            <a:br>
              <a:rPr lang="en-US" sz="2400" dirty="0"/>
            </a:br>
            <a:br>
              <a:rPr lang="en-US" sz="2400" dirty="0"/>
            </a:br>
            <a:r>
              <a:rPr lang="en-US" sz="2400" dirty="0"/>
              <a:t>Earnings  </a:t>
            </a:r>
            <a:br>
              <a:rPr lang="en-US" sz="2400" dirty="0"/>
            </a:br>
            <a:br>
              <a:rPr lang="en-US" sz="2400" dirty="0"/>
            </a:br>
            <a:r>
              <a:rPr lang="en-US" sz="2400" dirty="0"/>
              <a:t>Movies</a:t>
            </a:r>
            <a:br>
              <a:rPr lang="en-US" sz="2400" dirty="0"/>
            </a:br>
            <a:br>
              <a:rPr lang="en-US" sz="2400" dirty="0"/>
            </a:br>
            <a:endParaRPr lang="en-US" sz="2400" dirty="0"/>
          </a:p>
        </p:txBody>
      </p:sp>
      <p:pic>
        <p:nvPicPr>
          <p:cNvPr id="83" name="Picture 82">
            <a:extLst>
              <a:ext uri="{FF2B5EF4-FFF2-40B4-BE49-F238E27FC236}">
                <a16:creationId xmlns:a16="http://schemas.microsoft.com/office/drawing/2014/main" id="{5C9A4BB2-195A-4F1E-A6F6-0062FEC8E2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85" name="Group 84">
            <a:extLst>
              <a:ext uri="{FF2B5EF4-FFF2-40B4-BE49-F238E27FC236}">
                <a16:creationId xmlns:a16="http://schemas.microsoft.com/office/drawing/2014/main" id="{EB55803A-7447-41B7-A9E5-2D9F9830C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383CBD-836E-47D4-A657-94E8CF596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F8D026E-08F9-4AD7-AD0D-18FD370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23C75D6C-286E-41FE-A519-BA970FD106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898" r="5222" b="1"/>
          <a:stretch/>
        </p:blipFill>
        <p:spPr bwMode="auto">
          <a:xfrm>
            <a:off x="4691112" y="1226728"/>
            <a:ext cx="6044692" cy="371957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C3984C41-E3F3-4E93-82C6-D03C54DEB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91" name="Straight Connector 90">
            <a:extLst>
              <a:ext uri="{FF2B5EF4-FFF2-40B4-BE49-F238E27FC236}">
                <a16:creationId xmlns:a16="http://schemas.microsoft.com/office/drawing/2014/main" id="{754D7E5B-72A1-4B0F-9BDB-EE3972B2F3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91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27EDF-DD2C-4C6B-BAF6-9859EC3EDDE6}"/>
              </a:ext>
            </a:extLst>
          </p:cNvPr>
          <p:cNvSpPr>
            <a:spLocks noGrp="1"/>
          </p:cNvSpPr>
          <p:nvPr>
            <p:ph idx="1"/>
          </p:nvPr>
        </p:nvSpPr>
        <p:spPr>
          <a:xfrm>
            <a:off x="5739455" y="278296"/>
            <a:ext cx="5285707" cy="5046516"/>
          </a:xfrm>
        </p:spPr>
        <p:txBody>
          <a:bodyPr anchor="ctr">
            <a:normAutofit/>
          </a:bodyPr>
          <a:lstStyle/>
          <a:p>
            <a:pPr marL="0" indent="0" algn="ctr">
              <a:buNone/>
            </a:pPr>
            <a:r>
              <a:rPr lang="en-US" dirty="0">
                <a:solidFill>
                  <a:srgbClr val="000000"/>
                </a:solidFill>
              </a:rPr>
              <a:t>Questions</a:t>
            </a:r>
          </a:p>
          <a:p>
            <a:endParaRPr lang="en-US" dirty="0">
              <a:solidFill>
                <a:srgbClr val="000000"/>
              </a:solidFill>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Overtime, has the population of visitors increased or decreased?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What time of the year are the most popular to visit? </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Top five movies that reached highest level of revenue?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Creating a platform or drop down to see which titles and movie details</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Which attractions within the park are the most popular? </a:t>
            </a:r>
          </a:p>
        </p:txBody>
      </p:sp>
      <p:cxnSp>
        <p:nvCxnSpPr>
          <p:cNvPr id="33" name="Straight Connector 32">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B1E64CB6-C7F2-46FF-AA99-58C7969729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1026" name="Picture 2" descr="6 Creative Variations of the Disney Logo">
            <a:extLst>
              <a:ext uri="{FF2B5EF4-FFF2-40B4-BE49-F238E27FC236}">
                <a16:creationId xmlns:a16="http://schemas.microsoft.com/office/drawing/2014/main" id="{69ABA82A-CAC6-4E74-B782-D351007EE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1" y="1668251"/>
            <a:ext cx="5324297" cy="279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24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5C715-CD05-4983-B29C-BAA23D5CCA01}"/>
              </a:ext>
            </a:extLst>
          </p:cNvPr>
          <p:cNvSpPr>
            <a:spLocks noGrp="1"/>
          </p:cNvSpPr>
          <p:nvPr>
            <p:ph type="title"/>
          </p:nvPr>
        </p:nvSpPr>
        <p:spPr>
          <a:xfrm>
            <a:off x="4958000" y="1371329"/>
            <a:ext cx="5899470" cy="1007714"/>
          </a:xfrm>
        </p:spPr>
        <p:txBody>
          <a:bodyPr>
            <a:normAutofit/>
          </a:bodyPr>
          <a:lstStyle/>
          <a:p>
            <a:pPr algn="ctr"/>
            <a:r>
              <a:rPr lang="en-US" b="1" dirty="0"/>
              <a:t>Tools Used </a:t>
            </a:r>
          </a:p>
        </p:txBody>
      </p:sp>
      <p:sp>
        <p:nvSpPr>
          <p:cNvPr id="3" name="Content Placeholder 2">
            <a:extLst>
              <a:ext uri="{FF2B5EF4-FFF2-40B4-BE49-F238E27FC236}">
                <a16:creationId xmlns:a16="http://schemas.microsoft.com/office/drawing/2014/main" id="{573C442E-3FCC-499C-94FF-4F4A57F315AF}"/>
              </a:ext>
            </a:extLst>
          </p:cNvPr>
          <p:cNvSpPr>
            <a:spLocks noGrp="1"/>
          </p:cNvSpPr>
          <p:nvPr>
            <p:ph idx="1"/>
          </p:nvPr>
        </p:nvSpPr>
        <p:spPr>
          <a:xfrm>
            <a:off x="5366113" y="2336640"/>
            <a:ext cx="4796821" cy="2489520"/>
          </a:xfrm>
        </p:spPr>
        <p:txBody>
          <a:bodyPr>
            <a:normAutofit/>
          </a:bodyPr>
          <a:lstStyle/>
          <a:p>
            <a:pPr algn="ctr"/>
            <a:r>
              <a:rPr lang="en-US" dirty="0"/>
              <a:t>Scraping – Pandas </a:t>
            </a:r>
          </a:p>
          <a:p>
            <a:pPr algn="ctr"/>
            <a:r>
              <a:rPr lang="en-US" dirty="0"/>
              <a:t>Database – SQLite </a:t>
            </a:r>
          </a:p>
          <a:p>
            <a:pPr algn="ctr"/>
            <a:r>
              <a:rPr lang="en-US" dirty="0"/>
              <a:t>Anime – SVG </a:t>
            </a:r>
          </a:p>
          <a:p>
            <a:pPr algn="ctr"/>
            <a:r>
              <a:rPr lang="en-US" dirty="0"/>
              <a:t>Calendar Library </a:t>
            </a:r>
          </a:p>
          <a:p>
            <a:pPr algn="ctr"/>
            <a:endParaRPr lang="en-US" dirty="0"/>
          </a:p>
        </p:txBody>
      </p:sp>
      <p:pic>
        <p:nvPicPr>
          <p:cNvPr id="18" name="Picture 17">
            <a:extLst>
              <a:ext uri="{FF2B5EF4-FFF2-40B4-BE49-F238E27FC236}">
                <a16:creationId xmlns:a16="http://schemas.microsoft.com/office/drawing/2014/main" id="{9FAED84B-D529-414B-9401-47C9BEC2F5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30094"/>
            <a:ext cx="12192000" cy="742950"/>
          </a:xfrm>
          <a:prstGeom prst="rect">
            <a:avLst/>
          </a:prstGeom>
        </p:spPr>
      </p:pic>
      <p:pic>
        <p:nvPicPr>
          <p:cNvPr id="2052" name="Picture 4" descr="I-4 West Exit 67 to Close Starting May 3rd for Work on Walt Disney World  EPCOT/World Center Drive Archway - WDW News Today">
            <a:extLst>
              <a:ext uri="{FF2B5EF4-FFF2-40B4-BE49-F238E27FC236}">
                <a16:creationId xmlns:a16="http://schemas.microsoft.com/office/drawing/2014/main" id="{336BAF1A-7A71-4A36-8767-C132CB2CF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909" y="2014799"/>
            <a:ext cx="3515091" cy="263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6" name="Rectangle 15">
            <a:extLst>
              <a:ext uri="{FF2B5EF4-FFF2-40B4-BE49-F238E27FC236}">
                <a16:creationId xmlns:a16="http://schemas.microsoft.com/office/drawing/2014/main" id="{18B71113-ED1E-4689-96FF-620B29035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4252525-B2F1-43A9-8DDF-5F476C86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77ED1-A5F9-40A3-AB38-9A72224134E8}"/>
              </a:ext>
            </a:extLst>
          </p:cNvPr>
          <p:cNvSpPr>
            <a:spLocks noGrp="1"/>
          </p:cNvSpPr>
          <p:nvPr>
            <p:ph type="title"/>
          </p:nvPr>
        </p:nvSpPr>
        <p:spPr>
          <a:xfrm>
            <a:off x="363854" y="2239595"/>
            <a:ext cx="4258026" cy="2464904"/>
          </a:xfrm>
        </p:spPr>
        <p:txBody>
          <a:bodyPr vert="horz" lIns="91440" tIns="45720" rIns="91440" bIns="0" rtlCol="0" anchor="ctr">
            <a:normAutofit/>
          </a:bodyPr>
          <a:lstStyle/>
          <a:p>
            <a:r>
              <a:rPr lang="en-US" sz="4800" dirty="0"/>
              <a:t>Time for an Adventure</a:t>
            </a:r>
          </a:p>
        </p:txBody>
      </p:sp>
      <p:pic>
        <p:nvPicPr>
          <p:cNvPr id="3074" name="Picture 2" descr="Printable DISNEY Surprise Trip Tickets. Disney World / | Etsy">
            <a:extLst>
              <a:ext uri="{FF2B5EF4-FFF2-40B4-BE49-F238E27FC236}">
                <a16:creationId xmlns:a16="http://schemas.microsoft.com/office/drawing/2014/main" id="{BF919ABE-817A-41CA-A333-A1E922D39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07" t="4763" r="597" b="4823"/>
          <a:stretch/>
        </p:blipFill>
        <p:spPr bwMode="auto">
          <a:xfrm>
            <a:off x="5026650" y="828302"/>
            <a:ext cx="6063176" cy="528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30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1B6E4E54-B8DA-4CAC-8B60-4981DB42AF42}"/>
              </a:ext>
            </a:extLst>
          </p:cNvPr>
          <p:cNvSpPr>
            <a:spLocks noGrp="1"/>
          </p:cNvSpPr>
          <p:nvPr>
            <p:ph type="title"/>
          </p:nvPr>
        </p:nvSpPr>
        <p:spPr>
          <a:xfrm>
            <a:off x="1546222" y="1584552"/>
            <a:ext cx="9099255" cy="2537251"/>
          </a:xfrm>
        </p:spPr>
        <p:txBody>
          <a:bodyPr vert="horz" lIns="91440" tIns="45720" rIns="91440" bIns="0" rtlCol="0" anchor="ctr">
            <a:noAutofit/>
          </a:bodyPr>
          <a:lstStyle/>
          <a:p>
            <a:pPr algn="ctr"/>
            <a:br>
              <a:rPr lang="en-US" sz="4000" dirty="0">
                <a:solidFill>
                  <a:srgbClr val="454545"/>
                </a:solidFill>
              </a:rPr>
            </a:br>
            <a:r>
              <a:rPr lang="en-US" sz="4000" b="1" dirty="0">
                <a:solidFill>
                  <a:srgbClr val="454545"/>
                </a:solidFill>
              </a:rPr>
              <a:t>Data for API</a:t>
            </a:r>
            <a:br>
              <a:rPr lang="en-US" sz="4000" dirty="0">
                <a:solidFill>
                  <a:srgbClr val="454545"/>
                </a:solidFill>
              </a:rPr>
            </a:br>
            <a:br>
              <a:rPr lang="en-US" sz="4000" dirty="0">
                <a:solidFill>
                  <a:srgbClr val="454545"/>
                </a:solidFill>
              </a:rPr>
            </a:br>
            <a:r>
              <a:rPr lang="en-US" sz="3600" dirty="0">
                <a:solidFill>
                  <a:srgbClr val="454545"/>
                </a:solidFill>
              </a:rPr>
              <a:t>1. </a:t>
            </a:r>
            <a:r>
              <a:rPr lang="en-US" sz="2400" u="sng" dirty="0">
                <a:latin typeface="Slack-Lato"/>
                <a:hlinkClick r:id="rId4"/>
              </a:rPr>
              <a:t>https://queue-times.com/en-US/parks</a:t>
            </a:r>
            <a:br>
              <a:rPr lang="en-US" sz="3600" dirty="0">
                <a:solidFill>
                  <a:srgbClr val="454545"/>
                </a:solidFill>
              </a:rPr>
            </a:br>
            <a:r>
              <a:rPr lang="en-US" sz="3600" dirty="0">
                <a:solidFill>
                  <a:srgbClr val="454545"/>
                </a:solidFill>
              </a:rPr>
              <a:t>2. </a:t>
            </a:r>
            <a:r>
              <a:rPr lang="en-US" sz="2400" b="0" i="0" u="sng" dirty="0">
                <a:effectLst/>
                <a:latin typeface="Slack-Lato"/>
                <a:hlinkClick r:id="rId5"/>
              </a:rPr>
              <a:t>https://www.the-numbers.com/movies/distributor/Walt-Disney#tab=year</a:t>
            </a:r>
            <a:endParaRPr lang="en-US" sz="4000" dirty="0">
              <a:solidFill>
                <a:srgbClr val="454545"/>
              </a:solidFill>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13481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A3E9641-671B-4720-8E7B-DA6074200E5C}"/>
              </a:ext>
            </a:extLst>
          </p:cNvPr>
          <p:cNvSpPr>
            <a:spLocks noChangeAspect="1" noChangeArrowheads="1"/>
          </p:cNvSpPr>
          <p:nvPr/>
        </p:nvSpPr>
        <p:spPr bwMode="auto">
          <a:xfrm>
            <a:off x="3233530" y="566530"/>
            <a:ext cx="3014870" cy="3014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1A75EBF-6EB4-4806-94A7-5461A09B8D42}"/>
              </a:ext>
            </a:extLst>
          </p:cNvPr>
          <p:cNvPicPr>
            <a:picLocks noChangeAspect="1"/>
          </p:cNvPicPr>
          <p:nvPr/>
        </p:nvPicPr>
        <p:blipFill>
          <a:blip r:embed="rId2"/>
          <a:stretch>
            <a:fillRect/>
          </a:stretch>
        </p:blipFill>
        <p:spPr>
          <a:xfrm>
            <a:off x="684336" y="566530"/>
            <a:ext cx="10823328" cy="5362800"/>
          </a:xfrm>
          <a:prstGeom prst="rect">
            <a:avLst/>
          </a:prstGeom>
        </p:spPr>
      </p:pic>
    </p:spTree>
    <p:extLst>
      <p:ext uri="{BB962C8B-B14F-4D97-AF65-F5344CB8AC3E}">
        <p14:creationId xmlns:p14="http://schemas.microsoft.com/office/powerpoint/2010/main" val="157565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5D0FD8-0639-4F02-841E-0DF055F3109D}"/>
              </a:ext>
            </a:extLst>
          </p:cNvPr>
          <p:cNvPicPr>
            <a:picLocks noChangeAspect="1"/>
          </p:cNvPicPr>
          <p:nvPr/>
        </p:nvPicPr>
        <p:blipFill>
          <a:blip r:embed="rId2"/>
          <a:stretch>
            <a:fillRect/>
          </a:stretch>
        </p:blipFill>
        <p:spPr>
          <a:xfrm>
            <a:off x="2909210" y="198255"/>
            <a:ext cx="6373579" cy="6461489"/>
          </a:xfrm>
          <a:prstGeom prst="rect">
            <a:avLst/>
          </a:prstGeom>
        </p:spPr>
      </p:pic>
    </p:spTree>
    <p:extLst>
      <p:ext uri="{BB962C8B-B14F-4D97-AF65-F5344CB8AC3E}">
        <p14:creationId xmlns:p14="http://schemas.microsoft.com/office/powerpoint/2010/main" val="15903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5C96AC-430B-4BAB-9678-040E0E2E8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623D27-5D86-41C4-9415-D55631075DDC}"/>
              </a:ext>
            </a:extLst>
          </p:cNvPr>
          <p:cNvSpPr>
            <a:spLocks noGrp="1"/>
          </p:cNvSpPr>
          <p:nvPr>
            <p:ph type="title"/>
          </p:nvPr>
        </p:nvSpPr>
        <p:spPr>
          <a:xfrm>
            <a:off x="732748" y="943843"/>
            <a:ext cx="3389906" cy="1196006"/>
          </a:xfrm>
        </p:spPr>
        <p:txBody>
          <a:bodyPr anchor="ctr">
            <a:normAutofit/>
          </a:bodyPr>
          <a:lstStyle/>
          <a:p>
            <a:pPr algn="ctr"/>
            <a:r>
              <a:rPr lang="en-US" b="1" dirty="0"/>
              <a:t>REPO</a:t>
            </a:r>
          </a:p>
        </p:txBody>
      </p:sp>
      <p:sp>
        <p:nvSpPr>
          <p:cNvPr id="12" name="Rectangle 11">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3005" y="676656"/>
            <a:ext cx="6945528" cy="5546173"/>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2710" y="941037"/>
            <a:ext cx="6506118" cy="501741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982DF-9CB5-461C-BA69-B9D809482661}"/>
              </a:ext>
            </a:extLst>
          </p:cNvPr>
          <p:cNvSpPr>
            <a:spLocks noGrp="1"/>
          </p:cNvSpPr>
          <p:nvPr>
            <p:ph idx="1"/>
          </p:nvPr>
        </p:nvSpPr>
        <p:spPr>
          <a:xfrm>
            <a:off x="5149689" y="1268898"/>
            <a:ext cx="5852160" cy="4361688"/>
          </a:xfrm>
        </p:spPr>
        <p:txBody>
          <a:bodyPr anchor="ctr">
            <a:normAutofit/>
          </a:bodyPr>
          <a:lstStyle/>
          <a:p>
            <a:pPr algn="ctr"/>
            <a:r>
              <a:rPr lang="en-US" sz="2400" dirty="0">
                <a:solidFill>
                  <a:schemeClr val="bg1"/>
                </a:solidFill>
                <a:hlinkClick r:id="rId2"/>
              </a:rPr>
              <a:t>https://github.com/Ramsha2025/Disney-Challenge.git</a:t>
            </a:r>
            <a:r>
              <a:rPr lang="en-US" sz="2400" dirty="0">
                <a:solidFill>
                  <a:schemeClr val="bg1"/>
                </a:solidFill>
              </a:rPr>
              <a:t> </a:t>
            </a:r>
          </a:p>
        </p:txBody>
      </p:sp>
      <p:pic>
        <p:nvPicPr>
          <p:cNvPr id="4" name="Picture 3">
            <a:extLst>
              <a:ext uri="{FF2B5EF4-FFF2-40B4-BE49-F238E27FC236}">
                <a16:creationId xmlns:a16="http://schemas.microsoft.com/office/drawing/2014/main" id="{4E424B37-CF65-4C25-A85E-D1C39D7E1DA0}"/>
              </a:ext>
            </a:extLst>
          </p:cNvPr>
          <p:cNvPicPr>
            <a:picLocks noChangeAspect="1"/>
          </p:cNvPicPr>
          <p:nvPr/>
        </p:nvPicPr>
        <p:blipFill rotWithShape="1">
          <a:blip r:embed="rId3"/>
          <a:srcRect l="65525" t="3931" r="5247" b="1800"/>
          <a:stretch/>
        </p:blipFill>
        <p:spPr>
          <a:xfrm>
            <a:off x="1167202" y="1901137"/>
            <a:ext cx="2520997" cy="4646293"/>
          </a:xfrm>
          <a:prstGeom prst="rect">
            <a:avLst/>
          </a:prstGeom>
        </p:spPr>
      </p:pic>
    </p:spTree>
    <p:extLst>
      <p:ext uri="{BB962C8B-B14F-4D97-AF65-F5344CB8AC3E}">
        <p14:creationId xmlns:p14="http://schemas.microsoft.com/office/powerpoint/2010/main" val="2377231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155</TotalTime>
  <Words>183</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Courier New</vt:lpstr>
      <vt:lpstr>Slack-Lato</vt:lpstr>
      <vt:lpstr>Gallery</vt:lpstr>
      <vt:lpstr>Disney Challenge</vt:lpstr>
      <vt:lpstr>Disney Focus Points   Amusement Parks around the World  Earnings    Movies  </vt:lpstr>
      <vt:lpstr>PowerPoint Presentation</vt:lpstr>
      <vt:lpstr>Tools Used </vt:lpstr>
      <vt:lpstr>Time for an Adventure</vt:lpstr>
      <vt:lpstr> Data for API  1. https://queue-times.com/en-US/parks 2. https://www.the-numbers.com/movies/distributor/Walt-Disney#tab=year</vt:lpstr>
      <vt:lpstr>PowerPoint Presentation</vt:lpstr>
      <vt:lpstr>PowerPoint Presentation</vt:lpstr>
      <vt:lpstr>REPO</vt:lpstr>
      <vt:lpstr>JavaScript Libraries</vt:lpstr>
      <vt:lpstr>Style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Disney Challenge</dc:title>
  <dc:creator>Ramsha Zaman</dc:creator>
  <cp:lastModifiedBy>Ramsha Zaman</cp:lastModifiedBy>
  <cp:revision>10</cp:revision>
  <dcterms:created xsi:type="dcterms:W3CDTF">2022-01-20T04:33:55Z</dcterms:created>
  <dcterms:modified xsi:type="dcterms:W3CDTF">2022-01-22T18:35:52Z</dcterms:modified>
</cp:coreProperties>
</file>