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70" r:id="rId5"/>
    <p:sldId id="272" r:id="rId6"/>
    <p:sldId id="268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F3A07-2745-4519-8FD8-51AC23723B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5B3BD3-35D2-4F0A-B4C3-7F3BE7391864}">
      <dgm:prSet/>
      <dgm:spPr/>
      <dgm:t>
        <a:bodyPr/>
        <a:lstStyle/>
        <a:p>
          <a:r>
            <a:rPr lang="en-US" b="0" i="0"/>
            <a:t>Support Vector Machine - For flexibility in which it can solve both regression and classification.</a:t>
          </a:r>
          <a:endParaRPr lang="en-US"/>
        </a:p>
      </dgm:t>
    </dgm:pt>
    <dgm:pt modelId="{5715F0EF-5618-40EF-B751-3973B6ACBBA6}" type="parTrans" cxnId="{19B03DBD-081D-402C-8A82-5EA9E2E79BDC}">
      <dgm:prSet/>
      <dgm:spPr/>
      <dgm:t>
        <a:bodyPr/>
        <a:lstStyle/>
        <a:p>
          <a:endParaRPr lang="en-US"/>
        </a:p>
      </dgm:t>
    </dgm:pt>
    <dgm:pt modelId="{682F9F2B-98B3-4EE7-8793-D3A9C12D190B}" type="sibTrans" cxnId="{19B03DBD-081D-402C-8A82-5EA9E2E79BDC}">
      <dgm:prSet/>
      <dgm:spPr/>
      <dgm:t>
        <a:bodyPr/>
        <a:lstStyle/>
        <a:p>
          <a:endParaRPr lang="en-US"/>
        </a:p>
      </dgm:t>
    </dgm:pt>
    <dgm:pt modelId="{322D09F6-C2E8-44B8-9E9B-3D88C9176063}">
      <dgm:prSet/>
      <dgm:spPr/>
      <dgm:t>
        <a:bodyPr/>
        <a:lstStyle/>
        <a:p>
          <a:r>
            <a:rPr lang="en-US" b="0" i="0"/>
            <a:t>Random Forest Classifier - Also flexible where it can perform both regression and classification tasks.</a:t>
          </a:r>
          <a:endParaRPr lang="en-US"/>
        </a:p>
      </dgm:t>
    </dgm:pt>
    <dgm:pt modelId="{38549DD6-DAB2-4EB8-9952-736B0A9CAFDC}" type="parTrans" cxnId="{62452FC9-BFEB-4A37-BAFB-585DDADCA4A9}">
      <dgm:prSet/>
      <dgm:spPr/>
      <dgm:t>
        <a:bodyPr/>
        <a:lstStyle/>
        <a:p>
          <a:endParaRPr lang="en-US"/>
        </a:p>
      </dgm:t>
    </dgm:pt>
    <dgm:pt modelId="{07E5C900-4433-46ED-970C-C0AF39484F37}" type="sibTrans" cxnId="{62452FC9-BFEB-4A37-BAFB-585DDADCA4A9}">
      <dgm:prSet/>
      <dgm:spPr/>
      <dgm:t>
        <a:bodyPr/>
        <a:lstStyle/>
        <a:p>
          <a:endParaRPr lang="en-US"/>
        </a:p>
      </dgm:t>
    </dgm:pt>
    <dgm:pt modelId="{D664AC25-177B-41FD-B1B5-9613AB74E440}">
      <dgm:prSet/>
      <dgm:spPr/>
      <dgm:t>
        <a:bodyPr/>
        <a:lstStyle/>
        <a:p>
          <a:r>
            <a:rPr lang="en-US" b="0" i="0"/>
            <a:t>Category Boosting (catboost) - Handling Categorical features automatically. We can use CatBoost without any explicit pre-processing to convert categories into numbers.</a:t>
          </a:r>
          <a:endParaRPr lang="en-US"/>
        </a:p>
      </dgm:t>
    </dgm:pt>
    <dgm:pt modelId="{27704E8B-9C1F-48F8-96FA-6E4AB6B6AEF9}" type="parTrans" cxnId="{CA153285-E78F-4AF9-877F-25B4DDE748E6}">
      <dgm:prSet/>
      <dgm:spPr/>
      <dgm:t>
        <a:bodyPr/>
        <a:lstStyle/>
        <a:p>
          <a:endParaRPr lang="en-US"/>
        </a:p>
      </dgm:t>
    </dgm:pt>
    <dgm:pt modelId="{9CC3C4C1-C341-44CB-B970-F4660663130C}" type="sibTrans" cxnId="{CA153285-E78F-4AF9-877F-25B4DDE748E6}">
      <dgm:prSet/>
      <dgm:spPr/>
      <dgm:t>
        <a:bodyPr/>
        <a:lstStyle/>
        <a:p>
          <a:endParaRPr lang="en-US"/>
        </a:p>
      </dgm:t>
    </dgm:pt>
    <dgm:pt modelId="{76558961-07F8-47B6-8AE1-89D306482ADA}" type="pres">
      <dgm:prSet presAssocID="{596F3A07-2745-4519-8FD8-51AC23723B73}" presName="linear" presStyleCnt="0">
        <dgm:presLayoutVars>
          <dgm:animLvl val="lvl"/>
          <dgm:resizeHandles val="exact"/>
        </dgm:presLayoutVars>
      </dgm:prSet>
      <dgm:spPr/>
    </dgm:pt>
    <dgm:pt modelId="{3F1ED8B7-E529-4723-820C-81CDEA54A16D}" type="pres">
      <dgm:prSet presAssocID="{4C5B3BD3-35D2-4F0A-B4C3-7F3BE73918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CC6E7-0A97-4EF1-BCF8-DFA9938A0206}" type="pres">
      <dgm:prSet presAssocID="{682F9F2B-98B3-4EE7-8793-D3A9C12D190B}" presName="spacer" presStyleCnt="0"/>
      <dgm:spPr/>
    </dgm:pt>
    <dgm:pt modelId="{96F1AD8B-F7E9-4283-8A1F-F3315476695B}" type="pres">
      <dgm:prSet presAssocID="{322D09F6-C2E8-44B8-9E9B-3D88C91760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9CE5F3-5A7B-4940-A8E3-19EC6361A71D}" type="pres">
      <dgm:prSet presAssocID="{07E5C900-4433-46ED-970C-C0AF39484F37}" presName="spacer" presStyleCnt="0"/>
      <dgm:spPr/>
    </dgm:pt>
    <dgm:pt modelId="{9892D0D0-AC28-40AF-ABAA-3097C0B7F67C}" type="pres">
      <dgm:prSet presAssocID="{D664AC25-177B-41FD-B1B5-9613AB74E4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93EB3D-C165-456B-B0A4-E4DF7B2EC534}" type="presOf" srcId="{D664AC25-177B-41FD-B1B5-9613AB74E440}" destId="{9892D0D0-AC28-40AF-ABAA-3097C0B7F67C}" srcOrd="0" destOrd="0" presId="urn:microsoft.com/office/officeart/2005/8/layout/vList2"/>
    <dgm:cxn modelId="{C5431F5C-4373-4C9C-8453-96F55F412862}" type="presOf" srcId="{4C5B3BD3-35D2-4F0A-B4C3-7F3BE7391864}" destId="{3F1ED8B7-E529-4723-820C-81CDEA54A16D}" srcOrd="0" destOrd="0" presId="urn:microsoft.com/office/officeart/2005/8/layout/vList2"/>
    <dgm:cxn modelId="{55BE1377-3F12-4502-BAA5-E383CD097267}" type="presOf" srcId="{596F3A07-2745-4519-8FD8-51AC23723B73}" destId="{76558961-07F8-47B6-8AE1-89D306482ADA}" srcOrd="0" destOrd="0" presId="urn:microsoft.com/office/officeart/2005/8/layout/vList2"/>
    <dgm:cxn modelId="{CA153285-E78F-4AF9-877F-25B4DDE748E6}" srcId="{596F3A07-2745-4519-8FD8-51AC23723B73}" destId="{D664AC25-177B-41FD-B1B5-9613AB74E440}" srcOrd="2" destOrd="0" parTransId="{27704E8B-9C1F-48F8-96FA-6E4AB6B6AEF9}" sibTransId="{9CC3C4C1-C341-44CB-B970-F4660663130C}"/>
    <dgm:cxn modelId="{19B03DBD-081D-402C-8A82-5EA9E2E79BDC}" srcId="{596F3A07-2745-4519-8FD8-51AC23723B73}" destId="{4C5B3BD3-35D2-4F0A-B4C3-7F3BE7391864}" srcOrd="0" destOrd="0" parTransId="{5715F0EF-5618-40EF-B751-3973B6ACBBA6}" sibTransId="{682F9F2B-98B3-4EE7-8793-D3A9C12D190B}"/>
    <dgm:cxn modelId="{62452FC9-BFEB-4A37-BAFB-585DDADCA4A9}" srcId="{596F3A07-2745-4519-8FD8-51AC23723B73}" destId="{322D09F6-C2E8-44B8-9E9B-3D88C9176063}" srcOrd="1" destOrd="0" parTransId="{38549DD6-DAB2-4EB8-9952-736B0A9CAFDC}" sibTransId="{07E5C900-4433-46ED-970C-C0AF39484F37}"/>
    <dgm:cxn modelId="{579332F8-2D54-4989-9743-CD8C928B6F4B}" type="presOf" srcId="{322D09F6-C2E8-44B8-9E9B-3D88C9176063}" destId="{96F1AD8B-F7E9-4283-8A1F-F3315476695B}" srcOrd="0" destOrd="0" presId="urn:microsoft.com/office/officeart/2005/8/layout/vList2"/>
    <dgm:cxn modelId="{D127ABDC-C5D4-4119-B7E5-5E26A6119AB5}" type="presParOf" srcId="{76558961-07F8-47B6-8AE1-89D306482ADA}" destId="{3F1ED8B7-E529-4723-820C-81CDEA54A16D}" srcOrd="0" destOrd="0" presId="urn:microsoft.com/office/officeart/2005/8/layout/vList2"/>
    <dgm:cxn modelId="{7B8ABB97-B5E3-4099-B5C1-E9F112DE3978}" type="presParOf" srcId="{76558961-07F8-47B6-8AE1-89D306482ADA}" destId="{94BCC6E7-0A97-4EF1-BCF8-DFA9938A0206}" srcOrd="1" destOrd="0" presId="urn:microsoft.com/office/officeart/2005/8/layout/vList2"/>
    <dgm:cxn modelId="{97353744-CBEB-43D6-A2E9-1CF1AF1B9AFF}" type="presParOf" srcId="{76558961-07F8-47B6-8AE1-89D306482ADA}" destId="{96F1AD8B-F7E9-4283-8A1F-F3315476695B}" srcOrd="2" destOrd="0" presId="urn:microsoft.com/office/officeart/2005/8/layout/vList2"/>
    <dgm:cxn modelId="{FAEF6477-A0F7-4BD7-8D1C-447EF4DD5C71}" type="presParOf" srcId="{76558961-07F8-47B6-8AE1-89D306482ADA}" destId="{6E9CE5F3-5A7B-4940-A8E3-19EC6361A71D}" srcOrd="3" destOrd="0" presId="urn:microsoft.com/office/officeart/2005/8/layout/vList2"/>
    <dgm:cxn modelId="{AF94FAD7-EB5A-4266-93BC-400A5FCB4BEF}" type="presParOf" srcId="{76558961-07F8-47B6-8AE1-89D306482ADA}" destId="{9892D0D0-AC28-40AF-ABAA-3097C0B7F6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ED8B7-E529-4723-820C-81CDEA54A16D}">
      <dsp:nvSpPr>
        <dsp:cNvPr id="0" name=""/>
        <dsp:cNvSpPr/>
      </dsp:nvSpPr>
      <dsp:spPr>
        <a:xfrm>
          <a:off x="0" y="377358"/>
          <a:ext cx="5732205" cy="14016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Support Vector Machine - For flexibility in which it can solve both regression and classification.</a:t>
          </a:r>
          <a:endParaRPr lang="en-US" sz="2000" kern="1200"/>
        </a:p>
      </dsp:txBody>
      <dsp:txXfrm>
        <a:off x="68422" y="445780"/>
        <a:ext cx="5595361" cy="1264779"/>
      </dsp:txXfrm>
    </dsp:sp>
    <dsp:sp modelId="{96F1AD8B-F7E9-4283-8A1F-F3315476695B}">
      <dsp:nvSpPr>
        <dsp:cNvPr id="0" name=""/>
        <dsp:cNvSpPr/>
      </dsp:nvSpPr>
      <dsp:spPr>
        <a:xfrm>
          <a:off x="0" y="1836582"/>
          <a:ext cx="5732205" cy="1401623"/>
        </a:xfrm>
        <a:prstGeom prst="roundRect">
          <a:avLst/>
        </a:prstGeom>
        <a:solidFill>
          <a:schemeClr val="accent2">
            <a:hueOff val="-742750"/>
            <a:satOff val="-126"/>
            <a:lumOff val="4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Random Forest Classifier - Also flexible where it can perform both regression and classification tasks.</a:t>
          </a:r>
          <a:endParaRPr lang="en-US" sz="2000" kern="1200"/>
        </a:p>
      </dsp:txBody>
      <dsp:txXfrm>
        <a:off x="68422" y="1905004"/>
        <a:ext cx="5595361" cy="1264779"/>
      </dsp:txXfrm>
    </dsp:sp>
    <dsp:sp modelId="{9892D0D0-AC28-40AF-ABAA-3097C0B7F67C}">
      <dsp:nvSpPr>
        <dsp:cNvPr id="0" name=""/>
        <dsp:cNvSpPr/>
      </dsp:nvSpPr>
      <dsp:spPr>
        <a:xfrm>
          <a:off x="0" y="3295805"/>
          <a:ext cx="5732205" cy="1401623"/>
        </a:xfrm>
        <a:prstGeom prst="roundRect">
          <a:avLst/>
        </a:prstGeom>
        <a:solidFill>
          <a:schemeClr val="accent2">
            <a:hueOff val="-1485500"/>
            <a:satOff val="-252"/>
            <a:lumOff val="80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Category Boosting (catboost) - Handling Categorical features automatically. We can use CatBoost without any explicit pre-processing to convert categories into numbers.</a:t>
          </a:r>
          <a:endParaRPr lang="en-US" sz="2000" kern="1200"/>
        </a:p>
      </dsp:txBody>
      <dsp:txXfrm>
        <a:off x="68422" y="3364227"/>
        <a:ext cx="5595361" cy="1264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drive/1zHPtiLvbVdNUXPBpKqcZGTw6uq1fd2N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D8A90-51AB-4352-BF2C-D20BB2F7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36" y="2675658"/>
            <a:ext cx="4333461" cy="1968593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Healthcare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3C223-DA6C-493C-9D0B-C0490973B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13841"/>
            <a:ext cx="3798275" cy="1261817"/>
          </a:xfrm>
        </p:spPr>
        <p:txBody>
          <a:bodyPr anchor="t">
            <a:normAutofit/>
          </a:bodyPr>
          <a:lstStyle/>
          <a:p>
            <a:r>
              <a:rPr lang="en-US"/>
              <a:t>Ramsha</a:t>
            </a:r>
            <a:r>
              <a:rPr lang="en-US" dirty="0" err="1"/>
              <a:t>,Raven</a:t>
            </a:r>
            <a:r>
              <a:rPr lang="en-US" dirty="0"/>
              <a:t>, </a:t>
            </a:r>
            <a:r>
              <a:rPr lang="en-US" dirty="0" err="1"/>
              <a:t>Yen,Ed</a:t>
            </a:r>
            <a:r>
              <a:rPr lang="en-US" dirty="0"/>
              <a:t> Jonathan</a:t>
            </a:r>
          </a:p>
        </p:txBody>
      </p:sp>
      <p:cxnSp>
        <p:nvCxnSpPr>
          <p:cNvPr id="46" name="Straight Connector 42">
            <a:extLst>
              <a:ext uri="{FF2B5EF4-FFF2-40B4-BE49-F238E27FC236}">
                <a16:creationId xmlns:a16="http://schemas.microsoft.com/office/drawing/2014/main" id="{923D9990-956B-4AC8-93BB-32078816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8A29D1-A0F7-4F03-B3AE-91383B8D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33" y="1540867"/>
            <a:ext cx="7192887" cy="37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AAFA-F1AF-45F8-BB3F-9B2A55B4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b="1" dirty="0"/>
              <a:t>Correlation Analysis</a:t>
            </a:r>
            <a:endParaRPr lang="en-US" b="1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A01CF6C4-F566-4BEB-9226-ED3BCE82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Pair Plot</a:t>
            </a:r>
          </a:p>
          <a:p>
            <a:r>
              <a:rPr lang="en-US" dirty="0"/>
              <a:t>Determine if individual is prone to a heart attack </a:t>
            </a:r>
          </a:p>
        </p:txBody>
      </p:sp>
      <p:pic>
        <p:nvPicPr>
          <p:cNvPr id="4100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E3383C09-CF79-437A-AC87-10B19C36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9982" y="643467"/>
            <a:ext cx="5557137" cy="5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6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0563E-9D88-4A65-A490-97EE756E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b="1" dirty="0"/>
              <a:t>ML Model Comparison</a:t>
            </a:r>
            <a:endParaRPr lang="en-US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3FB82-2806-468B-803A-6FE09D007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27333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18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DCE2-ED87-4248-8407-4AB24EB2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907774"/>
          </a:xfrm>
        </p:spPr>
        <p:txBody>
          <a:bodyPr/>
          <a:lstStyle/>
          <a:p>
            <a:pPr algn="ctr"/>
            <a:r>
              <a:rPr lang="en-US" b="1" dirty="0"/>
              <a:t>Testing 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D8590-0988-4EB5-B8A4-147C934D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22243" r="53269" b="54258"/>
          <a:stretch/>
        </p:blipFill>
        <p:spPr>
          <a:xfrm>
            <a:off x="2148121" y="2915567"/>
            <a:ext cx="8531861" cy="25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DCE2-ED87-4248-8407-4AB24EB2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907774"/>
          </a:xfrm>
        </p:spPr>
        <p:txBody>
          <a:bodyPr/>
          <a:lstStyle/>
          <a:p>
            <a:pPr algn="ctr"/>
            <a:r>
              <a:rPr lang="en-US" b="1" dirty="0"/>
              <a:t>Verifying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001B-F48C-4F66-A723-053B21A4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76" t="27682" r="55462" b="48101"/>
          <a:stretch/>
        </p:blipFill>
        <p:spPr>
          <a:xfrm>
            <a:off x="2109414" y="2735448"/>
            <a:ext cx="7973171" cy="275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4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65C5-1A6C-484B-B10F-D14E45CF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11349"/>
            <a:ext cx="10363200" cy="1153550"/>
          </a:xfrm>
        </p:spPr>
        <p:txBody>
          <a:bodyPr/>
          <a:lstStyle/>
          <a:p>
            <a:pPr algn="ctr"/>
            <a:r>
              <a:rPr lang="en-US" dirty="0"/>
              <a:t>AUC-ROC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2997B7-7C02-4101-9B03-4B6B358A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5" t="22756" r="54538" b="37430"/>
          <a:stretch/>
        </p:blipFill>
        <p:spPr>
          <a:xfrm>
            <a:off x="2057756" y="1867333"/>
            <a:ext cx="8076487" cy="44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C4B3-6636-470B-A86B-907373E1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Final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077326-1925-4F0E-B769-41D27642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3" t="36072" r="53846" b="48331"/>
          <a:stretch/>
        </p:blipFill>
        <p:spPr>
          <a:xfrm>
            <a:off x="1386793" y="3429000"/>
            <a:ext cx="9418414" cy="20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2715F-2B0E-426C-9E37-8ECE473B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FFAE747-D569-477E-A9C4-F9B806BE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3" r="23909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3721-3CAD-469D-A2AC-05DCD573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r>
              <a:rPr lang="en-US"/>
              <a:t>Understand existing data </a:t>
            </a:r>
          </a:p>
          <a:p>
            <a:r>
              <a:rPr lang="en-US"/>
              <a:t>Statistics </a:t>
            </a:r>
          </a:p>
          <a:p>
            <a:r>
              <a:rPr lang="en-US"/>
              <a:t>Train different Machine Learning models</a:t>
            </a:r>
          </a:p>
          <a:p>
            <a:r>
              <a:rPr lang="en-US"/>
              <a:t>Analyze results and choose best model </a:t>
            </a:r>
          </a:p>
        </p:txBody>
      </p:sp>
    </p:spTree>
    <p:extLst>
      <p:ext uri="{BB962C8B-B14F-4D97-AF65-F5344CB8AC3E}">
        <p14:creationId xmlns:p14="http://schemas.microsoft.com/office/powerpoint/2010/main" val="182412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715F-2B0E-426C-9E37-8ECE473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3721-3CAD-469D-A2AC-05DCD573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79" y="2741143"/>
            <a:ext cx="3200401" cy="286163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Amazon AWS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Python - Google Collab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Libraries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Matplotlib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Pandas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B67C9E-04F7-4471-8168-754AF286A89A}"/>
              </a:ext>
            </a:extLst>
          </p:cNvPr>
          <p:cNvSpPr txBox="1">
            <a:spLocks/>
          </p:cNvSpPr>
          <p:nvPr/>
        </p:nvSpPr>
        <p:spPr>
          <a:xfrm>
            <a:off x="6827522" y="2581121"/>
            <a:ext cx="3200402" cy="302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4292F"/>
                </a:solidFill>
                <a:latin typeface="-apple-system"/>
              </a:rPr>
              <a:t>Numpy</a:t>
            </a:r>
          </a:p>
          <a:p>
            <a:pPr algn="ctr"/>
            <a:r>
              <a:rPr lang="en-US" dirty="0">
                <a:solidFill>
                  <a:srgbClr val="24292F"/>
                </a:solidFill>
                <a:latin typeface="-apple-system"/>
              </a:rPr>
              <a:t>Seaborn</a:t>
            </a:r>
          </a:p>
          <a:p>
            <a:pPr algn="ctr"/>
            <a:r>
              <a:rPr lang="en-US" dirty="0" err="1">
                <a:solidFill>
                  <a:srgbClr val="24292F"/>
                </a:solidFill>
                <a:latin typeface="-apple-system"/>
              </a:rPr>
              <a:t>Sklearn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dirty="0">
                <a:solidFill>
                  <a:srgbClr val="24292F"/>
                </a:solidFill>
                <a:latin typeface="-apple-system"/>
              </a:rPr>
              <a:t>HTML/CSS</a:t>
            </a:r>
          </a:p>
          <a:p>
            <a:pPr algn="ctr"/>
            <a:r>
              <a:rPr lang="en-US" dirty="0">
                <a:solidFill>
                  <a:srgbClr val="24292F"/>
                </a:solidFill>
                <a:latin typeface="-apple-system"/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2529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751-44AF-4D3B-B7B4-2E4CCAC9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39B4-A766-493F-8A64-9B00F622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Google Collab </a:t>
            </a:r>
          </a:p>
          <a:p>
            <a:pPr marL="0" indent="0">
              <a:buNone/>
            </a:pPr>
            <a:endParaRPr lang="en-US" b="1" cap="all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spc="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https://colab.research.google.com/drive/1zHPtiLvbVdNUXPBpKqcZGTw6uq1fd2Nv</a:t>
            </a:r>
            <a:r>
              <a:rPr lang="en-US" b="1" cap="all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C8BD-2A6A-41C3-B284-F95921B8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69" y="1499194"/>
            <a:ext cx="5799963" cy="3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F853-120F-408D-A7D7-CA1FE0975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" b="1048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E969B-D5FC-4DDA-8703-5AF1215D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4598504" cy="12457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Heart Disease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AED7-726B-407F-B126-0DBFE536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8" y="5050195"/>
            <a:ext cx="6346456" cy="1368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https://hrt-predict-app.herokuapp.com/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97625-557C-4388-A98E-8D49EFC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1D5984-884A-4657-A47A-355B75FF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686" y="1418734"/>
            <a:ext cx="6451021" cy="40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77CB-710B-40F7-A76C-AD75B8C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07E19-A370-4572-8C81-B7969D087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3" y="2396705"/>
            <a:ext cx="10503213" cy="35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6A59-61FC-4AD8-B056-12EC5A11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79444"/>
            <a:ext cx="10363200" cy="1166192"/>
          </a:xfrm>
        </p:spPr>
        <p:txBody>
          <a:bodyPr>
            <a:normAutofit/>
          </a:bodyPr>
          <a:lstStyle/>
          <a:p>
            <a:r>
              <a:rPr lang="en-US" sz="3600" b="1" dirty="0"/>
              <a:t>Post Processing</a:t>
            </a:r>
            <a:br>
              <a:rPr lang="en-US" b="1" dirty="0"/>
            </a:br>
            <a:r>
              <a:rPr lang="en-US" sz="2400" b="1" dirty="0"/>
              <a:t>link: 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D5199E-1EC2-4F86-B142-B6E37B191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1" b="57761"/>
          <a:stretch/>
        </p:blipFill>
        <p:spPr bwMode="auto">
          <a:xfrm>
            <a:off x="980246" y="2503163"/>
            <a:ext cx="5115754" cy="37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B5E19F3-CBBB-4AD6-8DC1-A3A4B8B93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3" r="21380"/>
          <a:stretch/>
        </p:blipFill>
        <p:spPr bwMode="auto">
          <a:xfrm>
            <a:off x="6672679" y="2016426"/>
            <a:ext cx="4604923" cy="47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8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AAFA-F1AF-45F8-BB3F-9B2A55B4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b="1" dirty="0"/>
              <a:t>Correlation Analysis</a:t>
            </a:r>
            <a:endParaRPr lang="en-US" b="1"/>
          </a:p>
        </p:txBody>
      </p:sp>
      <p:pic>
        <p:nvPicPr>
          <p:cNvPr id="3076" name="Picture 4" descr="Chart&#10;&#10;Description automatically generated">
            <a:extLst>
              <a:ext uri="{FF2B5EF4-FFF2-40B4-BE49-F238E27FC236}">
                <a16:creationId xmlns:a16="http://schemas.microsoft.com/office/drawing/2014/main" id="{E682042B-1413-4B5E-8248-CF7352A8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31" y="978515"/>
            <a:ext cx="5799963" cy="490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A01CF6C4-F566-4BEB-9226-ED3BCE82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Heat Map</a:t>
            </a:r>
            <a:endParaRPr lang="en-US"/>
          </a:p>
          <a:p>
            <a:r>
              <a:rPr lang="en-US" dirty="0"/>
              <a:t>Determine if individual is prone to a heart attack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95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1F0F3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14577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176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Grandview Display</vt:lpstr>
      <vt:lpstr>Times New Roman</vt:lpstr>
      <vt:lpstr>DashVTI</vt:lpstr>
      <vt:lpstr>Machine Learning in Healthcare </vt:lpstr>
      <vt:lpstr>Goals</vt:lpstr>
      <vt:lpstr>Leveraged</vt:lpstr>
      <vt:lpstr>Data Cleaning</vt:lpstr>
      <vt:lpstr>Heart Disease Prediction</vt:lpstr>
      <vt:lpstr>Conclusion</vt:lpstr>
      <vt:lpstr>Pre-Processing </vt:lpstr>
      <vt:lpstr>Post Processing link: </vt:lpstr>
      <vt:lpstr>Correlation Analysis</vt:lpstr>
      <vt:lpstr>Correlation Analysis</vt:lpstr>
      <vt:lpstr>ML Model Comparison</vt:lpstr>
      <vt:lpstr>Testing Accuracy</vt:lpstr>
      <vt:lpstr>Verifying Accuracy</vt:lpstr>
      <vt:lpstr>AUC-ROC Curve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Healthcare</dc:title>
  <dc:creator>Ramsha Zaman</dc:creator>
  <cp:lastModifiedBy>Raven Thornton</cp:lastModifiedBy>
  <cp:revision>31</cp:revision>
  <dcterms:created xsi:type="dcterms:W3CDTF">2022-03-05T04:06:19Z</dcterms:created>
  <dcterms:modified xsi:type="dcterms:W3CDTF">2022-03-08T01:47:15Z</dcterms:modified>
</cp:coreProperties>
</file>