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6" r:id="rId6"/>
    <p:sldId id="272" r:id="rId7"/>
    <p:sldId id="273" r:id="rId8"/>
    <p:sldId id="282" r:id="rId9"/>
    <p:sldId id="286" r:id="rId10"/>
    <p:sldId id="289" r:id="rId11"/>
    <p:sldId id="293" r:id="rId12"/>
    <p:sldId id="298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810" autoAdjust="0"/>
  </p:normalViewPr>
  <p:slideViewPr>
    <p:cSldViewPr snapToGrid="0" showGuides="1">
      <p:cViewPr varScale="1">
        <p:scale>
          <a:sx n="91" d="100"/>
          <a:sy n="91" d="100"/>
        </p:scale>
        <p:origin x="5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eacon.com/devops/ci-cd-cd-pipeline-what-why-how" TargetMode="External"/><Relationship Id="rId7" Type="http://schemas.openxmlformats.org/officeDocument/2006/relationships/hyperlink" Target="https://docs.gitlab.com/ee/ci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5.xml"/><Relationship Id="rId6" Type="http://schemas.openxmlformats.org/officeDocument/2006/relationships/hyperlink" Target="https://www.jenkins.io/" TargetMode="External"/><Relationship Id="rId5" Type="http://schemas.openxmlformats.org/officeDocument/2006/relationships/hyperlink" Target="https://docs.travis-ci.com/" TargetMode="External"/><Relationship Id="rId4" Type="http://schemas.openxmlformats.org/officeDocument/2006/relationships/hyperlink" Target="https://docs.github.com/en/ac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Software Testing and CI/CD for Python Projects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12524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Nama : </a:t>
            </a:r>
            <a:r>
              <a:rPr lang="en-US" dirty="0" err="1" smtClean="0">
                <a:latin typeface="Bahnschrift SemiBold SemiConden" panose="020B0502040204020203" pitchFamily="34" charset="0"/>
              </a:rPr>
              <a:t>Ravli</a:t>
            </a:r>
            <a:r>
              <a:rPr lang="en-US" dirty="0" smtClean="0">
                <a:latin typeface="Bahnschrift SemiBold SemiConden" panose="020B0502040204020203" pitchFamily="34" charset="0"/>
              </a:rPr>
              <a:t> Ramadhan</a:t>
            </a:r>
          </a:p>
          <a:p>
            <a:r>
              <a:rPr lang="en-US" dirty="0" err="1" smtClean="0">
                <a:latin typeface="Bahnschrift SemiBold SemiConden" panose="020B0502040204020203" pitchFamily="34" charset="0"/>
              </a:rPr>
              <a:t>Nim</a:t>
            </a:r>
            <a:r>
              <a:rPr lang="en-US" dirty="0" smtClean="0">
                <a:latin typeface="Bahnschrift SemiBold SemiConden" panose="020B0502040204020203" pitchFamily="34" charset="0"/>
              </a:rPr>
              <a:t> : 201011400564</a:t>
            </a:r>
          </a:p>
          <a:p>
            <a:r>
              <a:rPr lang="en-US" dirty="0" err="1" smtClean="0">
                <a:latin typeface="Bahnschrift SemiBold SemiConden" panose="020B0502040204020203" pitchFamily="34" charset="0"/>
              </a:rPr>
              <a:t>Kelas</a:t>
            </a:r>
            <a:r>
              <a:rPr lang="en-US" dirty="0" smtClean="0">
                <a:latin typeface="Bahnschrift SemiBold SemiConden" panose="020B0502040204020203" pitchFamily="34" charset="0"/>
              </a:rPr>
              <a:t> : 07TPLE009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20000"/>
          </a:bodyPr>
          <a:lstStyle/>
          <a:p>
            <a:r>
              <a:rPr lang="en-US" dirty="0"/>
              <a:t>CI/CD (Continuous Integration/Continuous Deployment)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Python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.</a:t>
            </a:r>
          </a:p>
          <a:p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.</a:t>
            </a:r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.</a:t>
            </a:r>
          </a:p>
          <a:p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37" y="1208691"/>
            <a:ext cx="7173311" cy="4982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1838" y="1208691"/>
            <a:ext cx="7173310" cy="4982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Continuous Integration, Continuous Deployment, Continuous Testing (CI/CD/CT)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: "Continuous Delivery: Reliable Software Releases through Build, Test, and Deployment Automation"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Jez Humble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David Farley.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Artikel</a:t>
            </a:r>
            <a:r>
              <a:rPr lang="en-US" dirty="0">
                <a:solidFill>
                  <a:schemeClr val="tx1"/>
                </a:solidFill>
              </a:rPr>
              <a:t>: "The CI/CD pipeline: What, why, and how" di </a:t>
            </a:r>
            <a:r>
              <a:rPr lang="en-US" dirty="0" err="1">
                <a:solidFill>
                  <a:schemeClr val="tx1"/>
                </a:solidFill>
                <a:hlinkClick r:id="rId3"/>
              </a:rPr>
              <a:t>TechBeacon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GitHub Actions (</a:t>
            </a:r>
            <a:r>
              <a:rPr lang="en-US" b="1" dirty="0" err="1">
                <a:solidFill>
                  <a:schemeClr val="tx1"/>
                </a:solidFill>
              </a:rPr>
              <a:t>Untuk</a:t>
            </a:r>
            <a:r>
              <a:rPr lang="en-US" b="1" dirty="0">
                <a:solidFill>
                  <a:schemeClr val="tx1"/>
                </a:solidFill>
              </a:rPr>
              <a:t> GitHub Users)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Dokumentasi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resmi</a:t>
            </a:r>
            <a:r>
              <a:rPr lang="en-US" dirty="0">
                <a:solidFill>
                  <a:schemeClr val="tx1"/>
                </a:solidFill>
              </a:rPr>
              <a:t> GitHub Actions: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GitHub Actions Documentation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Travis CI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Dokumentasi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resmi</a:t>
            </a:r>
            <a:r>
              <a:rPr lang="en-US" dirty="0">
                <a:solidFill>
                  <a:schemeClr val="tx1"/>
                </a:solidFill>
              </a:rPr>
              <a:t> Travis CI: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Travis CI Documentation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Jenkins (</a:t>
            </a:r>
            <a:r>
              <a:rPr lang="en-US" b="1" dirty="0" err="1">
                <a:solidFill>
                  <a:schemeClr val="tx1"/>
                </a:solidFill>
              </a:rPr>
              <a:t>Alat</a:t>
            </a:r>
            <a:r>
              <a:rPr lang="en-US" b="1" dirty="0">
                <a:solidFill>
                  <a:schemeClr val="tx1"/>
                </a:solidFill>
              </a:rPr>
              <a:t> CI/CD </a:t>
            </a:r>
            <a:r>
              <a:rPr lang="en-US" b="1" dirty="0" err="1">
                <a:solidFill>
                  <a:schemeClr val="tx1"/>
                </a:solidFill>
              </a:rPr>
              <a:t>Berbasis</a:t>
            </a:r>
            <a:r>
              <a:rPr lang="en-US" b="1" dirty="0">
                <a:solidFill>
                  <a:schemeClr val="tx1"/>
                </a:solidFill>
              </a:rPr>
              <a:t> Server)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Situs web </a:t>
            </a:r>
            <a:r>
              <a:rPr lang="en-US" dirty="0" err="1">
                <a:solidFill>
                  <a:schemeClr val="tx1"/>
                </a:solidFill>
              </a:rPr>
              <a:t>resmi</a:t>
            </a:r>
            <a:r>
              <a:rPr lang="en-US" dirty="0">
                <a:solidFill>
                  <a:schemeClr val="tx1"/>
                </a:solidFill>
              </a:rPr>
              <a:t> Jenkins: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Jenkins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: "Jenkins: The Definitive Guide"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John Ferguson Smart.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GitLab</a:t>
            </a:r>
            <a:r>
              <a:rPr lang="en-US" b="1" dirty="0">
                <a:solidFill>
                  <a:schemeClr val="tx1"/>
                </a:solidFill>
              </a:rPr>
              <a:t> CI/CD (</a:t>
            </a:r>
            <a:r>
              <a:rPr lang="en-US" b="1" dirty="0" err="1">
                <a:solidFill>
                  <a:schemeClr val="tx1"/>
                </a:solidFill>
              </a:rPr>
              <a:t>Untuk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Pengguna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GitLab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Dokumentasi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GitLab</a:t>
            </a:r>
            <a:r>
              <a:rPr lang="en-US" dirty="0">
                <a:solidFill>
                  <a:schemeClr val="tx1"/>
                </a:solidFill>
              </a:rPr>
              <a:t> CI/CD: </a:t>
            </a:r>
            <a:r>
              <a:rPr lang="en-US" dirty="0" err="1">
                <a:solidFill>
                  <a:schemeClr val="tx1"/>
                </a:solidFill>
                <a:hlinkClick r:id="rId7"/>
              </a:rPr>
              <a:t>GitLab</a:t>
            </a:r>
            <a:r>
              <a:rPr lang="en-US" dirty="0">
                <a:solidFill>
                  <a:schemeClr val="tx1"/>
                </a:solidFill>
                <a:hlinkClick r:id="rId7"/>
              </a:rPr>
              <a:t> CI/CD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016000"/>
            <a:ext cx="4679424" cy="1831749"/>
          </a:xfrm>
        </p:spPr>
        <p:txBody>
          <a:bodyPr/>
          <a:lstStyle/>
          <a:p>
            <a:r>
              <a:rPr lang="sv-SE" sz="2400" b="0" dirty="0" smtClean="0">
                <a:latin typeface="Bauhaus 93" panose="04030905020B02020C02" pitchFamily="82" charset="0"/>
              </a:rPr>
              <a:t>pengujian </a:t>
            </a:r>
            <a:r>
              <a:rPr lang="sv-SE" sz="2400" b="0" dirty="0">
                <a:latin typeface="Bauhaus 93" panose="04030905020B02020C02" pitchFamily="82" charset="0"/>
              </a:rPr>
              <a:t>perangkat lunak dan CI/CD penting dalam pengembangan perangkat lunak.</a:t>
            </a:r>
            <a:endParaRPr lang="en-US" sz="2400" dirty="0">
              <a:latin typeface="Bauhaus 93" panose="04030905020B02020C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Pengujian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perangkat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lunak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penting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untuk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memastikan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kualitas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keamanan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dan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kesesuaian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perangkat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lunak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 CI/CD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memungkinkan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pengembangan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dan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pengiriman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perangkat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lunak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yang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lebih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cepat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efisien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dan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andal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183" y="4479778"/>
            <a:ext cx="12314183" cy="1552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Whitebox</a:t>
            </a:r>
            <a:r>
              <a:rPr lang="en-US" dirty="0"/>
              <a:t> Testing (</a:t>
            </a:r>
            <a:r>
              <a:rPr lang="en-US" dirty="0" err="1"/>
              <a:t>Pengujian</a:t>
            </a:r>
            <a:r>
              <a:rPr lang="en-US" dirty="0"/>
              <a:t> Kotak </a:t>
            </a:r>
            <a:r>
              <a:rPr lang="en-US" dirty="0" err="1"/>
              <a:t>Putih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1474" y="599089"/>
            <a:ext cx="11520488" cy="3657599"/>
          </a:xfrm>
        </p:spPr>
      </p:pic>
      <p:sp>
        <p:nvSpPr>
          <p:cNvPr id="2" name="Rectangle 1"/>
          <p:cNvSpPr/>
          <p:nvPr/>
        </p:nvSpPr>
        <p:spPr>
          <a:xfrm>
            <a:off x="1" y="5160580"/>
            <a:ext cx="12191999" cy="13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memeriksa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menguji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terperinci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diuji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DAN MANFAAT WHITEBOX TESTING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Memastikan</a:t>
            </a:r>
            <a:r>
              <a:rPr lang="en-US" b="1" dirty="0"/>
              <a:t> </a:t>
            </a:r>
            <a:r>
              <a:rPr lang="en-US" b="1" dirty="0" err="1"/>
              <a:t>Cakupan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dirty="0"/>
              <a:t>: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terlewat</a:t>
            </a:r>
            <a:r>
              <a:rPr lang="en-US" dirty="0"/>
              <a:t>.</a:t>
            </a:r>
          </a:p>
          <a:p>
            <a:r>
              <a:rPr lang="en-US" b="1" dirty="0" err="1"/>
              <a:t>Mengidentifikasi</a:t>
            </a:r>
            <a:r>
              <a:rPr lang="en-US" b="1" dirty="0"/>
              <a:t> </a:t>
            </a:r>
            <a:r>
              <a:rPr lang="en-US" b="1" dirty="0" err="1"/>
              <a:t>Kerentanan</a:t>
            </a:r>
            <a:r>
              <a:rPr lang="en-US" b="1" dirty="0"/>
              <a:t> Internal</a:t>
            </a:r>
            <a:r>
              <a:rPr lang="en-US" dirty="0"/>
              <a:t>: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kerentanan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bug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tersembunyi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program.</a:t>
            </a:r>
          </a:p>
          <a:p>
            <a:r>
              <a:rPr lang="en-US" b="1" dirty="0" err="1"/>
              <a:t>Verifikasi</a:t>
            </a:r>
            <a:r>
              <a:rPr lang="en-US" b="1" dirty="0"/>
              <a:t> </a:t>
            </a:r>
            <a:r>
              <a:rPr lang="en-US" b="1" dirty="0" err="1"/>
              <a:t>Aliran</a:t>
            </a:r>
            <a:r>
              <a:rPr lang="en-US" b="1" dirty="0"/>
              <a:t> </a:t>
            </a:r>
            <a:r>
              <a:rPr lang="en-US" b="1" dirty="0" err="1"/>
              <a:t>Logika</a:t>
            </a:r>
            <a:r>
              <a:rPr lang="en-US" dirty="0"/>
              <a:t>: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</a:t>
            </a:r>
          </a:p>
          <a:p>
            <a:r>
              <a:rPr lang="en-US" b="1" dirty="0" err="1"/>
              <a:t>Optimasi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dirty="0"/>
              <a:t>: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area-area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.</a:t>
            </a:r>
          </a:p>
          <a:p>
            <a:r>
              <a:rPr lang="en-US" b="1" dirty="0" err="1"/>
              <a:t>Verifikasi</a:t>
            </a:r>
            <a:r>
              <a:rPr lang="en-US" b="1" dirty="0"/>
              <a:t> </a:t>
            </a:r>
            <a:r>
              <a:rPr lang="en-US" b="1" dirty="0" err="1"/>
              <a:t>Kepatuhan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dirty="0"/>
              <a:t>: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Deteksi</a:t>
            </a:r>
            <a:r>
              <a:rPr lang="en-US" b="1" dirty="0"/>
              <a:t> Dini </a:t>
            </a:r>
            <a:r>
              <a:rPr lang="en-US" b="1" dirty="0" err="1"/>
              <a:t>Masalah</a:t>
            </a:r>
            <a:r>
              <a:rPr lang="en-US" dirty="0"/>
              <a:t>: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,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di masa </a:t>
            </a:r>
            <a:r>
              <a:rPr lang="en-US" dirty="0" err="1"/>
              <a:t>depan</a:t>
            </a:r>
            <a:r>
              <a:rPr lang="en-US" dirty="0"/>
              <a:t>.</a:t>
            </a:r>
          </a:p>
          <a:p>
            <a:r>
              <a:rPr lang="en-US" b="1" dirty="0" err="1"/>
              <a:t>Peningkatan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r>
              <a:rPr lang="en-US" dirty="0"/>
              <a:t>: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r>
              <a:rPr lang="en-US" b="1" dirty="0" err="1"/>
              <a:t>Keamanan</a:t>
            </a:r>
            <a:r>
              <a:rPr lang="en-US" dirty="0"/>
              <a:t>: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kerentanan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.</a:t>
            </a:r>
          </a:p>
          <a:p>
            <a:r>
              <a:rPr lang="en-US" b="1" dirty="0" err="1"/>
              <a:t>Optimisasi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dirty="0"/>
              <a:t>: </a:t>
            </a:r>
            <a:r>
              <a:rPr lang="en-US" dirty="0" err="1"/>
              <a:t>Mengidentifikasi</a:t>
            </a:r>
            <a:r>
              <a:rPr lang="en-US" dirty="0"/>
              <a:t> area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r>
              <a:rPr lang="en-US" b="1" dirty="0" err="1"/>
              <a:t>Kepatuhan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Spesifikasi</a:t>
            </a:r>
            <a:r>
              <a:rPr lang="en-US" dirty="0"/>
              <a:t>: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758824"/>
            <a:ext cx="11520487" cy="7588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Peran Unit Testing dalam Pengembangan Perangkat Lunak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233465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000" b="1" dirty="0" err="1">
                <a:latin typeface="Bell MT" panose="02020503060305020303" pitchFamily="18" charset="0"/>
              </a:rPr>
              <a:t>Verifikasi</a:t>
            </a:r>
            <a:r>
              <a:rPr lang="en-US" sz="1000" b="1" dirty="0">
                <a:latin typeface="Bell MT" panose="02020503060305020303" pitchFamily="18" charset="0"/>
              </a:rPr>
              <a:t> </a:t>
            </a:r>
            <a:r>
              <a:rPr lang="en-US" sz="1000" b="1" dirty="0" err="1">
                <a:latin typeface="Bell MT" panose="02020503060305020303" pitchFamily="18" charset="0"/>
              </a:rPr>
              <a:t>Fungsionalitas</a:t>
            </a:r>
            <a:r>
              <a:rPr lang="en-US" sz="1000" dirty="0">
                <a:latin typeface="Bell MT" panose="02020503060305020303" pitchFamily="18" charset="0"/>
              </a:rPr>
              <a:t>: Unit testing </a:t>
            </a:r>
            <a:r>
              <a:rPr lang="en-US" sz="1000" dirty="0" err="1">
                <a:latin typeface="Bell MT" panose="02020503060305020303" pitchFamily="18" charset="0"/>
              </a:rPr>
              <a:t>digunakan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untuk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memverifikasi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bahwa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setiap</a:t>
            </a:r>
            <a:r>
              <a:rPr lang="en-US" sz="1000" dirty="0">
                <a:latin typeface="Bell MT" panose="02020503060305020303" pitchFamily="18" charset="0"/>
              </a:rPr>
              <a:t> unit </a:t>
            </a:r>
            <a:r>
              <a:rPr lang="en-US" sz="1000" dirty="0" err="1">
                <a:latin typeface="Bell MT" panose="02020503060305020303" pitchFamily="18" charset="0"/>
              </a:rPr>
              <a:t>kode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berfungsi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dengan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benar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sesuai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dengan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spesifikasinya</a:t>
            </a:r>
            <a:r>
              <a:rPr lang="en-US" sz="1000" dirty="0">
                <a:latin typeface="Bell MT" panose="02020503060305020303" pitchFamily="18" charset="0"/>
              </a:rPr>
              <a:t>. </a:t>
            </a:r>
          </a:p>
          <a:p>
            <a:r>
              <a:rPr lang="en-US" sz="1000" b="1" dirty="0" err="1">
                <a:latin typeface="Bell MT" panose="02020503060305020303" pitchFamily="18" charset="0"/>
              </a:rPr>
              <a:t>Deteksi</a:t>
            </a:r>
            <a:r>
              <a:rPr lang="en-US" sz="1000" b="1" dirty="0">
                <a:latin typeface="Bell MT" panose="02020503060305020303" pitchFamily="18" charset="0"/>
              </a:rPr>
              <a:t> Dini </a:t>
            </a:r>
            <a:r>
              <a:rPr lang="en-US" sz="1000" b="1" dirty="0" err="1">
                <a:latin typeface="Bell MT" panose="02020503060305020303" pitchFamily="18" charset="0"/>
              </a:rPr>
              <a:t>Kesalahan</a:t>
            </a:r>
            <a:r>
              <a:rPr lang="en-US" sz="1000" dirty="0">
                <a:latin typeface="Bell MT" panose="02020503060305020303" pitchFamily="18" charset="0"/>
              </a:rPr>
              <a:t>: Unit testing </a:t>
            </a:r>
            <a:r>
              <a:rPr lang="en-US" sz="1000" dirty="0" err="1">
                <a:latin typeface="Bell MT" panose="02020503060305020303" pitchFamily="18" charset="0"/>
              </a:rPr>
              <a:t>membantu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dalam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mendeteksi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dan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mengidentifikasi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kesalahan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atau</a:t>
            </a:r>
            <a:r>
              <a:rPr lang="en-US" sz="1000" dirty="0">
                <a:latin typeface="Bell MT" panose="02020503060305020303" pitchFamily="18" charset="0"/>
              </a:rPr>
              <a:t> bug </a:t>
            </a:r>
            <a:r>
              <a:rPr lang="en-US" sz="1000" dirty="0" err="1">
                <a:latin typeface="Bell MT" panose="02020503060305020303" pitchFamily="18" charset="0"/>
              </a:rPr>
              <a:t>pada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tahap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awal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pengembangan</a:t>
            </a:r>
            <a:r>
              <a:rPr lang="en-US" sz="1000" dirty="0" smtClean="0">
                <a:latin typeface="Bell MT" panose="02020503060305020303" pitchFamily="18" charset="0"/>
              </a:rPr>
              <a:t>.</a:t>
            </a:r>
            <a:endParaRPr lang="en-US" sz="1000" dirty="0">
              <a:latin typeface="Bell MT" panose="02020503060305020303" pitchFamily="18" charset="0"/>
            </a:endParaRPr>
          </a:p>
          <a:p>
            <a:r>
              <a:rPr lang="en-US" sz="1000" b="1" dirty="0">
                <a:latin typeface="Bell MT" panose="02020503060305020303" pitchFamily="18" charset="0"/>
              </a:rPr>
              <a:t>Pembangunan </a:t>
            </a:r>
            <a:r>
              <a:rPr lang="en-US" sz="1000" b="1" dirty="0" err="1">
                <a:latin typeface="Bell MT" panose="02020503060305020303" pitchFamily="18" charset="0"/>
              </a:rPr>
              <a:t>Secara</a:t>
            </a:r>
            <a:r>
              <a:rPr lang="en-US" sz="1000" b="1" dirty="0">
                <a:latin typeface="Bell MT" panose="02020503060305020303" pitchFamily="18" charset="0"/>
              </a:rPr>
              <a:t> </a:t>
            </a:r>
            <a:r>
              <a:rPr lang="en-US" sz="1000" b="1" dirty="0" err="1">
                <a:latin typeface="Bell MT" panose="02020503060305020303" pitchFamily="18" charset="0"/>
              </a:rPr>
              <a:t>Bertahap</a:t>
            </a:r>
            <a:r>
              <a:rPr lang="en-US" sz="1000" dirty="0">
                <a:latin typeface="Bell MT" panose="02020503060305020303" pitchFamily="18" charset="0"/>
              </a:rPr>
              <a:t>: Unit testing </a:t>
            </a:r>
            <a:r>
              <a:rPr lang="en-US" sz="1000" dirty="0" err="1">
                <a:latin typeface="Bell MT" panose="02020503060305020303" pitchFamily="18" charset="0"/>
              </a:rPr>
              <a:t>memungkinkan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pengembangan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perangkat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lunak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secara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bertahap</a:t>
            </a:r>
            <a:r>
              <a:rPr lang="en-US" sz="1000" dirty="0">
                <a:latin typeface="Bell MT" panose="02020503060305020303" pitchFamily="18" charset="0"/>
              </a:rPr>
              <a:t>. </a:t>
            </a:r>
          </a:p>
          <a:p>
            <a:r>
              <a:rPr lang="en-US" sz="1000" b="1" dirty="0" err="1">
                <a:latin typeface="Bell MT" panose="02020503060305020303" pitchFamily="18" charset="0"/>
              </a:rPr>
              <a:t>Pemeliharaan</a:t>
            </a:r>
            <a:r>
              <a:rPr lang="en-US" sz="1000" b="1" dirty="0">
                <a:latin typeface="Bell MT" panose="02020503060305020303" pitchFamily="18" charset="0"/>
              </a:rPr>
              <a:t> </a:t>
            </a:r>
            <a:r>
              <a:rPr lang="en-US" sz="1000" b="1" dirty="0" err="1">
                <a:latin typeface="Bell MT" panose="02020503060305020303" pitchFamily="18" charset="0"/>
              </a:rPr>
              <a:t>Kode</a:t>
            </a:r>
            <a:r>
              <a:rPr lang="en-US" sz="1000" b="1" dirty="0">
                <a:latin typeface="Bell MT" panose="02020503060305020303" pitchFamily="18" charset="0"/>
              </a:rPr>
              <a:t> yang </a:t>
            </a:r>
            <a:r>
              <a:rPr lang="en-US" sz="1000" b="1" dirty="0" err="1">
                <a:latin typeface="Bell MT" panose="02020503060305020303" pitchFamily="18" charset="0"/>
              </a:rPr>
              <a:t>Mudah</a:t>
            </a:r>
            <a:r>
              <a:rPr lang="en-US" sz="1000" dirty="0">
                <a:latin typeface="Bell MT" panose="02020503060305020303" pitchFamily="18" charset="0"/>
              </a:rPr>
              <a:t>: </a:t>
            </a:r>
            <a:r>
              <a:rPr lang="en-US" sz="1000" dirty="0" err="1">
                <a:latin typeface="Bell MT" panose="02020503060305020303" pitchFamily="18" charset="0"/>
              </a:rPr>
              <a:t>Dengan</a:t>
            </a:r>
            <a:r>
              <a:rPr lang="en-US" sz="1000" dirty="0">
                <a:latin typeface="Bell MT" panose="02020503060305020303" pitchFamily="18" charset="0"/>
              </a:rPr>
              <a:t> unit testing yang </a:t>
            </a:r>
            <a:r>
              <a:rPr lang="en-US" sz="1000" dirty="0" err="1">
                <a:latin typeface="Bell MT" panose="02020503060305020303" pitchFamily="18" charset="0"/>
              </a:rPr>
              <a:t>kuat</a:t>
            </a:r>
            <a:r>
              <a:rPr lang="en-US" sz="1000" dirty="0">
                <a:latin typeface="Bell MT" panose="02020503060305020303" pitchFamily="18" charset="0"/>
              </a:rPr>
              <a:t>, </a:t>
            </a:r>
            <a:r>
              <a:rPr lang="en-US" sz="1000" dirty="0" err="1">
                <a:latin typeface="Bell MT" panose="02020503060305020303" pitchFamily="18" charset="0"/>
              </a:rPr>
              <a:t>perubahan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atau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pemeliharaan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kode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menjadi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lebih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 smtClean="0">
                <a:latin typeface="Bell MT" panose="02020503060305020303" pitchFamily="18" charset="0"/>
              </a:rPr>
              <a:t>mudah</a:t>
            </a:r>
            <a:r>
              <a:rPr lang="en-US" sz="1000" dirty="0" smtClean="0">
                <a:latin typeface="Bell MT" panose="02020503060305020303" pitchFamily="18" charset="0"/>
              </a:rPr>
              <a:t>. </a:t>
            </a:r>
            <a:endParaRPr lang="en-US" sz="1000" dirty="0">
              <a:latin typeface="Bell MT" panose="02020503060305020303" pitchFamily="18" charset="0"/>
            </a:endParaRPr>
          </a:p>
          <a:p>
            <a:r>
              <a:rPr lang="en-US" sz="1000" b="1" dirty="0" err="1">
                <a:latin typeface="Bell MT" panose="02020503060305020303" pitchFamily="18" charset="0"/>
              </a:rPr>
              <a:t>Dokumentasi</a:t>
            </a:r>
            <a:r>
              <a:rPr lang="en-US" sz="1000" b="1" dirty="0">
                <a:latin typeface="Bell MT" panose="02020503060305020303" pitchFamily="18" charset="0"/>
              </a:rPr>
              <a:t> </a:t>
            </a:r>
            <a:r>
              <a:rPr lang="en-US" sz="1000" b="1" dirty="0" err="1">
                <a:latin typeface="Bell MT" panose="02020503060305020303" pitchFamily="18" charset="0"/>
              </a:rPr>
              <a:t>Kode</a:t>
            </a:r>
            <a:r>
              <a:rPr lang="en-US" sz="1000" dirty="0">
                <a:latin typeface="Bell MT" panose="02020503060305020303" pitchFamily="18" charset="0"/>
              </a:rPr>
              <a:t>: Unit testing </a:t>
            </a:r>
            <a:r>
              <a:rPr lang="en-US" sz="1000" dirty="0" err="1">
                <a:latin typeface="Bell MT" panose="02020503060305020303" pitchFamily="18" charset="0"/>
              </a:rPr>
              <a:t>juga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berfungsi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sebagai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dokumentasi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hidup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dari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cara</a:t>
            </a:r>
            <a:r>
              <a:rPr lang="en-US" sz="1000" dirty="0">
                <a:latin typeface="Bell MT" panose="02020503060305020303" pitchFamily="18" charset="0"/>
              </a:rPr>
              <a:t> unit </a:t>
            </a:r>
            <a:r>
              <a:rPr lang="en-US" sz="1000" dirty="0" err="1">
                <a:latin typeface="Bell MT" panose="02020503060305020303" pitchFamily="18" charset="0"/>
              </a:rPr>
              <a:t>kode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seharusnya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berperilaku</a:t>
            </a:r>
            <a:r>
              <a:rPr lang="en-US" sz="1000" dirty="0">
                <a:latin typeface="Bell MT" panose="02020503060305020303" pitchFamily="18" charset="0"/>
              </a:rPr>
              <a:t>. </a:t>
            </a:r>
          </a:p>
          <a:p>
            <a:r>
              <a:rPr lang="en-US" sz="1000" b="1" dirty="0" err="1">
                <a:latin typeface="Bell MT" panose="02020503060305020303" pitchFamily="18" charset="0"/>
              </a:rPr>
              <a:t>Peningkatan</a:t>
            </a:r>
            <a:r>
              <a:rPr lang="en-US" sz="1000" b="1" dirty="0">
                <a:latin typeface="Bell MT" panose="02020503060305020303" pitchFamily="18" charset="0"/>
              </a:rPr>
              <a:t> </a:t>
            </a:r>
            <a:r>
              <a:rPr lang="en-US" sz="1000" b="1" dirty="0" err="1">
                <a:latin typeface="Bell MT" panose="02020503060305020303" pitchFamily="18" charset="0"/>
              </a:rPr>
              <a:t>Kepercayaan</a:t>
            </a:r>
            <a:r>
              <a:rPr lang="en-US" sz="1000" dirty="0">
                <a:latin typeface="Bell MT" panose="02020503060305020303" pitchFamily="18" charset="0"/>
              </a:rPr>
              <a:t>: </a:t>
            </a:r>
            <a:r>
              <a:rPr lang="en-US" sz="1000" dirty="0" err="1">
                <a:latin typeface="Bell MT" panose="02020503060305020303" pitchFamily="18" charset="0"/>
              </a:rPr>
              <a:t>Melalui</a:t>
            </a:r>
            <a:r>
              <a:rPr lang="en-US" sz="1000" dirty="0">
                <a:latin typeface="Bell MT" panose="02020503060305020303" pitchFamily="18" charset="0"/>
              </a:rPr>
              <a:t> unit testing yang </a:t>
            </a:r>
            <a:r>
              <a:rPr lang="en-US" sz="1000" dirty="0" err="1">
                <a:latin typeface="Bell MT" panose="02020503060305020303" pitchFamily="18" charset="0"/>
              </a:rPr>
              <a:t>konsisten</a:t>
            </a:r>
            <a:r>
              <a:rPr lang="en-US" sz="1000" dirty="0">
                <a:latin typeface="Bell MT" panose="02020503060305020303" pitchFamily="18" charset="0"/>
              </a:rPr>
              <a:t>, </a:t>
            </a:r>
            <a:r>
              <a:rPr lang="en-US" sz="1000" dirty="0" err="1">
                <a:latin typeface="Bell MT" panose="02020503060305020303" pitchFamily="18" charset="0"/>
              </a:rPr>
              <a:t>tingkat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kepercayaan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terhadap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kode</a:t>
            </a:r>
            <a:r>
              <a:rPr lang="en-US" sz="1000" dirty="0">
                <a:latin typeface="Bell MT" panose="02020503060305020303" pitchFamily="18" charset="0"/>
              </a:rPr>
              <a:t> </a:t>
            </a:r>
            <a:r>
              <a:rPr lang="en-US" sz="1000" dirty="0" err="1">
                <a:latin typeface="Bell MT" panose="02020503060305020303" pitchFamily="18" charset="0"/>
              </a:rPr>
              <a:t>meningkat</a:t>
            </a:r>
            <a:r>
              <a:rPr lang="en-US" sz="1000" dirty="0">
                <a:latin typeface="Bell MT" panose="02020503060305020303" pitchFamily="18" charset="0"/>
              </a:rPr>
              <a:t>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DEFINISI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dalah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unit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Unit testing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individual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unit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/>
              <a:t>Contoh</a:t>
            </a:r>
            <a:r>
              <a:rPr lang="fr-FR" dirty="0"/>
              <a:t> </a:t>
            </a:r>
            <a:r>
              <a:rPr lang="fr-FR" dirty="0" err="1"/>
              <a:t>Implementasi</a:t>
            </a:r>
            <a:r>
              <a:rPr lang="fr-FR" dirty="0"/>
              <a:t> Unit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dalam</a:t>
            </a:r>
            <a:r>
              <a:rPr lang="fr-FR" dirty="0"/>
              <a:t> Python</a:t>
            </a:r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49646" y="2095390"/>
            <a:ext cx="5770179" cy="484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unittest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Fungsi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diuji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accent1"/>
                </a:solidFill>
              </a:rPr>
              <a:t>def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tambah</a:t>
            </a:r>
            <a:r>
              <a:rPr lang="en-US" sz="1400" dirty="0">
                <a:solidFill>
                  <a:schemeClr val="tx1"/>
                </a:solidFill>
              </a:rPr>
              <a:t>(a, b):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return </a:t>
            </a:r>
            <a:r>
              <a:rPr lang="en-US" sz="1400" dirty="0">
                <a:solidFill>
                  <a:schemeClr val="tx1"/>
                </a:solidFill>
              </a:rPr>
              <a:t>a + b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Kelas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pengujian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fungsi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tambah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accent1"/>
                </a:solidFill>
              </a:rPr>
              <a:t>class </a:t>
            </a:r>
            <a:r>
              <a:rPr lang="en-US" sz="1400" dirty="0" err="1" smtClean="0">
                <a:solidFill>
                  <a:srgbClr val="FF0000"/>
                </a:solidFill>
              </a:rPr>
              <a:t>TestTambah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unittest.TestCase</a:t>
            </a:r>
            <a:r>
              <a:rPr lang="en-US" sz="1400" dirty="0">
                <a:solidFill>
                  <a:schemeClr val="tx1"/>
                </a:solidFill>
              </a:rPr>
              <a:t>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accent1"/>
                </a:solidFill>
              </a:rPr>
              <a:t>def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test_tambah_positif</a:t>
            </a:r>
            <a:r>
              <a:rPr lang="en-US" sz="1400" dirty="0">
                <a:solidFill>
                  <a:schemeClr val="tx1"/>
                </a:solidFill>
              </a:rPr>
              <a:t>(self):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self.assertEqual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tambah</a:t>
            </a:r>
            <a:r>
              <a:rPr lang="en-US" sz="1400" dirty="0">
                <a:solidFill>
                  <a:schemeClr val="tx1"/>
                </a:solidFill>
              </a:rPr>
              <a:t>(2, 3), 5)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smtClean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test_tambah_negatif</a:t>
            </a:r>
            <a:r>
              <a:rPr lang="en-US" sz="1400" dirty="0">
                <a:solidFill>
                  <a:schemeClr val="tx1"/>
                </a:solidFill>
              </a:rPr>
              <a:t>(self):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self.assertEqual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tambah</a:t>
            </a:r>
            <a:r>
              <a:rPr lang="en-US" sz="1400" dirty="0">
                <a:solidFill>
                  <a:schemeClr val="tx1"/>
                </a:solidFill>
              </a:rPr>
              <a:t>(-2, -3), -5)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if</a:t>
            </a:r>
            <a:r>
              <a:rPr lang="en-US" sz="1400" dirty="0">
                <a:solidFill>
                  <a:schemeClr val="tx1"/>
                </a:solidFill>
              </a:rPr>
              <a:t> __name__ == '__main__':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unittest.main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2804" y="4525647"/>
            <a:ext cx="3930691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Contoh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Implementasi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Unit Testing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‘’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pytest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‘’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4570" y="4802646"/>
            <a:ext cx="5770179" cy="2055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en-US" sz="1200" dirty="0" err="1">
                <a:solidFill>
                  <a:schemeClr val="tx1"/>
                </a:solidFill>
              </a:rPr>
              <a:t>Fungsi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diuji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accent1"/>
                </a:solidFill>
              </a:rPr>
              <a:t>def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tambah</a:t>
            </a:r>
            <a:r>
              <a:rPr lang="en-US" sz="1200" dirty="0">
                <a:solidFill>
                  <a:schemeClr val="tx1"/>
                </a:solidFill>
              </a:rPr>
              <a:t>(a, b):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return a + b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# </a:t>
            </a:r>
            <a:r>
              <a:rPr lang="en-US" sz="1200" dirty="0" err="1">
                <a:solidFill>
                  <a:schemeClr val="tx1"/>
                </a:solidFill>
              </a:rPr>
              <a:t>Fungsi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pengujian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menggunakan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pytest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accent1"/>
                </a:solidFill>
              </a:rPr>
              <a:t>def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test_tambah</a:t>
            </a:r>
            <a:r>
              <a:rPr lang="en-US" sz="1200" dirty="0" err="1">
                <a:solidFill>
                  <a:schemeClr val="tx1"/>
                </a:solidFill>
              </a:rPr>
              <a:t>_</a:t>
            </a:r>
            <a:r>
              <a:rPr lang="en-US" sz="1200" dirty="0" err="1">
                <a:solidFill>
                  <a:srgbClr val="FF0000"/>
                </a:solidFill>
              </a:rPr>
              <a:t>positif</a:t>
            </a:r>
            <a:r>
              <a:rPr lang="en-US" sz="1200" dirty="0">
                <a:solidFill>
                  <a:schemeClr val="tx1"/>
                </a:solidFill>
              </a:rPr>
              <a:t>():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assert </a:t>
            </a:r>
            <a:r>
              <a:rPr lang="en-US" sz="1200" dirty="0" err="1">
                <a:solidFill>
                  <a:schemeClr val="tx1"/>
                </a:solidFill>
              </a:rPr>
              <a:t>tambah</a:t>
            </a:r>
            <a:r>
              <a:rPr lang="en-US" sz="1200" dirty="0">
                <a:solidFill>
                  <a:schemeClr val="tx1"/>
                </a:solidFill>
              </a:rPr>
              <a:t>(2, 3) == 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accent1"/>
                </a:solidFill>
              </a:rPr>
              <a:t>def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test_tambah_negatif</a:t>
            </a:r>
            <a:r>
              <a:rPr lang="en-US" sz="1200" dirty="0">
                <a:solidFill>
                  <a:schemeClr val="tx1"/>
                </a:solidFill>
              </a:rPr>
              <a:t>():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assert </a:t>
            </a:r>
            <a:r>
              <a:rPr lang="en-US" sz="1200" dirty="0" err="1">
                <a:solidFill>
                  <a:schemeClr val="tx1"/>
                </a:solidFill>
              </a:rPr>
              <a:t>tambah</a:t>
            </a:r>
            <a:r>
              <a:rPr lang="en-US" sz="1200" dirty="0">
                <a:solidFill>
                  <a:schemeClr val="tx1"/>
                </a:solidFill>
              </a:rPr>
              <a:t>(-2, -3) == -5</a:t>
            </a:r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Best Practices </a:t>
            </a:r>
            <a:r>
              <a:rPr lang="en-US" b="0" dirty="0" err="1"/>
              <a:t>dalam</a:t>
            </a:r>
            <a:r>
              <a:rPr lang="en-US" b="0" dirty="0"/>
              <a:t> Unit Testing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en-US" b="1" dirty="0" err="1"/>
              <a:t>Pilih</a:t>
            </a:r>
            <a:r>
              <a:rPr lang="en-US" b="1" dirty="0"/>
              <a:t> Nama yang </a:t>
            </a:r>
            <a:r>
              <a:rPr lang="en-US" b="1" dirty="0" err="1"/>
              <a:t>Deskriptif</a:t>
            </a:r>
            <a:r>
              <a:rPr lang="en-US" dirty="0"/>
              <a:t>: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diuji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b"/>
          <a:lstStyle/>
          <a:p>
            <a:pPr algn="just"/>
            <a:r>
              <a:rPr lang="en-US" b="1" dirty="0" err="1"/>
              <a:t>Gunakan</a:t>
            </a:r>
            <a:r>
              <a:rPr lang="en-US" b="1" dirty="0"/>
              <a:t> </a:t>
            </a:r>
            <a:r>
              <a:rPr lang="en-US" b="1" dirty="0" err="1"/>
              <a:t>Dokumentasi</a:t>
            </a:r>
            <a:r>
              <a:rPr lang="en-US" dirty="0"/>
              <a:t>: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unit,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diuji</a:t>
            </a:r>
            <a:r>
              <a:rPr lang="en-US" dirty="0"/>
              <a:t>, parameter 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l"/>
            <a:r>
              <a:rPr lang="en-US" b="1" dirty="0" err="1"/>
              <a:t>Uji</a:t>
            </a:r>
            <a:r>
              <a:rPr lang="en-US" b="1" dirty="0"/>
              <a:t> </a:t>
            </a:r>
            <a:r>
              <a:rPr lang="en-US" b="1" dirty="0" err="1"/>
              <a:t>Kasus</a:t>
            </a:r>
            <a:r>
              <a:rPr lang="en-US" b="1" dirty="0"/>
              <a:t> Edge </a:t>
            </a:r>
            <a:r>
              <a:rPr lang="en-US" b="1" dirty="0" err="1"/>
              <a:t>dan</a:t>
            </a:r>
            <a:r>
              <a:rPr lang="en-US" b="1" dirty="0"/>
              <a:t> Normal</a:t>
            </a:r>
            <a:r>
              <a:rPr lang="en-US" dirty="0"/>
              <a:t>: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normal (input yang valid)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edge (input yang </a:t>
            </a:r>
            <a:r>
              <a:rPr lang="en-US" dirty="0" err="1"/>
              <a:t>ekstrem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invalid)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b"/>
          <a:lstStyle/>
          <a:p>
            <a:pPr algn="l"/>
            <a:r>
              <a:rPr lang="en-US" b="1" dirty="0" err="1"/>
              <a:t>Kerap</a:t>
            </a:r>
            <a:r>
              <a:rPr lang="en-US" b="1" dirty="0"/>
              <a:t> </a:t>
            </a:r>
            <a:r>
              <a:rPr lang="en-US" b="1" dirty="0" err="1"/>
              <a:t>Dilakukan</a:t>
            </a:r>
            <a:r>
              <a:rPr lang="en-US" dirty="0"/>
              <a:t>: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unit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sekali-sekali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86232" y="3726912"/>
            <a:ext cx="2686613" cy="2485300"/>
          </a:xfrm>
        </p:spPr>
        <p:txBody>
          <a:bodyPr/>
          <a:lstStyle/>
          <a:p>
            <a:pPr algn="l"/>
            <a:r>
              <a:rPr lang="en-US" sz="1800" dirty="0" err="1">
                <a:solidFill>
                  <a:srgbClr val="FFC000"/>
                </a:solidFill>
              </a:rPr>
              <a:t>Penjelasan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 dirty="0" err="1">
                <a:solidFill>
                  <a:srgbClr val="FFC000"/>
                </a:solidFill>
              </a:rPr>
              <a:t>Konfigurasi</a:t>
            </a:r>
            <a:r>
              <a:rPr lang="en-US" sz="1800" dirty="0">
                <a:solidFill>
                  <a:srgbClr val="FFC000"/>
                </a:solidFill>
              </a:rPr>
              <a:t>:</a:t>
            </a:r>
            <a:endParaRPr lang="en-US" sz="1800" b="0" dirty="0">
              <a:solidFill>
                <a:srgbClr val="FFC000"/>
              </a:solidFill>
            </a:endParaRPr>
          </a:p>
          <a:p>
            <a:pPr algn="l"/>
            <a:r>
              <a:rPr lang="en-US" sz="1200" b="0" dirty="0" err="1">
                <a:solidFill>
                  <a:schemeClr val="tx1"/>
                </a:solidFill>
                <a:latin typeface="+mn-lt"/>
              </a:rPr>
              <a:t>Konfigurasi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+mn-lt"/>
              </a:rPr>
              <a:t>ini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+mn-lt"/>
              </a:rPr>
              <a:t>akan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+mn-lt"/>
              </a:rPr>
              <a:t>menjalankan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+mn-lt"/>
              </a:rPr>
              <a:t>langkah-langkah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tx1"/>
                </a:solidFill>
                <a:latin typeface="+mn-lt"/>
              </a:rPr>
              <a:t>berikut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Checkout </a:t>
            </a:r>
            <a:r>
              <a:rPr lang="en-US" sz="1200" dirty="0" err="1" smtClean="0">
                <a:solidFill>
                  <a:schemeClr val="tx1"/>
                </a:solidFill>
              </a:rPr>
              <a:t>kode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dari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repositori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Menyiapkan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lingkungan</a:t>
            </a:r>
            <a:r>
              <a:rPr lang="en-US" sz="1200" dirty="0">
                <a:solidFill>
                  <a:schemeClr val="tx1"/>
                </a:solidFill>
              </a:rPr>
              <a:t> Python.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Menginstal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dependensi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proyek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Menjalankan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pengujian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pytest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Menjalankan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langkah-langkah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penyebaran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lingkungan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produksi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semua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berhasil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1073" y="3539368"/>
            <a:ext cx="2686613" cy="666781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FFC000"/>
                </a:solidFill>
              </a:rPr>
              <a:t>Langkah</a:t>
            </a:r>
            <a:r>
              <a:rPr lang="en-US" dirty="0">
                <a:solidFill>
                  <a:srgbClr val="FFC000"/>
                </a:solidFill>
              </a:rPr>
              <a:t> 4: </a:t>
            </a:r>
            <a:r>
              <a:rPr lang="en-US" dirty="0" err="1">
                <a:solidFill>
                  <a:srgbClr val="FFC000"/>
                </a:solidFill>
              </a:rPr>
              <a:t>Validasi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Konfigurasi</a:t>
            </a:r>
            <a:r>
              <a:rPr lang="en-US" dirty="0">
                <a:solidFill>
                  <a:srgbClr val="FFC000"/>
                </a:solidFill>
              </a:rPr>
              <a:t>:</a:t>
            </a:r>
            <a:endParaRPr lang="en-US" b="0" dirty="0">
              <a:solidFill>
                <a:srgbClr val="FFC000"/>
              </a:solidFill>
            </a:endParaRPr>
          </a:p>
          <a:p>
            <a:pPr algn="l"/>
            <a:r>
              <a:rPr lang="en-US" b="0" dirty="0" err="1">
                <a:solidFill>
                  <a:schemeClr val="tx1"/>
                </a:solidFill>
              </a:rPr>
              <a:t>Pastikan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berkas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konfigurasi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berformat</a:t>
            </a:r>
            <a:r>
              <a:rPr lang="en-US" b="0" dirty="0">
                <a:solidFill>
                  <a:schemeClr val="tx1"/>
                </a:solidFill>
              </a:rPr>
              <a:t> YAML </a:t>
            </a:r>
            <a:r>
              <a:rPr lang="en-US" b="0" dirty="0" err="1">
                <a:solidFill>
                  <a:schemeClr val="tx1"/>
                </a:solidFill>
              </a:rPr>
              <a:t>dengan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benar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b="0" dirty="0" err="1">
                <a:solidFill>
                  <a:schemeClr val="tx1"/>
                </a:solidFill>
              </a:rPr>
              <a:t>Periksa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sintaksis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kecocokan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konfigurasi</a:t>
            </a:r>
            <a:r>
              <a:rPr lang="en-US" b="0" dirty="0"/>
              <a:t>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3534" y="3539368"/>
            <a:ext cx="2686613" cy="666781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Langkah</a:t>
            </a:r>
            <a:r>
              <a:rPr lang="en-US" dirty="0">
                <a:solidFill>
                  <a:srgbClr val="FFC000"/>
                </a:solidFill>
              </a:rPr>
              <a:t> 6: </a:t>
            </a:r>
            <a:r>
              <a:rPr lang="en-US" dirty="0" err="1">
                <a:solidFill>
                  <a:srgbClr val="FFC000"/>
                </a:solidFill>
              </a:rPr>
              <a:t>Pemantauan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Penggunaan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95789" y="4405157"/>
            <a:ext cx="2686613" cy="2321185"/>
          </a:xfrm>
        </p:spPr>
        <p:txBody>
          <a:bodyPr/>
          <a:lstStyle/>
          <a:p>
            <a:pPr algn="l"/>
            <a:r>
              <a:rPr lang="en-US" sz="1200" dirty="0" err="1"/>
              <a:t>Buka</a:t>
            </a:r>
            <a:r>
              <a:rPr lang="en-US" sz="1200" dirty="0"/>
              <a:t> tab "Actions" di </a:t>
            </a:r>
            <a:r>
              <a:rPr lang="en-US" sz="1200" dirty="0" err="1"/>
              <a:t>repositori</a:t>
            </a:r>
            <a:r>
              <a:rPr lang="en-US" sz="1200" dirty="0"/>
              <a:t> GitHub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memantau</a:t>
            </a:r>
            <a:r>
              <a:rPr lang="en-US" sz="1200" dirty="0"/>
              <a:t> </a:t>
            </a:r>
            <a:r>
              <a:rPr lang="en-US" sz="1200" dirty="0" err="1"/>
              <a:t>alur</a:t>
            </a:r>
            <a:r>
              <a:rPr lang="en-US" sz="1200" dirty="0"/>
              <a:t> </a:t>
            </a:r>
            <a:r>
              <a:rPr lang="en-US" sz="1200" dirty="0" err="1"/>
              <a:t>kerja</a:t>
            </a:r>
            <a:r>
              <a:rPr lang="en-US" sz="1200" dirty="0"/>
              <a:t> CI/CD.</a:t>
            </a:r>
          </a:p>
          <a:p>
            <a:pPr algn="l"/>
            <a:r>
              <a:rPr lang="en-US" sz="1200" dirty="0" err="1"/>
              <a:t>Pengujian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penyebaran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dijalankan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kali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pembaruan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di branch yang </a:t>
            </a:r>
            <a:r>
              <a:rPr lang="en-US" sz="1200" dirty="0" err="1"/>
              <a:t>diatur</a:t>
            </a:r>
            <a:r>
              <a:rPr lang="en-US" sz="1200" dirty="0"/>
              <a:t>.</a:t>
            </a:r>
          </a:p>
          <a:p>
            <a:pPr algn="l"/>
            <a:r>
              <a:rPr lang="en-US" sz="1200" dirty="0" err="1"/>
              <a:t>Pastikan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mengganti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menyesuaikan</a:t>
            </a:r>
            <a:r>
              <a:rPr lang="en-US" sz="1200" dirty="0"/>
              <a:t> </a:t>
            </a:r>
            <a:r>
              <a:rPr lang="en-US" sz="1200" dirty="0" err="1"/>
              <a:t>langkah-langkah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kebutuhan</a:t>
            </a:r>
            <a:r>
              <a:rPr lang="en-US" sz="1200" dirty="0"/>
              <a:t> </a:t>
            </a:r>
            <a:r>
              <a:rPr lang="en-US" sz="1200" dirty="0" err="1"/>
              <a:t>proyek</a:t>
            </a:r>
            <a:r>
              <a:rPr lang="en-US" sz="1200" dirty="0"/>
              <a:t> Python </a:t>
            </a:r>
            <a:r>
              <a:rPr lang="en-US" sz="1200" dirty="0" err="1"/>
              <a:t>Anda</a:t>
            </a:r>
            <a:r>
              <a:rPr lang="en-US" sz="1200" dirty="0"/>
              <a:t>, </a:t>
            </a:r>
            <a:r>
              <a:rPr lang="en-US" sz="1200" dirty="0" err="1"/>
              <a:t>termasuk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</a:t>
            </a:r>
            <a:r>
              <a:rPr lang="en-US" sz="1200" dirty="0" err="1"/>
              <a:t>dependensi</a:t>
            </a:r>
            <a:r>
              <a:rPr lang="en-US" sz="1200" dirty="0"/>
              <a:t>, </a:t>
            </a:r>
            <a:r>
              <a:rPr lang="en-US" sz="1200" dirty="0" err="1"/>
              <a:t>pengujian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langkah-langkah</a:t>
            </a:r>
            <a:r>
              <a:rPr lang="en-US" sz="1200" dirty="0"/>
              <a:t> </a:t>
            </a:r>
            <a:r>
              <a:rPr lang="en-US" sz="1200" dirty="0" err="1"/>
              <a:t>penyebaran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lingkungan</a:t>
            </a:r>
            <a:r>
              <a:rPr lang="en-US" sz="1200" dirty="0"/>
              <a:t> </a:t>
            </a:r>
            <a:r>
              <a:rPr lang="en-US" sz="1200" dirty="0" err="1"/>
              <a:t>produksi</a:t>
            </a:r>
            <a:r>
              <a:rPr lang="en-US" sz="1200" dirty="0"/>
              <a:t> yang </a:t>
            </a:r>
            <a:r>
              <a:rPr lang="en-US" sz="1200" dirty="0" err="1"/>
              <a:t>sesuai</a:t>
            </a:r>
            <a:r>
              <a:rPr lang="en-US" sz="1200" dirty="0"/>
              <a:t>. </a:t>
            </a:r>
          </a:p>
          <a:p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71474" y="1135118"/>
            <a:ext cx="2686613" cy="24173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CI/CD (Continuous Integration/Continuous Deployment)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praktik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sangat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penting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dalam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pengembangan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perangkat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lunak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memungkinkan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otomatisasi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pengujian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penggabungan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kode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penyebaran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perangkat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lunak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Berikut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contoh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langkah-langkah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konfigurasi</a:t>
            </a:r>
            <a:r>
              <a:rPr lang="en-US" sz="1200" dirty="0">
                <a:solidFill>
                  <a:schemeClr val="tx1"/>
                </a:solidFill>
              </a:rPr>
              <a:t> CI/CD </a:t>
            </a:r>
            <a:r>
              <a:rPr lang="en-US" sz="1200" dirty="0" err="1">
                <a:solidFill>
                  <a:schemeClr val="tx1"/>
                </a:solidFill>
              </a:rPr>
              <a:t>untuk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proyek</a:t>
            </a:r>
            <a:r>
              <a:rPr lang="en-US" sz="1200" dirty="0">
                <a:solidFill>
                  <a:schemeClr val="tx1"/>
                </a:solidFill>
              </a:rPr>
              <a:t> Python </a:t>
            </a:r>
            <a:r>
              <a:rPr lang="en-US" sz="1200" dirty="0" err="1">
                <a:solidFill>
                  <a:schemeClr val="tx1"/>
                </a:solidFill>
              </a:rPr>
              <a:t>menggunakan</a:t>
            </a:r>
            <a:r>
              <a:rPr lang="en-US" sz="1200" dirty="0">
                <a:solidFill>
                  <a:schemeClr val="tx1"/>
                </a:solidFill>
              </a:rPr>
              <a:t> GitHub Actions, yang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satu</a:t>
            </a:r>
            <a:r>
              <a:rPr lang="en-US" sz="1200" dirty="0">
                <a:solidFill>
                  <a:schemeClr val="tx1"/>
                </a:solidFill>
              </a:rPr>
              <a:t> platform CI/CD yang </a:t>
            </a:r>
            <a:r>
              <a:rPr lang="en-US" sz="1200" dirty="0" err="1">
                <a:solidFill>
                  <a:schemeClr val="tx1"/>
                </a:solidFill>
              </a:rPr>
              <a:t>populer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74765" y="1135117"/>
            <a:ext cx="2686613" cy="241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Langkah</a:t>
            </a:r>
            <a:r>
              <a:rPr lang="en-US" sz="1400" dirty="0"/>
              <a:t> 3: </a:t>
            </a:r>
            <a:r>
              <a:rPr lang="en-US" sz="1400" dirty="0" err="1"/>
              <a:t>Mengonfigurasi</a:t>
            </a:r>
            <a:r>
              <a:rPr lang="en-US" sz="1400" dirty="0"/>
              <a:t> </a:t>
            </a:r>
            <a:r>
              <a:rPr lang="en-US" sz="1400" dirty="0" err="1"/>
              <a:t>Langkah-langkah</a:t>
            </a:r>
            <a:r>
              <a:rPr lang="en-US" sz="1400" dirty="0"/>
              <a:t> CI/CD:</a:t>
            </a:r>
          </a:p>
          <a:p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berkas</a:t>
            </a:r>
            <a:r>
              <a:rPr lang="en-US" sz="1400" dirty="0"/>
              <a:t> </a:t>
            </a:r>
            <a:r>
              <a:rPr lang="en-US" sz="1400" dirty="0" err="1"/>
              <a:t>konfigurasi</a:t>
            </a:r>
            <a:r>
              <a:rPr lang="en-US" sz="1400" dirty="0"/>
              <a:t> CI/CD </a:t>
            </a:r>
            <a:r>
              <a:rPr lang="en-US" sz="1400" dirty="0" err="1"/>
              <a:t>untuk</a:t>
            </a:r>
            <a:r>
              <a:rPr lang="en-US" sz="1400" dirty="0"/>
              <a:t> GitHub Actions</a:t>
            </a:r>
            <a:r>
              <a:rPr lang="en-US" sz="1400" dirty="0" smtClean="0"/>
              <a:t>: </a:t>
            </a:r>
          </a:p>
          <a:p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53535" y="1145628"/>
            <a:ext cx="2686613" cy="241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Langkah</a:t>
            </a:r>
            <a:r>
              <a:rPr lang="en-US" sz="1400" dirty="0"/>
              <a:t> 2: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Berkas</a:t>
            </a:r>
            <a:r>
              <a:rPr lang="en-US" sz="1400" dirty="0"/>
              <a:t> </a:t>
            </a:r>
            <a:r>
              <a:rPr lang="en-US" sz="1400" dirty="0" err="1"/>
              <a:t>Konfigurasi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Buat</a:t>
            </a:r>
            <a:r>
              <a:rPr lang="en-US" sz="1400" dirty="0" smtClean="0"/>
              <a:t> </a:t>
            </a:r>
            <a:r>
              <a:rPr lang="en-US" sz="1400" dirty="0" err="1"/>
              <a:t>direktori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bernama</a:t>
            </a:r>
            <a:r>
              <a:rPr lang="en-US" sz="1400" dirty="0"/>
              <a:t> .</a:t>
            </a:r>
            <a:r>
              <a:rPr lang="en-US" sz="1400" dirty="0" err="1"/>
              <a:t>github</a:t>
            </a:r>
            <a:r>
              <a:rPr lang="en-US" sz="1400" dirty="0"/>
              <a:t>/workflows di </a:t>
            </a:r>
            <a:r>
              <a:rPr lang="en-US" sz="1400" dirty="0" err="1"/>
              <a:t>repositori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direktori</a:t>
            </a:r>
            <a:r>
              <a:rPr lang="en-US" sz="1400" dirty="0"/>
              <a:t> .</a:t>
            </a:r>
            <a:r>
              <a:rPr lang="en-US" sz="1400" dirty="0" err="1"/>
              <a:t>github</a:t>
            </a:r>
            <a:r>
              <a:rPr lang="en-US" sz="1400" dirty="0"/>
              <a:t>/workflows, </a:t>
            </a:r>
            <a:r>
              <a:rPr lang="en-US" sz="1400" dirty="0" err="1"/>
              <a:t>buat</a:t>
            </a:r>
            <a:r>
              <a:rPr lang="en-US" sz="1400" dirty="0"/>
              <a:t> </a:t>
            </a:r>
            <a:r>
              <a:rPr lang="en-US" sz="1400" dirty="0" err="1"/>
              <a:t>berkas</a:t>
            </a:r>
            <a:r>
              <a:rPr lang="en-US" sz="1400" dirty="0"/>
              <a:t> YAML (</a:t>
            </a:r>
            <a:r>
              <a:rPr lang="en-US" sz="1400" dirty="0" err="1"/>
              <a:t>misalnya</a:t>
            </a:r>
            <a:r>
              <a:rPr lang="en-US" sz="1400" dirty="0"/>
              <a:t>, python-ci-</a:t>
            </a:r>
            <a:r>
              <a:rPr lang="en-US" sz="1400" dirty="0" err="1"/>
              <a:t>cd.yml</a:t>
            </a:r>
            <a:r>
              <a:rPr lang="en-US" sz="1400" dirty="0"/>
              <a:t>)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mengkonfigurasi</a:t>
            </a:r>
            <a:r>
              <a:rPr lang="en-US" sz="1400" dirty="0"/>
              <a:t> </a:t>
            </a:r>
            <a:r>
              <a:rPr lang="en-US" sz="1400" dirty="0" err="1"/>
              <a:t>alur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CI/CD.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32304" y="1121989"/>
            <a:ext cx="2686613" cy="241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 smtClean="0"/>
              <a:t>Langkah-langkah</a:t>
            </a:r>
            <a:r>
              <a:rPr lang="en-US" sz="1400" b="1" dirty="0" smtClean="0"/>
              <a:t> </a:t>
            </a:r>
            <a:r>
              <a:rPr lang="en-US" sz="1400" b="1" dirty="0" err="1"/>
              <a:t>Konfigurasi</a:t>
            </a:r>
            <a:r>
              <a:rPr lang="en-US" sz="1400" b="1" dirty="0"/>
              <a:t> CI/CD </a:t>
            </a:r>
            <a:r>
              <a:rPr lang="en-US" sz="1400" b="1" dirty="0" err="1"/>
              <a:t>dengan</a:t>
            </a:r>
            <a:r>
              <a:rPr lang="en-US" sz="1400" b="1" dirty="0"/>
              <a:t> GitHub Actions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Proyek</a:t>
            </a:r>
            <a:r>
              <a:rPr lang="en-US" sz="1400" b="1" dirty="0"/>
              <a:t> Python</a:t>
            </a:r>
            <a:r>
              <a:rPr lang="en-US" sz="1400" b="1" dirty="0" smtClean="0"/>
              <a:t>:</a:t>
            </a:r>
          </a:p>
          <a:p>
            <a:endParaRPr lang="en-US" sz="1400" dirty="0"/>
          </a:p>
          <a:p>
            <a:r>
              <a:rPr lang="en-US" sz="1400" b="1" dirty="0" err="1"/>
              <a:t>Langkah</a:t>
            </a:r>
            <a:r>
              <a:rPr lang="en-US" sz="1400" b="1" dirty="0"/>
              <a:t> 1: </a:t>
            </a:r>
            <a:r>
              <a:rPr lang="en-US" sz="1400" b="1" dirty="0" err="1"/>
              <a:t>Menyiapkan</a:t>
            </a:r>
            <a:r>
              <a:rPr lang="en-US" sz="1400" b="1" dirty="0"/>
              <a:t> </a:t>
            </a:r>
            <a:r>
              <a:rPr lang="en-US" sz="1400" b="1" dirty="0" err="1"/>
              <a:t>Repositori</a:t>
            </a:r>
            <a:r>
              <a:rPr lang="en-US" sz="1400" b="1" dirty="0"/>
              <a:t>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Pastikan</a:t>
            </a:r>
            <a:r>
              <a:rPr lang="en-US" sz="1400" dirty="0" smtClean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repositori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r>
              <a:rPr lang="en-US" sz="1400" dirty="0"/>
              <a:t> Python di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Pastikan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di </a:t>
            </a:r>
            <a:r>
              <a:rPr lang="en-US" sz="1400" dirty="0" err="1"/>
              <a:t>repositori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346" y="3843238"/>
            <a:ext cx="2686616" cy="26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60C99C-4D9A-4DAB-AA53-E488AEBCAE16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1114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Bahnschrift SemiBold SemiConden</vt:lpstr>
      <vt:lpstr>Bauhaus 93</vt:lpstr>
      <vt:lpstr>Bell MT</vt:lpstr>
      <vt:lpstr>Calibri</vt:lpstr>
      <vt:lpstr>Calibri Light</vt:lpstr>
      <vt:lpstr>Söhne</vt:lpstr>
      <vt:lpstr>Söhne Mono</vt:lpstr>
      <vt:lpstr>Office Theme</vt:lpstr>
      <vt:lpstr>Software Testing and CI/CD for Python Projects</vt:lpstr>
      <vt:lpstr>pengujian perangkat lunak dan CI/CD penting dalam pengembangan perangkat lunak.</vt:lpstr>
      <vt:lpstr>Whitebox Testing (Pengujian Kotak Putih)</vt:lpstr>
      <vt:lpstr>TUJUAN DAN MANFAAT WHITEBOX TESTING</vt:lpstr>
      <vt:lpstr>Slide 27</vt:lpstr>
      <vt:lpstr>UNIT TESTING</vt:lpstr>
      <vt:lpstr>Contoh Implementasi Unit Testing dengan ‘’pytest ‘’</vt:lpstr>
      <vt:lpstr>Best Practices dalam Unit Testing</vt:lpstr>
      <vt:lpstr>CI/CD untuk Proyek Python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2023-10-31T09:40:18Z</dcterms:created>
  <dcterms:modified xsi:type="dcterms:W3CDTF">2023-10-31T11:18:00Z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