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110" d="100"/>
          <a:sy n="110" d="100"/>
        </p:scale>
        <p:origin x="654" y="10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06C2E-269A-4D3C-9EC4-43FB278DB1B7}"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04A39AB2-36D3-4E25-9887-5C1F05476155}">
      <dgm:prSet phldrT="[Text]" custT="1"/>
      <dgm:spPr/>
      <dgm:t>
        <a:bodyPr/>
        <a:lstStyle/>
        <a:p>
          <a:r>
            <a:rPr lang="en-US" sz="1600" dirty="0"/>
            <a:t>1. Business Understanding</a:t>
          </a:r>
          <a:endParaRPr lang="en-IN" sz="1600" dirty="0"/>
        </a:p>
      </dgm:t>
    </dgm:pt>
    <dgm:pt modelId="{EE045AC6-C81C-4B47-B88B-600B7D86DA3E}" type="parTrans" cxnId="{0CE7D549-1FBB-4E6D-827F-B5E8CEB84D0B}">
      <dgm:prSet/>
      <dgm:spPr/>
      <dgm:t>
        <a:bodyPr/>
        <a:lstStyle/>
        <a:p>
          <a:endParaRPr lang="en-IN"/>
        </a:p>
      </dgm:t>
    </dgm:pt>
    <dgm:pt modelId="{26E2F7CE-D8A4-49EE-904F-945AD3793D94}" type="sibTrans" cxnId="{0CE7D549-1FBB-4E6D-827F-B5E8CEB84D0B}">
      <dgm:prSet/>
      <dgm:spPr/>
      <dgm:t>
        <a:bodyPr/>
        <a:lstStyle/>
        <a:p>
          <a:endParaRPr lang="en-IN"/>
        </a:p>
      </dgm:t>
    </dgm:pt>
    <dgm:pt modelId="{E2B9520B-16EF-4E4A-9741-CDAFFD8C170D}">
      <dgm:prSet phldrT="[Text]" custT="1"/>
      <dgm:spPr/>
      <dgm:t>
        <a:bodyPr/>
        <a:lstStyle/>
        <a:p>
          <a:r>
            <a:rPr lang="en-US" sz="1600" dirty="0"/>
            <a:t>2. Data Understanding</a:t>
          </a:r>
          <a:endParaRPr lang="en-IN" sz="1600" dirty="0"/>
        </a:p>
      </dgm:t>
    </dgm:pt>
    <dgm:pt modelId="{EB69DAB1-8118-4E60-B715-36397C9D1B28}" type="parTrans" cxnId="{F1EB6036-13A0-416E-8DB6-0A3A96DFE73D}">
      <dgm:prSet/>
      <dgm:spPr/>
      <dgm:t>
        <a:bodyPr/>
        <a:lstStyle/>
        <a:p>
          <a:endParaRPr lang="en-IN"/>
        </a:p>
      </dgm:t>
    </dgm:pt>
    <dgm:pt modelId="{1CC7A629-23EA-4E04-B62A-D837AEFD53D5}" type="sibTrans" cxnId="{F1EB6036-13A0-416E-8DB6-0A3A96DFE73D}">
      <dgm:prSet/>
      <dgm:spPr/>
      <dgm:t>
        <a:bodyPr/>
        <a:lstStyle/>
        <a:p>
          <a:endParaRPr lang="en-IN"/>
        </a:p>
      </dgm:t>
    </dgm:pt>
    <dgm:pt modelId="{17B7020E-AD3E-45BE-A55F-98938A342963}">
      <dgm:prSet phldrT="[Text]" custT="1"/>
      <dgm:spPr/>
      <dgm:t>
        <a:bodyPr/>
        <a:lstStyle/>
        <a:p>
          <a:r>
            <a:rPr lang="en-US" sz="1600" dirty="0"/>
            <a:t>3. Data Preparation/ Cleaning</a:t>
          </a:r>
          <a:endParaRPr lang="en-IN" sz="1600" dirty="0"/>
        </a:p>
      </dgm:t>
    </dgm:pt>
    <dgm:pt modelId="{41BFD451-9CBB-4FF3-9BBD-1043236C422C}" type="parTrans" cxnId="{68ED372B-55C5-44E3-A7B9-051923A2B9A9}">
      <dgm:prSet/>
      <dgm:spPr/>
      <dgm:t>
        <a:bodyPr/>
        <a:lstStyle/>
        <a:p>
          <a:endParaRPr lang="en-IN"/>
        </a:p>
      </dgm:t>
    </dgm:pt>
    <dgm:pt modelId="{0FB7430F-1F7E-4F1B-B719-33CC4E4DA935}" type="sibTrans" cxnId="{68ED372B-55C5-44E3-A7B9-051923A2B9A9}">
      <dgm:prSet/>
      <dgm:spPr/>
      <dgm:t>
        <a:bodyPr/>
        <a:lstStyle/>
        <a:p>
          <a:endParaRPr lang="en-IN"/>
        </a:p>
      </dgm:t>
    </dgm:pt>
    <dgm:pt modelId="{A23FC4EF-345C-4DBE-A415-66F2B3AB64D4}">
      <dgm:prSet phldrT="[Text]" custT="1"/>
      <dgm:spPr/>
      <dgm:t>
        <a:bodyPr/>
        <a:lstStyle/>
        <a:p>
          <a:r>
            <a:rPr lang="en-US" sz="1600" dirty="0"/>
            <a:t>4. Data Analysis and Operations</a:t>
          </a:r>
          <a:endParaRPr lang="en-IN" sz="1600" dirty="0"/>
        </a:p>
      </dgm:t>
    </dgm:pt>
    <dgm:pt modelId="{DB47D57E-6907-45C3-8DF5-BD3D1E32FD6D}" type="parTrans" cxnId="{D209617B-6362-4B99-8B84-1172A3928FC5}">
      <dgm:prSet/>
      <dgm:spPr/>
      <dgm:t>
        <a:bodyPr/>
        <a:lstStyle/>
        <a:p>
          <a:endParaRPr lang="en-IN"/>
        </a:p>
      </dgm:t>
    </dgm:pt>
    <dgm:pt modelId="{D2EE42EE-2022-474F-A0E1-7B7F5B60E366}" type="sibTrans" cxnId="{D209617B-6362-4B99-8B84-1172A3928FC5}">
      <dgm:prSet/>
      <dgm:spPr/>
      <dgm:t>
        <a:bodyPr/>
        <a:lstStyle/>
        <a:p>
          <a:endParaRPr lang="en-IN"/>
        </a:p>
      </dgm:t>
    </dgm:pt>
    <dgm:pt modelId="{B80408B9-F578-41B6-B8BB-E7C93815C49D}">
      <dgm:prSet phldrT="[Text]" custT="1"/>
      <dgm:spPr/>
      <dgm:t>
        <a:bodyPr/>
        <a:lstStyle/>
        <a:p>
          <a:r>
            <a:rPr lang="en-US" sz="1600" dirty="0"/>
            <a:t>5. Data Plotting</a:t>
          </a:r>
          <a:endParaRPr lang="en-IN" sz="1600" dirty="0"/>
        </a:p>
      </dgm:t>
    </dgm:pt>
    <dgm:pt modelId="{B1113639-1C0F-4216-A467-65D9A613C3EF}" type="parTrans" cxnId="{008AB6B5-10F1-4E0C-9DD4-CB678DF6BBE0}">
      <dgm:prSet/>
      <dgm:spPr/>
      <dgm:t>
        <a:bodyPr/>
        <a:lstStyle/>
        <a:p>
          <a:endParaRPr lang="en-IN"/>
        </a:p>
      </dgm:t>
    </dgm:pt>
    <dgm:pt modelId="{3D79612A-2ECF-4F9A-9DFF-146B75ECDBEC}" type="sibTrans" cxnId="{008AB6B5-10F1-4E0C-9DD4-CB678DF6BBE0}">
      <dgm:prSet/>
      <dgm:spPr/>
      <dgm:t>
        <a:bodyPr/>
        <a:lstStyle/>
        <a:p>
          <a:endParaRPr lang="en-IN"/>
        </a:p>
      </dgm:t>
    </dgm:pt>
    <dgm:pt modelId="{410F27EF-8984-4E66-9D97-B4FE0DAFCF2D}" type="pres">
      <dgm:prSet presAssocID="{B5406C2E-269A-4D3C-9EC4-43FB278DB1B7}" presName="cycle" presStyleCnt="0">
        <dgm:presLayoutVars>
          <dgm:dir/>
          <dgm:resizeHandles val="exact"/>
        </dgm:presLayoutVars>
      </dgm:prSet>
      <dgm:spPr/>
    </dgm:pt>
    <dgm:pt modelId="{E64AEFBF-4C14-410C-95CA-1A5D9B3E0605}" type="pres">
      <dgm:prSet presAssocID="{04A39AB2-36D3-4E25-9887-5C1F05476155}" presName="node" presStyleLbl="node1" presStyleIdx="0" presStyleCnt="5">
        <dgm:presLayoutVars>
          <dgm:bulletEnabled val="1"/>
        </dgm:presLayoutVars>
      </dgm:prSet>
      <dgm:spPr/>
    </dgm:pt>
    <dgm:pt modelId="{C84D1115-5062-49EF-AC17-99B41110FE73}" type="pres">
      <dgm:prSet presAssocID="{04A39AB2-36D3-4E25-9887-5C1F05476155}" presName="spNode" presStyleCnt="0"/>
      <dgm:spPr/>
    </dgm:pt>
    <dgm:pt modelId="{075834B7-CF60-40F3-BA1E-8035693C21DB}" type="pres">
      <dgm:prSet presAssocID="{26E2F7CE-D8A4-49EE-904F-945AD3793D94}" presName="sibTrans" presStyleLbl="sibTrans1D1" presStyleIdx="0" presStyleCnt="5"/>
      <dgm:spPr/>
    </dgm:pt>
    <dgm:pt modelId="{6213FADC-CFAF-43E3-A0F1-78B6007EB61D}" type="pres">
      <dgm:prSet presAssocID="{E2B9520B-16EF-4E4A-9741-CDAFFD8C170D}" presName="node" presStyleLbl="node1" presStyleIdx="1" presStyleCnt="5">
        <dgm:presLayoutVars>
          <dgm:bulletEnabled val="1"/>
        </dgm:presLayoutVars>
      </dgm:prSet>
      <dgm:spPr/>
    </dgm:pt>
    <dgm:pt modelId="{55F15A4D-28F6-4953-A4A5-F073AB5C39C2}" type="pres">
      <dgm:prSet presAssocID="{E2B9520B-16EF-4E4A-9741-CDAFFD8C170D}" presName="spNode" presStyleCnt="0"/>
      <dgm:spPr/>
    </dgm:pt>
    <dgm:pt modelId="{138876DA-576D-49CA-BC3F-1C342DE13E6B}" type="pres">
      <dgm:prSet presAssocID="{1CC7A629-23EA-4E04-B62A-D837AEFD53D5}" presName="sibTrans" presStyleLbl="sibTrans1D1" presStyleIdx="1" presStyleCnt="5"/>
      <dgm:spPr/>
    </dgm:pt>
    <dgm:pt modelId="{B366F5E0-CC67-4B57-B9DE-70EA0C335FD9}" type="pres">
      <dgm:prSet presAssocID="{17B7020E-AD3E-45BE-A55F-98938A342963}" presName="node" presStyleLbl="node1" presStyleIdx="2" presStyleCnt="5">
        <dgm:presLayoutVars>
          <dgm:bulletEnabled val="1"/>
        </dgm:presLayoutVars>
      </dgm:prSet>
      <dgm:spPr/>
    </dgm:pt>
    <dgm:pt modelId="{DF43475C-A5A4-441C-A8AE-89D1D7D2893C}" type="pres">
      <dgm:prSet presAssocID="{17B7020E-AD3E-45BE-A55F-98938A342963}" presName="spNode" presStyleCnt="0"/>
      <dgm:spPr/>
    </dgm:pt>
    <dgm:pt modelId="{BE4F1340-A436-4983-931A-F729FE995A48}" type="pres">
      <dgm:prSet presAssocID="{0FB7430F-1F7E-4F1B-B719-33CC4E4DA935}" presName="sibTrans" presStyleLbl="sibTrans1D1" presStyleIdx="2" presStyleCnt="5"/>
      <dgm:spPr/>
    </dgm:pt>
    <dgm:pt modelId="{AF9BA2A1-6D12-4A3A-B018-FBCF8654E84A}" type="pres">
      <dgm:prSet presAssocID="{A23FC4EF-345C-4DBE-A415-66F2B3AB64D4}" presName="node" presStyleLbl="node1" presStyleIdx="3" presStyleCnt="5" custRadScaleRad="100931" custRadScaleInc="-1595">
        <dgm:presLayoutVars>
          <dgm:bulletEnabled val="1"/>
        </dgm:presLayoutVars>
      </dgm:prSet>
      <dgm:spPr/>
    </dgm:pt>
    <dgm:pt modelId="{D946080A-3940-49E5-93BC-15360BDC2E6B}" type="pres">
      <dgm:prSet presAssocID="{A23FC4EF-345C-4DBE-A415-66F2B3AB64D4}" presName="spNode" presStyleCnt="0"/>
      <dgm:spPr/>
    </dgm:pt>
    <dgm:pt modelId="{F119B97C-735A-46A0-8833-EF8E317075E9}" type="pres">
      <dgm:prSet presAssocID="{D2EE42EE-2022-474F-A0E1-7B7F5B60E366}" presName="sibTrans" presStyleLbl="sibTrans1D1" presStyleIdx="3" presStyleCnt="5"/>
      <dgm:spPr/>
    </dgm:pt>
    <dgm:pt modelId="{049563BB-476F-48A6-B49F-D0A98A3C192A}" type="pres">
      <dgm:prSet presAssocID="{B80408B9-F578-41B6-B8BB-E7C93815C49D}" presName="node" presStyleLbl="node1" presStyleIdx="4" presStyleCnt="5">
        <dgm:presLayoutVars>
          <dgm:bulletEnabled val="1"/>
        </dgm:presLayoutVars>
      </dgm:prSet>
      <dgm:spPr/>
    </dgm:pt>
    <dgm:pt modelId="{D9A9BE71-3070-40DF-A30C-F695DEF6F9BC}" type="pres">
      <dgm:prSet presAssocID="{B80408B9-F578-41B6-B8BB-E7C93815C49D}" presName="spNode" presStyleCnt="0"/>
      <dgm:spPr/>
    </dgm:pt>
    <dgm:pt modelId="{A0E1E64F-25E5-45AA-8DB1-D3014CC7C17D}" type="pres">
      <dgm:prSet presAssocID="{3D79612A-2ECF-4F9A-9DFF-146B75ECDBEC}" presName="sibTrans" presStyleLbl="sibTrans1D1" presStyleIdx="4" presStyleCnt="5"/>
      <dgm:spPr/>
    </dgm:pt>
  </dgm:ptLst>
  <dgm:cxnLst>
    <dgm:cxn modelId="{72F77F1C-5B9F-4CCD-96F3-9BF115462F9F}" type="presOf" srcId="{B5406C2E-269A-4D3C-9EC4-43FB278DB1B7}" destId="{410F27EF-8984-4E66-9D97-B4FE0DAFCF2D}" srcOrd="0" destOrd="0" presId="urn:microsoft.com/office/officeart/2005/8/layout/cycle6"/>
    <dgm:cxn modelId="{68ED372B-55C5-44E3-A7B9-051923A2B9A9}" srcId="{B5406C2E-269A-4D3C-9EC4-43FB278DB1B7}" destId="{17B7020E-AD3E-45BE-A55F-98938A342963}" srcOrd="2" destOrd="0" parTransId="{41BFD451-9CBB-4FF3-9BBD-1043236C422C}" sibTransId="{0FB7430F-1F7E-4F1B-B719-33CC4E4DA935}"/>
    <dgm:cxn modelId="{F1EB6036-13A0-416E-8DB6-0A3A96DFE73D}" srcId="{B5406C2E-269A-4D3C-9EC4-43FB278DB1B7}" destId="{E2B9520B-16EF-4E4A-9741-CDAFFD8C170D}" srcOrd="1" destOrd="0" parTransId="{EB69DAB1-8118-4E60-B715-36397C9D1B28}" sibTransId="{1CC7A629-23EA-4E04-B62A-D837AEFD53D5}"/>
    <dgm:cxn modelId="{2AA97560-961C-4532-B80A-783F6EDF12C1}" type="presOf" srcId="{B80408B9-F578-41B6-B8BB-E7C93815C49D}" destId="{049563BB-476F-48A6-B49F-D0A98A3C192A}" srcOrd="0" destOrd="0" presId="urn:microsoft.com/office/officeart/2005/8/layout/cycle6"/>
    <dgm:cxn modelId="{0CE7D549-1FBB-4E6D-827F-B5E8CEB84D0B}" srcId="{B5406C2E-269A-4D3C-9EC4-43FB278DB1B7}" destId="{04A39AB2-36D3-4E25-9887-5C1F05476155}" srcOrd="0" destOrd="0" parTransId="{EE045AC6-C81C-4B47-B88B-600B7D86DA3E}" sibTransId="{26E2F7CE-D8A4-49EE-904F-945AD3793D94}"/>
    <dgm:cxn modelId="{7235FA4F-1754-4E9F-AEE1-BE4DDAAB9A5A}" type="presOf" srcId="{26E2F7CE-D8A4-49EE-904F-945AD3793D94}" destId="{075834B7-CF60-40F3-BA1E-8035693C21DB}" srcOrd="0" destOrd="0" presId="urn:microsoft.com/office/officeart/2005/8/layout/cycle6"/>
    <dgm:cxn modelId="{164E4A79-F14E-42DB-9D37-343954587188}" type="presOf" srcId="{17B7020E-AD3E-45BE-A55F-98938A342963}" destId="{B366F5E0-CC67-4B57-B9DE-70EA0C335FD9}" srcOrd="0" destOrd="0" presId="urn:microsoft.com/office/officeart/2005/8/layout/cycle6"/>
    <dgm:cxn modelId="{D209617B-6362-4B99-8B84-1172A3928FC5}" srcId="{B5406C2E-269A-4D3C-9EC4-43FB278DB1B7}" destId="{A23FC4EF-345C-4DBE-A415-66F2B3AB64D4}" srcOrd="3" destOrd="0" parTransId="{DB47D57E-6907-45C3-8DF5-BD3D1E32FD6D}" sibTransId="{D2EE42EE-2022-474F-A0E1-7B7F5B60E366}"/>
    <dgm:cxn modelId="{01AC8282-4785-41DD-8C41-869A7FC23F36}" type="presOf" srcId="{D2EE42EE-2022-474F-A0E1-7B7F5B60E366}" destId="{F119B97C-735A-46A0-8833-EF8E317075E9}" srcOrd="0" destOrd="0" presId="urn:microsoft.com/office/officeart/2005/8/layout/cycle6"/>
    <dgm:cxn modelId="{168AB887-5B0B-4FC5-9492-7FD221433B19}" type="presOf" srcId="{3D79612A-2ECF-4F9A-9DFF-146B75ECDBEC}" destId="{A0E1E64F-25E5-45AA-8DB1-D3014CC7C17D}" srcOrd="0" destOrd="0" presId="urn:microsoft.com/office/officeart/2005/8/layout/cycle6"/>
    <dgm:cxn modelId="{B12FD397-D00B-4F5D-95A4-D7A63C2E5AD3}" type="presOf" srcId="{1CC7A629-23EA-4E04-B62A-D837AEFD53D5}" destId="{138876DA-576D-49CA-BC3F-1C342DE13E6B}" srcOrd="0" destOrd="0" presId="urn:microsoft.com/office/officeart/2005/8/layout/cycle6"/>
    <dgm:cxn modelId="{24B4D4B0-0AA4-44DB-A2EE-99A1B365583B}" type="presOf" srcId="{E2B9520B-16EF-4E4A-9741-CDAFFD8C170D}" destId="{6213FADC-CFAF-43E3-A0F1-78B6007EB61D}" srcOrd="0" destOrd="0" presId="urn:microsoft.com/office/officeart/2005/8/layout/cycle6"/>
    <dgm:cxn modelId="{008AB6B5-10F1-4E0C-9DD4-CB678DF6BBE0}" srcId="{B5406C2E-269A-4D3C-9EC4-43FB278DB1B7}" destId="{B80408B9-F578-41B6-B8BB-E7C93815C49D}" srcOrd="4" destOrd="0" parTransId="{B1113639-1C0F-4216-A467-65D9A613C3EF}" sibTransId="{3D79612A-2ECF-4F9A-9DFF-146B75ECDBEC}"/>
    <dgm:cxn modelId="{02795BBA-D071-4A88-8ABA-8C533FC86E82}" type="presOf" srcId="{A23FC4EF-345C-4DBE-A415-66F2B3AB64D4}" destId="{AF9BA2A1-6D12-4A3A-B018-FBCF8654E84A}" srcOrd="0" destOrd="0" presId="urn:microsoft.com/office/officeart/2005/8/layout/cycle6"/>
    <dgm:cxn modelId="{D7E6E1D3-62F3-4C6F-B69F-224A67FFC11B}" type="presOf" srcId="{0FB7430F-1F7E-4F1B-B719-33CC4E4DA935}" destId="{BE4F1340-A436-4983-931A-F729FE995A48}" srcOrd="0" destOrd="0" presId="urn:microsoft.com/office/officeart/2005/8/layout/cycle6"/>
    <dgm:cxn modelId="{47DC83ED-4BE3-41F8-A264-AB7EC34D5AA5}" type="presOf" srcId="{04A39AB2-36D3-4E25-9887-5C1F05476155}" destId="{E64AEFBF-4C14-410C-95CA-1A5D9B3E0605}" srcOrd="0" destOrd="0" presId="urn:microsoft.com/office/officeart/2005/8/layout/cycle6"/>
    <dgm:cxn modelId="{4A81921F-F824-4E2A-BC94-A7781F47004E}" type="presParOf" srcId="{410F27EF-8984-4E66-9D97-B4FE0DAFCF2D}" destId="{E64AEFBF-4C14-410C-95CA-1A5D9B3E0605}" srcOrd="0" destOrd="0" presId="urn:microsoft.com/office/officeart/2005/8/layout/cycle6"/>
    <dgm:cxn modelId="{6F314C76-36CC-4DE6-97F6-C6B73DFBBFF5}" type="presParOf" srcId="{410F27EF-8984-4E66-9D97-B4FE0DAFCF2D}" destId="{C84D1115-5062-49EF-AC17-99B41110FE73}" srcOrd="1" destOrd="0" presId="urn:microsoft.com/office/officeart/2005/8/layout/cycle6"/>
    <dgm:cxn modelId="{8051C498-45A2-41E9-973D-C5D42D5C31DF}" type="presParOf" srcId="{410F27EF-8984-4E66-9D97-B4FE0DAFCF2D}" destId="{075834B7-CF60-40F3-BA1E-8035693C21DB}" srcOrd="2" destOrd="0" presId="urn:microsoft.com/office/officeart/2005/8/layout/cycle6"/>
    <dgm:cxn modelId="{8B338AD9-F150-4D48-A4C8-E4788CF89732}" type="presParOf" srcId="{410F27EF-8984-4E66-9D97-B4FE0DAFCF2D}" destId="{6213FADC-CFAF-43E3-A0F1-78B6007EB61D}" srcOrd="3" destOrd="0" presId="urn:microsoft.com/office/officeart/2005/8/layout/cycle6"/>
    <dgm:cxn modelId="{BB3FBAAE-EA61-4337-BAAC-FA395D168FA5}" type="presParOf" srcId="{410F27EF-8984-4E66-9D97-B4FE0DAFCF2D}" destId="{55F15A4D-28F6-4953-A4A5-F073AB5C39C2}" srcOrd="4" destOrd="0" presId="urn:microsoft.com/office/officeart/2005/8/layout/cycle6"/>
    <dgm:cxn modelId="{DD368FF7-6A8D-4EC0-A789-AB6E5E3F6709}" type="presParOf" srcId="{410F27EF-8984-4E66-9D97-B4FE0DAFCF2D}" destId="{138876DA-576D-49CA-BC3F-1C342DE13E6B}" srcOrd="5" destOrd="0" presId="urn:microsoft.com/office/officeart/2005/8/layout/cycle6"/>
    <dgm:cxn modelId="{75C04BFA-71E0-4734-BC9A-0F4C6FD57DE6}" type="presParOf" srcId="{410F27EF-8984-4E66-9D97-B4FE0DAFCF2D}" destId="{B366F5E0-CC67-4B57-B9DE-70EA0C335FD9}" srcOrd="6" destOrd="0" presId="urn:microsoft.com/office/officeart/2005/8/layout/cycle6"/>
    <dgm:cxn modelId="{8EF907B5-B8F7-4669-B1DF-B34EB63027BF}" type="presParOf" srcId="{410F27EF-8984-4E66-9D97-B4FE0DAFCF2D}" destId="{DF43475C-A5A4-441C-A8AE-89D1D7D2893C}" srcOrd="7" destOrd="0" presId="urn:microsoft.com/office/officeart/2005/8/layout/cycle6"/>
    <dgm:cxn modelId="{E72D13A8-B2AC-4474-9742-9A94F3A9CF2B}" type="presParOf" srcId="{410F27EF-8984-4E66-9D97-B4FE0DAFCF2D}" destId="{BE4F1340-A436-4983-931A-F729FE995A48}" srcOrd="8" destOrd="0" presId="urn:microsoft.com/office/officeart/2005/8/layout/cycle6"/>
    <dgm:cxn modelId="{BAECDB47-682C-4BE1-824B-CC58B62CA746}" type="presParOf" srcId="{410F27EF-8984-4E66-9D97-B4FE0DAFCF2D}" destId="{AF9BA2A1-6D12-4A3A-B018-FBCF8654E84A}" srcOrd="9" destOrd="0" presId="urn:microsoft.com/office/officeart/2005/8/layout/cycle6"/>
    <dgm:cxn modelId="{23EFE9AD-1C7C-4AF0-AFF8-C40C5217E4A8}" type="presParOf" srcId="{410F27EF-8984-4E66-9D97-B4FE0DAFCF2D}" destId="{D946080A-3940-49E5-93BC-15360BDC2E6B}" srcOrd="10" destOrd="0" presId="urn:microsoft.com/office/officeart/2005/8/layout/cycle6"/>
    <dgm:cxn modelId="{CC880F67-4DFC-4C48-A0D4-1820A521883E}" type="presParOf" srcId="{410F27EF-8984-4E66-9D97-B4FE0DAFCF2D}" destId="{F119B97C-735A-46A0-8833-EF8E317075E9}" srcOrd="11" destOrd="0" presId="urn:microsoft.com/office/officeart/2005/8/layout/cycle6"/>
    <dgm:cxn modelId="{EC1AE801-96B4-4C31-A5B4-442C28CDC8DD}" type="presParOf" srcId="{410F27EF-8984-4E66-9D97-B4FE0DAFCF2D}" destId="{049563BB-476F-48A6-B49F-D0A98A3C192A}" srcOrd="12" destOrd="0" presId="urn:microsoft.com/office/officeart/2005/8/layout/cycle6"/>
    <dgm:cxn modelId="{B96B195D-093C-47F7-BA3D-CB65ADAF15AA}" type="presParOf" srcId="{410F27EF-8984-4E66-9D97-B4FE0DAFCF2D}" destId="{D9A9BE71-3070-40DF-A30C-F695DEF6F9BC}" srcOrd="13" destOrd="0" presId="urn:microsoft.com/office/officeart/2005/8/layout/cycle6"/>
    <dgm:cxn modelId="{534BF590-B627-485C-A5C2-23CB74241294}" type="presParOf" srcId="{410F27EF-8984-4E66-9D97-B4FE0DAFCF2D}" destId="{A0E1E64F-25E5-45AA-8DB1-D3014CC7C17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AEFBF-4C14-410C-95CA-1A5D9B3E0605}">
      <dsp:nvSpPr>
        <dsp:cNvPr id="0" name=""/>
        <dsp:cNvSpPr/>
      </dsp:nvSpPr>
      <dsp:spPr>
        <a:xfrm>
          <a:off x="3835778" y="1496"/>
          <a:ext cx="1494923" cy="97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Business Understanding</a:t>
          </a:r>
          <a:endParaRPr lang="en-IN" sz="1600" kern="1200" dirty="0"/>
        </a:p>
      </dsp:txBody>
      <dsp:txXfrm>
        <a:off x="3883212" y="48930"/>
        <a:ext cx="1400055" cy="876832"/>
      </dsp:txXfrm>
    </dsp:sp>
    <dsp:sp modelId="{075834B7-CF60-40F3-BA1E-8035693C21DB}">
      <dsp:nvSpPr>
        <dsp:cNvPr id="0" name=""/>
        <dsp:cNvSpPr/>
      </dsp:nvSpPr>
      <dsp:spPr>
        <a:xfrm>
          <a:off x="2640574" y="487346"/>
          <a:ext cx="3885331" cy="3885331"/>
        </a:xfrm>
        <a:custGeom>
          <a:avLst/>
          <a:gdLst/>
          <a:ahLst/>
          <a:cxnLst/>
          <a:rect l="0" t="0" r="0" b="0"/>
          <a:pathLst>
            <a:path>
              <a:moveTo>
                <a:pt x="2700413" y="153876"/>
              </a:moveTo>
              <a:arcTo wR="1942665" hR="1942665" stAng="17577478" swAng="1963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213FADC-CFAF-43E3-A0F1-78B6007EB61D}">
      <dsp:nvSpPr>
        <dsp:cNvPr id="0" name=""/>
        <dsp:cNvSpPr/>
      </dsp:nvSpPr>
      <dsp:spPr>
        <a:xfrm>
          <a:off x="5683362" y="1343845"/>
          <a:ext cx="1494923" cy="97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Data Understanding</a:t>
          </a:r>
          <a:endParaRPr lang="en-IN" sz="1600" kern="1200" dirty="0"/>
        </a:p>
      </dsp:txBody>
      <dsp:txXfrm>
        <a:off x="5730796" y="1391279"/>
        <a:ext cx="1400055" cy="876832"/>
      </dsp:txXfrm>
    </dsp:sp>
    <dsp:sp modelId="{138876DA-576D-49CA-BC3F-1C342DE13E6B}">
      <dsp:nvSpPr>
        <dsp:cNvPr id="0" name=""/>
        <dsp:cNvSpPr/>
      </dsp:nvSpPr>
      <dsp:spPr>
        <a:xfrm>
          <a:off x="2640574" y="487346"/>
          <a:ext cx="3885331" cy="3885331"/>
        </a:xfrm>
        <a:custGeom>
          <a:avLst/>
          <a:gdLst/>
          <a:ahLst/>
          <a:cxnLst/>
          <a:rect l="0" t="0" r="0" b="0"/>
          <a:pathLst>
            <a:path>
              <a:moveTo>
                <a:pt x="3882649" y="1840623"/>
              </a:moveTo>
              <a:arcTo wR="1942665" hR="1942665" stAng="21419343" swAng="21975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66F5E0-CC67-4B57-B9DE-70EA0C335FD9}">
      <dsp:nvSpPr>
        <dsp:cNvPr id="0" name=""/>
        <dsp:cNvSpPr/>
      </dsp:nvSpPr>
      <dsp:spPr>
        <a:xfrm>
          <a:off x="4977648" y="3515811"/>
          <a:ext cx="1494923" cy="97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Data Preparation/ Cleaning</a:t>
          </a:r>
          <a:endParaRPr lang="en-IN" sz="1600" kern="1200" dirty="0"/>
        </a:p>
      </dsp:txBody>
      <dsp:txXfrm>
        <a:off x="5025082" y="3563245"/>
        <a:ext cx="1400055" cy="876832"/>
      </dsp:txXfrm>
    </dsp:sp>
    <dsp:sp modelId="{BE4F1340-A436-4983-931A-F729FE995A48}">
      <dsp:nvSpPr>
        <dsp:cNvPr id="0" name=""/>
        <dsp:cNvSpPr/>
      </dsp:nvSpPr>
      <dsp:spPr>
        <a:xfrm>
          <a:off x="2596054" y="497123"/>
          <a:ext cx="3885331" cy="3885331"/>
        </a:xfrm>
        <a:custGeom>
          <a:avLst/>
          <a:gdLst/>
          <a:ahLst/>
          <a:cxnLst/>
          <a:rect l="0" t="0" r="0" b="0"/>
          <a:pathLst>
            <a:path>
              <a:moveTo>
                <a:pt x="2373903" y="3836862"/>
              </a:moveTo>
              <a:arcTo wR="1942665" hR="1942665" stAng="4630469" swAng="137814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F9BA2A1-6D12-4A3A-B018-FBCF8654E84A}">
      <dsp:nvSpPr>
        <dsp:cNvPr id="0" name=""/>
        <dsp:cNvSpPr/>
      </dsp:nvSpPr>
      <dsp:spPr>
        <a:xfrm>
          <a:off x="2693900" y="3538107"/>
          <a:ext cx="1494923" cy="97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Data Analysis and Operations</a:t>
          </a:r>
          <a:endParaRPr lang="en-IN" sz="1600" kern="1200" dirty="0"/>
        </a:p>
      </dsp:txBody>
      <dsp:txXfrm>
        <a:off x="2741334" y="3585541"/>
        <a:ext cx="1400055" cy="876832"/>
      </dsp:txXfrm>
    </dsp:sp>
    <dsp:sp modelId="{F119B97C-735A-46A0-8833-EF8E317075E9}">
      <dsp:nvSpPr>
        <dsp:cNvPr id="0" name=""/>
        <dsp:cNvSpPr/>
      </dsp:nvSpPr>
      <dsp:spPr>
        <a:xfrm>
          <a:off x="2638616" y="516734"/>
          <a:ext cx="3885331" cy="3885331"/>
        </a:xfrm>
        <a:custGeom>
          <a:avLst/>
          <a:gdLst/>
          <a:ahLst/>
          <a:cxnLst/>
          <a:rect l="0" t="0" r="0" b="0"/>
          <a:pathLst>
            <a:path>
              <a:moveTo>
                <a:pt x="320025" y="3010836"/>
              </a:moveTo>
              <a:arcTo wR="1942665" hR="1942665" stAng="8798604" swAng="22338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9563BB-476F-48A6-B49F-D0A98A3C192A}">
      <dsp:nvSpPr>
        <dsp:cNvPr id="0" name=""/>
        <dsp:cNvSpPr/>
      </dsp:nvSpPr>
      <dsp:spPr>
        <a:xfrm>
          <a:off x="1988193" y="1343845"/>
          <a:ext cx="1494923" cy="97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 Data Plotting</a:t>
          </a:r>
          <a:endParaRPr lang="en-IN" sz="1600" kern="1200" dirty="0"/>
        </a:p>
      </dsp:txBody>
      <dsp:txXfrm>
        <a:off x="2035627" y="1391279"/>
        <a:ext cx="1400055" cy="876832"/>
      </dsp:txXfrm>
    </dsp:sp>
    <dsp:sp modelId="{A0E1E64F-25E5-45AA-8DB1-D3014CC7C17D}">
      <dsp:nvSpPr>
        <dsp:cNvPr id="0" name=""/>
        <dsp:cNvSpPr/>
      </dsp:nvSpPr>
      <dsp:spPr>
        <a:xfrm>
          <a:off x="2640574" y="487346"/>
          <a:ext cx="3885331" cy="3885331"/>
        </a:xfrm>
        <a:custGeom>
          <a:avLst/>
          <a:gdLst/>
          <a:ahLst/>
          <a:cxnLst/>
          <a:rect l="0" t="0" r="0" b="0"/>
          <a:pathLst>
            <a:path>
              <a:moveTo>
                <a:pt x="338281" y="847266"/>
              </a:moveTo>
              <a:arcTo wR="1942665" hR="1942665" stAng="12859407" swAng="1963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21-10-2019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ist_of_territorial_entities_where_English_is_an_official_languag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Ravneet Singh</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468" y="1924492"/>
            <a:ext cx="9219643" cy="3955717"/>
          </a:xfrm>
        </p:spPr>
        <p:txBody>
          <a:bodyPr>
            <a:normAutofit lnSpcReduction="10000"/>
          </a:bodyPr>
          <a:lstStyle/>
          <a:p>
            <a:pPr marL="0" indent="0" algn="just">
              <a:buNone/>
            </a:pPr>
            <a:r>
              <a:rPr lang="en-US" sz="1600" dirty="0"/>
              <a:t>Thus it is concluded from analysis made in above mentioned slides, that :</a:t>
            </a:r>
          </a:p>
          <a:p>
            <a:pPr marL="0" indent="0" algn="just">
              <a:buNone/>
            </a:pPr>
            <a:endParaRPr lang="en-US" sz="1600" dirty="0"/>
          </a:p>
          <a:p>
            <a:pPr lvl="1" algn="just"/>
            <a:r>
              <a:rPr lang="en-US" sz="1600" dirty="0"/>
              <a:t>As per SPARK FUNDS constraints “Venture” is the most suitable investment type amongst all namely, Seed, Venture, Private Equity, Angel.</a:t>
            </a:r>
          </a:p>
          <a:p>
            <a:pPr lvl="1" algn="just"/>
            <a:endParaRPr lang="en-US" sz="1600" dirty="0"/>
          </a:p>
          <a:p>
            <a:pPr lvl="1" algn="just"/>
            <a:r>
              <a:rPr lang="en-US" sz="1600" dirty="0"/>
              <a:t>Most heavily invested countries as per constraints are USA, GBR, IND.</a:t>
            </a:r>
          </a:p>
          <a:p>
            <a:pPr lvl="1" algn="just"/>
            <a:endParaRPr lang="en-US" sz="1600" dirty="0"/>
          </a:p>
          <a:p>
            <a:pPr lvl="1" algn="just"/>
            <a:r>
              <a:rPr lang="en-US" sz="1600" dirty="0"/>
              <a:t>And most heavily invested main sectors across above mentioned countries are “Others”,</a:t>
            </a:r>
            <a:r>
              <a:rPr lang="en-IN" sz="1600" dirty="0"/>
              <a:t> “Cleantech/ Semiconductors”, “Social, Finance, Analytics, Advertising”, “News, Search and Messaging”, and “Entertainment”. </a:t>
            </a:r>
          </a:p>
          <a:p>
            <a:pPr lvl="1" algn="just"/>
            <a:endParaRPr lang="en-US" sz="1200" dirty="0"/>
          </a:p>
          <a:p>
            <a:pPr lvl="1" algn="just"/>
            <a:r>
              <a:rPr lang="en-IN" sz="1600" dirty="0"/>
              <a:t>There are around 150+ companies in top sector calculated above which has highest investment for the USA. Names of the companies are listed in ‘Investments’ excel file.</a:t>
            </a:r>
          </a:p>
          <a:p>
            <a:pPr lvl="1" algn="just"/>
            <a:endParaRPr lang="en-IN" sz="1600" dirty="0"/>
          </a:p>
          <a:p>
            <a:pPr lvl="1" algn="just"/>
            <a:r>
              <a:rPr lang="en-IN" sz="1600" dirty="0"/>
              <a:t>It is noticeable that large number of companies with investment of 15 Million USD are present, if less than 15 Million USD is taken into account then the number is considerably reduced to less than 5. </a:t>
            </a:r>
          </a:p>
          <a:p>
            <a:pPr marL="457200" lvl="1" indent="0" algn="just">
              <a:buNone/>
            </a:pPr>
            <a:endParaRPr lang="en-IN" sz="1600" dirty="0"/>
          </a:p>
        </p:txBody>
      </p:sp>
      <p:sp>
        <p:nvSpPr>
          <p:cNvPr id="5" name="Title 1"/>
          <p:cNvSpPr>
            <a:spLocks noGrp="1"/>
          </p:cNvSpPr>
          <p:nvPr>
            <p:ph type="title"/>
          </p:nvPr>
        </p:nvSpPr>
        <p:spPr>
          <a:xfrm>
            <a:off x="1136469" y="831466"/>
            <a:ext cx="9313817" cy="856138"/>
          </a:xfrm>
        </p:spPr>
        <p:txBody>
          <a:bodyPr>
            <a:normAutofit/>
          </a:bodyPr>
          <a:lstStyle/>
          <a:p>
            <a:r>
              <a:rPr lang="en-US" b="1" dirty="0"/>
              <a:t>C</a:t>
            </a:r>
            <a:r>
              <a:rPr lang="en-IN" b="1" dirty="0"/>
              <a:t>ONCLUSION</a:t>
            </a:r>
            <a:endParaRPr lang="en-IN"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469" y="1854926"/>
            <a:ext cx="9313817" cy="4344261"/>
          </a:xfrm>
        </p:spPr>
        <p:txBody>
          <a:bodyPr>
            <a:normAutofit lnSpcReduction="10000"/>
          </a:bodyPr>
          <a:lstStyle/>
          <a:p>
            <a:pPr algn="just"/>
            <a:r>
              <a:rPr lang="en-US" sz="1600" dirty="0"/>
              <a:t>Spark Funds want to make investment in some companies. </a:t>
            </a:r>
          </a:p>
          <a:p>
            <a:pPr algn="just"/>
            <a:r>
              <a:rPr lang="en-US" sz="1600" dirty="0"/>
              <a:t>Aim of this study is to help Spark Funds identify the most suitable investment trends globally according to given criteria/constraints</a:t>
            </a:r>
          </a:p>
          <a:p>
            <a:pPr algn="just"/>
            <a:r>
              <a:rPr lang="en-US" sz="1600" dirty="0"/>
              <a:t>Below are Constraints which are needed to be catered while doing analysis:</a:t>
            </a:r>
          </a:p>
          <a:p>
            <a:pPr lvl="1" algn="just"/>
            <a:r>
              <a:rPr lang="en-US" sz="1600" dirty="0"/>
              <a:t>Spark Funds wants to invest between 5 to 15 million (inclusive)</a:t>
            </a:r>
          </a:p>
          <a:p>
            <a:pPr lvl="1" algn="just"/>
            <a:r>
              <a:rPr lang="en-US" sz="1600" dirty="0"/>
              <a:t>Spark Funds wants to invest in only English speaking Countries (due to convenience in interaction with English Language).</a:t>
            </a:r>
          </a:p>
          <a:p>
            <a:pPr lvl="1" algn="just"/>
            <a:r>
              <a:rPr lang="en-US" sz="1600" dirty="0"/>
              <a:t>Spark Funds aim is to invest in sectors and companies which are heavily invested based upon collected previous data.</a:t>
            </a:r>
          </a:p>
          <a:p>
            <a:pPr algn="just"/>
            <a:r>
              <a:rPr lang="en-US" sz="1600" dirty="0"/>
              <a:t>Based upon available data and above constraints, We need to choose the best investment type from below investment types</a:t>
            </a:r>
          </a:p>
          <a:p>
            <a:pPr lvl="1" algn="just"/>
            <a:r>
              <a:rPr lang="en-US" sz="1600" dirty="0"/>
              <a:t>Seed</a:t>
            </a:r>
          </a:p>
          <a:p>
            <a:pPr lvl="1" algn="just"/>
            <a:r>
              <a:rPr lang="en-US" sz="1600" dirty="0"/>
              <a:t>Angel</a:t>
            </a:r>
          </a:p>
          <a:p>
            <a:pPr lvl="1" algn="just"/>
            <a:r>
              <a:rPr lang="en-US" sz="1600" dirty="0"/>
              <a:t>Venture</a:t>
            </a:r>
          </a:p>
          <a:p>
            <a:pPr lvl="1" algn="just"/>
            <a:r>
              <a:rPr lang="en-US" sz="1600" dirty="0"/>
              <a:t>Private Equity	</a:t>
            </a:r>
          </a:p>
          <a:p>
            <a:pPr algn="just"/>
            <a:r>
              <a:rPr lang="en-US" sz="1600" dirty="0"/>
              <a:t>Eight main sectors are needed to be considered including ‘others’.</a:t>
            </a:r>
          </a:p>
          <a:p>
            <a:pPr lvl="1"/>
            <a:endParaRPr lang="en-US" sz="1000" dirty="0"/>
          </a:p>
          <a:p>
            <a:pPr marL="0" indent="0">
              <a:buNone/>
            </a:pPr>
            <a:endParaRPr lang="en-US" sz="1400" dirty="0"/>
          </a:p>
          <a:p>
            <a:pPr lvl="1"/>
            <a:endParaRPr lang="en-IN" sz="1000" dirty="0"/>
          </a:p>
        </p:txBody>
      </p:sp>
      <p:sp>
        <p:nvSpPr>
          <p:cNvPr id="5" name="Title 1"/>
          <p:cNvSpPr>
            <a:spLocks noGrp="1"/>
          </p:cNvSpPr>
          <p:nvPr>
            <p:ph type="title"/>
          </p:nvPr>
        </p:nvSpPr>
        <p:spPr>
          <a:xfrm>
            <a:off x="1136469" y="640080"/>
            <a:ext cx="9313817" cy="856138"/>
          </a:xfrm>
        </p:spPr>
        <p:txBody>
          <a:bodyPr/>
          <a:lstStyle/>
          <a:p>
            <a:r>
              <a:rPr lang="en-IN" b="1" dirty="0"/>
              <a:t>ABSTRACT AND COSTRAINTS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a:t>
            </a:r>
          </a:p>
        </p:txBody>
      </p:sp>
      <p:sp>
        <p:nvSpPr>
          <p:cNvPr id="5" name="Title 1"/>
          <p:cNvSpPr>
            <a:spLocks noGrp="1"/>
          </p:cNvSpPr>
          <p:nvPr>
            <p:ph type="title"/>
          </p:nvPr>
        </p:nvSpPr>
        <p:spPr>
          <a:xfrm>
            <a:off x="1136469" y="658813"/>
            <a:ext cx="9313817" cy="856138"/>
          </a:xfrm>
        </p:spPr>
        <p:txBody>
          <a:bodyPr>
            <a:noAutofit/>
          </a:bodyPr>
          <a:lstStyle/>
          <a:p>
            <a:r>
              <a:rPr lang="en-IN" sz="3600" b="1" dirty="0"/>
              <a:t> PROBLEM SOLVING METHODOLOGY</a:t>
            </a:r>
          </a:p>
        </p:txBody>
      </p:sp>
      <p:graphicFrame>
        <p:nvGraphicFramePr>
          <p:cNvPr id="4" name="Diagram 3">
            <a:extLst>
              <a:ext uri="{FF2B5EF4-FFF2-40B4-BE49-F238E27FC236}">
                <a16:creationId xmlns:a16="http://schemas.microsoft.com/office/drawing/2014/main" id="{BA97F127-2129-43CA-93F8-BA37D644ECB4}"/>
              </a:ext>
            </a:extLst>
          </p:cNvPr>
          <p:cNvGraphicFramePr/>
          <p:nvPr>
            <p:extLst>
              <p:ext uri="{D42A27DB-BD31-4B8C-83A1-F6EECF244321}">
                <p14:modId xmlns:p14="http://schemas.microsoft.com/office/powerpoint/2010/main" val="3201252248"/>
              </p:ext>
            </p:extLst>
          </p:nvPr>
        </p:nvGraphicFramePr>
        <p:xfrm>
          <a:off x="1136470" y="1794072"/>
          <a:ext cx="9166480" cy="4553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863" y="905893"/>
            <a:ext cx="9313817" cy="856138"/>
          </a:xfrm>
        </p:spPr>
        <p:txBody>
          <a:bodyPr/>
          <a:lstStyle/>
          <a:p>
            <a:r>
              <a:rPr lang="en-IN" b="1" dirty="0"/>
              <a:t> </a:t>
            </a:r>
            <a:r>
              <a:rPr lang="en-IN" sz="3600" b="1" dirty="0"/>
              <a:t>DATA ANALYSIS</a:t>
            </a:r>
          </a:p>
        </p:txBody>
      </p:sp>
      <p:sp>
        <p:nvSpPr>
          <p:cNvPr id="3" name="Content Placeholder 2"/>
          <p:cNvSpPr>
            <a:spLocks noGrp="1"/>
          </p:cNvSpPr>
          <p:nvPr>
            <p:ph idx="1"/>
          </p:nvPr>
        </p:nvSpPr>
        <p:spPr>
          <a:xfrm>
            <a:off x="1063863" y="2030819"/>
            <a:ext cx="9313817" cy="4274694"/>
          </a:xfrm>
        </p:spPr>
        <p:txBody>
          <a:bodyPr>
            <a:normAutofit/>
          </a:bodyPr>
          <a:lstStyle/>
          <a:p>
            <a:pPr algn="just">
              <a:buFont typeface="Wingdings" panose="05000000000000000000" pitchFamily="2" charset="2"/>
              <a:buChar char="q"/>
            </a:pPr>
            <a:r>
              <a:rPr lang="en-US" sz="1600" b="1" dirty="0"/>
              <a:t>BUSINESS UNDERSTANDING:</a:t>
            </a:r>
          </a:p>
          <a:p>
            <a:pPr lvl="1" algn="just"/>
            <a:r>
              <a:rPr lang="en-IN" sz="1600" dirty="0"/>
              <a:t>This includes the business study and constraints that are already defined in slide 2.</a:t>
            </a:r>
          </a:p>
          <a:p>
            <a:pPr lvl="1" algn="just"/>
            <a:r>
              <a:rPr lang="en-IN" sz="1600" dirty="0"/>
              <a:t>Goals of  data analysis are defined crisply.</a:t>
            </a:r>
          </a:p>
          <a:p>
            <a:pPr marL="457200" lvl="1" indent="0" algn="just">
              <a:buNone/>
            </a:pPr>
            <a:endParaRPr lang="en-IN" sz="1600" dirty="0"/>
          </a:p>
          <a:p>
            <a:pPr algn="just">
              <a:buFont typeface="Wingdings" panose="05000000000000000000" pitchFamily="2" charset="2"/>
              <a:buChar char="q"/>
            </a:pPr>
            <a:r>
              <a:rPr lang="en-IN" sz="1600" b="1" dirty="0"/>
              <a:t>DATA UNDERSTANDING:</a:t>
            </a:r>
          </a:p>
          <a:p>
            <a:pPr lvl="1" algn="just"/>
            <a:r>
              <a:rPr lang="en-IN" sz="1600" dirty="0"/>
              <a:t>This includes the study of data files which are “companies”, “rounds2” and “mapping”.</a:t>
            </a:r>
          </a:p>
          <a:p>
            <a:pPr lvl="1" algn="just"/>
            <a:r>
              <a:rPr lang="en-IN" sz="1600" dirty="0"/>
              <a:t>Identifying unique identity in above named files. Such as “companies” data file has a unique identity” permalink”, “rounds2” has “company_permalink”.</a:t>
            </a:r>
          </a:p>
          <a:p>
            <a:pPr lvl="1" algn="just"/>
            <a:r>
              <a:rPr lang="en-IN" sz="1600" dirty="0"/>
              <a:t>Few trends were identified like same company can have investment on different types and sectors. Same company can be present in many countries but with different permalink.</a:t>
            </a:r>
          </a:p>
          <a:p>
            <a:pPr lvl="1" algn="just"/>
            <a:r>
              <a:rPr lang="en-IN" sz="1600" dirty="0"/>
              <a:t>Special character are present in company “permalink” column.</a:t>
            </a:r>
          </a:p>
          <a:p>
            <a:pPr lvl="1" algn="just"/>
            <a:r>
              <a:rPr lang="en-IN" sz="1600" dirty="0"/>
              <a:t>Not all main sectors are present in category list present in company </a:t>
            </a:r>
          </a:p>
          <a:p>
            <a:pPr lvl="1" algn="just"/>
            <a:r>
              <a:rPr lang="en-IN" sz="1600" dirty="0"/>
              <a:t>Methods like data frame describe, info and summary were used to identify columns and their data types.</a:t>
            </a:r>
          </a:p>
          <a:p>
            <a:pPr lvl="1" algn="just"/>
            <a:r>
              <a:rPr lang="en-IN" sz="1600" dirty="0"/>
              <a:t>NaN values are observed which would be dealt with during data cleaning phase.</a:t>
            </a:r>
          </a:p>
          <a:p>
            <a:pPr marL="0" indent="0" algn="just">
              <a:buNone/>
            </a:pPr>
            <a:endParaRPr lang="en-IN" sz="20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406" y="969690"/>
            <a:ext cx="9313817" cy="856138"/>
          </a:xfrm>
        </p:spPr>
        <p:txBody>
          <a:bodyPr/>
          <a:lstStyle/>
          <a:p>
            <a:r>
              <a:rPr lang="en-IN" b="1" dirty="0"/>
              <a:t>DATA ANALYSIS</a:t>
            </a:r>
            <a:endParaRPr lang="en-IN" sz="2800" b="1" dirty="0"/>
          </a:p>
        </p:txBody>
      </p:sp>
      <p:sp>
        <p:nvSpPr>
          <p:cNvPr id="3" name="Content Placeholder 2"/>
          <p:cNvSpPr>
            <a:spLocks noGrp="1"/>
          </p:cNvSpPr>
          <p:nvPr>
            <p:ph idx="1"/>
          </p:nvPr>
        </p:nvSpPr>
        <p:spPr>
          <a:xfrm>
            <a:off x="1063406" y="2173905"/>
            <a:ext cx="9313817" cy="3801594"/>
          </a:xfrm>
        </p:spPr>
        <p:txBody>
          <a:bodyPr>
            <a:normAutofit/>
          </a:bodyPr>
          <a:lstStyle/>
          <a:p>
            <a:pPr algn="just">
              <a:buFont typeface="Wingdings" panose="05000000000000000000" pitchFamily="2" charset="2"/>
              <a:buChar char="q"/>
            </a:pPr>
            <a:r>
              <a:rPr lang="en-US" sz="1600" b="1" dirty="0"/>
              <a:t>DATA PREPARATION/ CLEANING:</a:t>
            </a:r>
          </a:p>
          <a:p>
            <a:pPr lvl="1" algn="just"/>
            <a:r>
              <a:rPr lang="en-US" sz="1600" dirty="0"/>
              <a:t>“Palmos” encoding is used to read datafiles into python data frames.</a:t>
            </a:r>
          </a:p>
          <a:p>
            <a:pPr lvl="1" algn="just"/>
            <a:r>
              <a:rPr lang="en-US" sz="1600" dirty="0"/>
              <a:t>“Palmos” works nicely when converting words with special character into lower case.</a:t>
            </a:r>
          </a:p>
          <a:p>
            <a:pPr lvl="1" algn="just"/>
            <a:r>
              <a:rPr lang="en-US" sz="1600" dirty="0"/>
              <a:t>Checking for the unique companies that are present in “company” and “rounds2” files.</a:t>
            </a:r>
          </a:p>
          <a:p>
            <a:pPr lvl="1" algn="just"/>
            <a:r>
              <a:rPr lang="en-US" sz="1600" dirty="0"/>
              <a:t>We decided not to remove “closed” companies at this point, as some valid investments were made in past which we don’t want to rule out. While selecting the companies we’ll opt-out the “closed” ones.</a:t>
            </a:r>
          </a:p>
          <a:p>
            <a:pPr lvl="1" algn="just"/>
            <a:r>
              <a:rPr lang="en-US" sz="1600" dirty="0"/>
              <a:t>NaN values for “raised_amount_USD” is around 17% of total data. Since the standard deviation is big therefore data spread is high, predicting a value for imputation may not be accurate so we have decided to drop the NaN containing rows.</a:t>
            </a:r>
          </a:p>
          <a:p>
            <a:pPr lvl="1" algn="just"/>
            <a:r>
              <a:rPr lang="en-US" sz="1600" dirty="0"/>
              <a:t>Since data frame is not using much memory, we have decided to keep all columns.</a:t>
            </a:r>
          </a:p>
          <a:p>
            <a:pPr lvl="1" algn="just"/>
            <a:r>
              <a:rPr lang="en-US" sz="1600" dirty="0"/>
              <a:t>We decided to remove outliers by removing one percentile from above and lower limits.</a:t>
            </a:r>
          </a:p>
          <a:p>
            <a:pPr lvl="1" algn="just"/>
            <a:r>
              <a:rPr lang="en-US" sz="1600" dirty="0"/>
              <a:t>NULL values in “category_list” is also removed as their percentage is small.</a:t>
            </a:r>
          </a:p>
          <a:p>
            <a:pPr lvl="1" algn="just"/>
            <a:r>
              <a:rPr lang="en-IN" sz="1600" dirty="0"/>
              <a:t>We observed that mapping file category list has few unclean categories where '0' is present instead of '</a:t>
            </a:r>
            <a:r>
              <a:rPr lang="en-IN" sz="1600" dirty="0" err="1"/>
              <a:t>na</a:t>
            </a:r>
            <a:r>
              <a:rPr lang="en-IN" sz="1600" dirty="0"/>
              <a:t>’. So we decided to replace these '0's with '</a:t>
            </a:r>
            <a:r>
              <a:rPr lang="en-IN" sz="1600" dirty="0" err="1"/>
              <a:t>na</a:t>
            </a:r>
            <a:r>
              <a:rPr lang="en-IN" sz="1600" dirty="0"/>
              <a:t>'.</a:t>
            </a:r>
            <a:endParaRPr lang="en-US" sz="1600" dirty="0"/>
          </a:p>
          <a:p>
            <a:pPr algn="just">
              <a:buFont typeface="Wingdings" panose="05000000000000000000" pitchFamily="2" charset="2"/>
              <a:buChar char="q"/>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53" y="977523"/>
            <a:ext cx="9313817" cy="856138"/>
          </a:xfrm>
        </p:spPr>
        <p:txBody>
          <a:bodyPr>
            <a:normAutofit/>
          </a:bodyPr>
          <a:lstStyle/>
          <a:p>
            <a:r>
              <a:rPr lang="en-IN" b="1" dirty="0"/>
              <a:t>DATA ANALYSIS</a:t>
            </a:r>
          </a:p>
        </p:txBody>
      </p:sp>
      <p:sp>
        <p:nvSpPr>
          <p:cNvPr id="3" name="Content Placeholder 2"/>
          <p:cNvSpPr>
            <a:spLocks noGrp="1"/>
          </p:cNvSpPr>
          <p:nvPr>
            <p:ph idx="1"/>
          </p:nvPr>
        </p:nvSpPr>
        <p:spPr>
          <a:xfrm>
            <a:off x="942753" y="2301494"/>
            <a:ext cx="9313817" cy="3397557"/>
          </a:xfrm>
        </p:spPr>
        <p:txBody>
          <a:bodyPr>
            <a:normAutofit/>
          </a:bodyPr>
          <a:lstStyle/>
          <a:p>
            <a:pPr algn="just">
              <a:buFont typeface="Wingdings" panose="05000000000000000000" pitchFamily="2" charset="2"/>
              <a:buChar char="q"/>
            </a:pPr>
            <a:r>
              <a:rPr lang="en-US" sz="1600" b="1" dirty="0"/>
              <a:t>DATA ANALYSIS &amp; OPERATIONS:</a:t>
            </a:r>
          </a:p>
          <a:p>
            <a:pPr lvl="1" algn="just"/>
            <a:r>
              <a:rPr lang="en-US" sz="1600" dirty="0"/>
              <a:t>After getting data for each investment type individually, we noticed that difference between quartile values and median is high.</a:t>
            </a:r>
          </a:p>
          <a:p>
            <a:pPr lvl="1" algn="just"/>
            <a:r>
              <a:rPr lang="en-US" sz="1600" dirty="0"/>
              <a:t>Also, the standard deviation is large for each type.</a:t>
            </a:r>
          </a:p>
          <a:p>
            <a:pPr lvl="1" algn="just"/>
            <a:r>
              <a:rPr lang="en-US" sz="1600" dirty="0"/>
              <a:t>This shows the spread of data is big, and median is more appropriate for considering average.</a:t>
            </a:r>
          </a:p>
          <a:p>
            <a:pPr lvl="1" algn="just"/>
            <a:r>
              <a:rPr lang="en-US" sz="1600" dirty="0"/>
              <a:t>Above points are also seen evidently from box plot of each investment type.</a:t>
            </a:r>
          </a:p>
          <a:p>
            <a:pPr lvl="1" algn="just"/>
            <a:r>
              <a:rPr lang="en-US" sz="1600" dirty="0"/>
              <a:t>While picking the top 9 countries, we have picked the top3 English speaking (official and working language) countries.</a:t>
            </a:r>
          </a:p>
          <a:p>
            <a:pPr lvl="1" algn="just"/>
            <a:r>
              <a:rPr lang="en-US" sz="1600" dirty="0"/>
              <a:t>In mapping files, each of the primary sector have ONE main sector from EIGHT main sector. Blank/NaN values will be filtered out when joining with the mainframe.</a:t>
            </a:r>
          </a:p>
          <a:p>
            <a:pPr lvl="1" algn="just"/>
            <a:r>
              <a:rPr lang="en-US" sz="1600" dirty="0"/>
              <a:t>We checked the most heavily invested main sector in these top 3 countries for its investment type which range within 5-15 Million USD.</a:t>
            </a:r>
          </a:p>
          <a:p>
            <a:pPr algn="just">
              <a:buFont typeface="Wingdings" panose="05000000000000000000" pitchFamily="2" charset="2"/>
              <a:buChar char="q"/>
            </a:pPr>
            <a:endParaRPr lang="en-IN" sz="16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2585" y="723678"/>
            <a:ext cx="9181075" cy="984886"/>
          </a:xfrm>
        </p:spPr>
        <p:txBody>
          <a:bodyPr>
            <a:normAutofit/>
          </a:bodyPr>
          <a:lstStyle/>
          <a:p>
            <a:r>
              <a:rPr lang="en-IN" b="1" dirty="0"/>
              <a:t> DATA PLOTTING</a:t>
            </a:r>
            <a:endParaRPr lang="en-IN" dirty="0"/>
          </a:p>
        </p:txBody>
      </p:sp>
      <p:sp>
        <p:nvSpPr>
          <p:cNvPr id="5" name="Content Placeholder 4">
            <a:extLst>
              <a:ext uri="{FF2B5EF4-FFF2-40B4-BE49-F238E27FC236}">
                <a16:creationId xmlns:a16="http://schemas.microsoft.com/office/drawing/2014/main" id="{C8C74154-7B6B-451E-8413-14C9BEC54231}"/>
              </a:ext>
            </a:extLst>
          </p:cNvPr>
          <p:cNvSpPr>
            <a:spLocks noGrp="1"/>
          </p:cNvSpPr>
          <p:nvPr>
            <p:ph sz="half" idx="1"/>
          </p:nvPr>
        </p:nvSpPr>
        <p:spPr>
          <a:xfrm>
            <a:off x="1172584" y="1945758"/>
            <a:ext cx="5398337" cy="3859619"/>
          </a:xfrm>
        </p:spPr>
        <p:txBody>
          <a:bodyPr>
            <a:normAutofit/>
          </a:bodyPr>
          <a:lstStyle/>
          <a:p>
            <a:pPr algn="just">
              <a:buFont typeface="Wingdings" panose="05000000000000000000" pitchFamily="2" charset="2"/>
              <a:buChar char="q"/>
            </a:pPr>
            <a:r>
              <a:rPr lang="en-US" sz="1600" b="1" dirty="0"/>
              <a:t>PLOT FOR GETTING SUITABLE INVESTMENT TYPE:</a:t>
            </a:r>
          </a:p>
          <a:p>
            <a:pPr algn="just"/>
            <a:endParaRPr lang="en-US" sz="1600" dirty="0"/>
          </a:p>
          <a:p>
            <a:pPr lvl="1" algn="just"/>
            <a:r>
              <a:rPr lang="en-US" sz="1600" dirty="0"/>
              <a:t>This plot shows the average investment in each investment type as well as the total fraction of each investment type.</a:t>
            </a:r>
          </a:p>
          <a:p>
            <a:pPr lvl="1" algn="just"/>
            <a:r>
              <a:rPr lang="en-US" sz="1600" dirty="0"/>
              <a:t>“Venture” has the most appropriate average for Spark Funds constraints of 5-15 Million USD.</a:t>
            </a:r>
          </a:p>
          <a:p>
            <a:pPr lvl="1" algn="just"/>
            <a:r>
              <a:rPr lang="en-US" sz="1600" dirty="0"/>
              <a:t>Total fraction of investment done for “Venture” is also high.</a:t>
            </a:r>
          </a:p>
          <a:p>
            <a:pPr lvl="1" algn="just"/>
            <a:r>
              <a:rPr lang="en-US" sz="1600" dirty="0"/>
              <a:t>So “Venture” is most suitable amongst all and can be used for Spark Funds as the suitable investment type.</a:t>
            </a:r>
            <a:endParaRPr lang="en-IN" sz="1600" dirty="0"/>
          </a:p>
        </p:txBody>
      </p:sp>
      <p:pic>
        <p:nvPicPr>
          <p:cNvPr id="8" name="Picture 2">
            <a:extLst>
              <a:ext uri="{FF2B5EF4-FFF2-40B4-BE49-F238E27FC236}">
                <a16:creationId xmlns:a16="http://schemas.microsoft.com/office/drawing/2014/main" id="{791A4C10-2DB7-48B6-9B88-2022A69FBB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38753" y="2275367"/>
            <a:ext cx="431504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IN" b="1" dirty="0"/>
              <a:t>DATA PLOTTING</a:t>
            </a:r>
            <a:endParaRPr lang="en-IN" sz="2800" dirty="0"/>
          </a:p>
        </p:txBody>
      </p:sp>
      <p:sp>
        <p:nvSpPr>
          <p:cNvPr id="2" name="Content Placeholder 1">
            <a:extLst>
              <a:ext uri="{FF2B5EF4-FFF2-40B4-BE49-F238E27FC236}">
                <a16:creationId xmlns:a16="http://schemas.microsoft.com/office/drawing/2014/main" id="{3315E74F-3194-4E05-8694-3BAB2D866A5B}"/>
              </a:ext>
            </a:extLst>
          </p:cNvPr>
          <p:cNvSpPr>
            <a:spLocks noGrp="1"/>
          </p:cNvSpPr>
          <p:nvPr>
            <p:ph sz="half" idx="1"/>
          </p:nvPr>
        </p:nvSpPr>
        <p:spPr>
          <a:xfrm>
            <a:off x="1268278" y="1881962"/>
            <a:ext cx="5685415" cy="4019107"/>
          </a:xfrm>
        </p:spPr>
        <p:txBody>
          <a:bodyPr>
            <a:normAutofit/>
          </a:bodyPr>
          <a:lstStyle/>
          <a:p>
            <a:pPr algn="just">
              <a:buFont typeface="Wingdings" panose="05000000000000000000" pitchFamily="2" charset="2"/>
              <a:buChar char="q"/>
            </a:pPr>
            <a:r>
              <a:rPr lang="en-US" sz="1600" b="1" dirty="0"/>
              <a:t>PLOT SHOWING TOP 9 COUNTRIES WITH RESPECT TO TOTAL INVESTMENT: </a:t>
            </a:r>
          </a:p>
          <a:p>
            <a:pPr lvl="1" algn="just"/>
            <a:endParaRPr lang="en-US" sz="1200" b="1" dirty="0"/>
          </a:p>
          <a:p>
            <a:pPr lvl="1" algn="just"/>
            <a:r>
              <a:rPr lang="en-IN" sz="1600" dirty="0"/>
              <a:t>From the graph, it is clear that USA, CHN, GBR, IND and CAN are amongst the top 5 countries.</a:t>
            </a:r>
          </a:p>
          <a:p>
            <a:pPr lvl="1" algn="just"/>
            <a:r>
              <a:rPr lang="en-IN" sz="1600" dirty="0"/>
              <a:t>As per SPARK FUNDS constraints, we need to choose the countries that are having “English” as their official language. </a:t>
            </a:r>
          </a:p>
          <a:p>
            <a:pPr lvl="1" algn="just"/>
            <a:r>
              <a:rPr lang="en-IN" sz="1600" dirty="0"/>
              <a:t>CHN is not included because, as per the link below:</a:t>
            </a:r>
          </a:p>
          <a:p>
            <a:pPr marL="914400" lvl="2" indent="0" algn="just">
              <a:buNone/>
            </a:pPr>
            <a:r>
              <a:rPr lang="en-IN" sz="1400" dirty="0">
                <a:hlinkClick r:id="rId2"/>
              </a:rPr>
              <a:t>https://en.wikipedia.org/wiki/List_of_territorial_entities_where_English_is_an_official_language/</a:t>
            </a:r>
            <a:endParaRPr lang="en-IN" sz="1400" dirty="0"/>
          </a:p>
          <a:p>
            <a:pPr marL="914400" lvl="2" indent="0" algn="just">
              <a:buNone/>
            </a:pPr>
            <a:r>
              <a:rPr lang="en-IN" sz="1600" dirty="0"/>
              <a:t>CHN doesn’t appear in “English” as its working or official language list.</a:t>
            </a:r>
          </a:p>
          <a:p>
            <a:pPr lvl="1" algn="just"/>
            <a:r>
              <a:rPr lang="en-IN" sz="1600" dirty="0"/>
              <a:t>So USA, GBR(United Kingdom) and IND comes out to be  the top 3 countries that satisfies the above constraints.</a:t>
            </a:r>
          </a:p>
        </p:txBody>
      </p:sp>
      <p:pic>
        <p:nvPicPr>
          <p:cNvPr id="2050" name="Picture 2">
            <a:extLst>
              <a:ext uri="{FF2B5EF4-FFF2-40B4-BE49-F238E27FC236}">
                <a16:creationId xmlns:a16="http://schemas.microsoft.com/office/drawing/2014/main" id="{75965D1F-A4F9-4713-B682-C921AC6E351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29475" y="2349796"/>
            <a:ext cx="4124325" cy="30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IN" b="1" dirty="0"/>
              <a:t> DATA PLOTTING</a:t>
            </a:r>
            <a:endParaRPr lang="en-IN" sz="2800" dirty="0"/>
          </a:p>
        </p:txBody>
      </p:sp>
      <p:sp>
        <p:nvSpPr>
          <p:cNvPr id="3" name="Content Placeholder 2"/>
          <p:cNvSpPr>
            <a:spLocks noGrp="1"/>
          </p:cNvSpPr>
          <p:nvPr>
            <p:ph sz="half" idx="1"/>
          </p:nvPr>
        </p:nvSpPr>
        <p:spPr>
          <a:xfrm>
            <a:off x="1268278" y="1825625"/>
            <a:ext cx="5419600" cy="4241837"/>
          </a:xfrm>
        </p:spPr>
        <p:txBody>
          <a:bodyPr>
            <a:normAutofit/>
          </a:bodyPr>
          <a:lstStyle/>
          <a:p>
            <a:pPr algn="just">
              <a:buFont typeface="Wingdings" panose="05000000000000000000" pitchFamily="2" charset="2"/>
              <a:buChar char="q"/>
            </a:pPr>
            <a:r>
              <a:rPr lang="en-US" sz="1600" b="1" dirty="0"/>
              <a:t>PLOT SHOWS NUMBER OF INVESTMENTS IN TOP 3 SECTORS FOR EACH TOP 3 COUNTRIES:</a:t>
            </a:r>
          </a:p>
          <a:p>
            <a:pPr marL="457200" lvl="1" indent="0" algn="just">
              <a:buNone/>
            </a:pPr>
            <a:endParaRPr lang="en-US" sz="1600" b="1" dirty="0"/>
          </a:p>
          <a:p>
            <a:pPr lvl="1" algn="just"/>
            <a:r>
              <a:rPr lang="en-IN" sz="1600" dirty="0"/>
              <a:t>We have used investment type as the criteria to choose top countries and sectors.</a:t>
            </a:r>
          </a:p>
          <a:p>
            <a:pPr lvl="1" algn="just"/>
            <a:r>
              <a:rPr lang="en-IN" sz="1600" dirty="0"/>
              <a:t>This clearly shows that the USA is the country with highest investment.</a:t>
            </a:r>
          </a:p>
          <a:p>
            <a:pPr lvl="1" algn="just"/>
            <a:r>
              <a:rPr lang="en-IN" sz="1600" dirty="0"/>
              <a:t>Best main sectors amongst all 3 countries is “Others”.</a:t>
            </a:r>
          </a:p>
          <a:p>
            <a:pPr lvl="1" algn="just"/>
            <a:r>
              <a:rPr lang="en-IN" sz="1600" dirty="0"/>
              <a:t>As per the graph, the second best main sector for all 3 countries is same namely, “Social, Finance, Analytics, Advertising”. </a:t>
            </a:r>
          </a:p>
          <a:p>
            <a:pPr lvl="1" algn="just"/>
            <a:r>
              <a:rPr lang="en-IN" sz="1600" dirty="0"/>
              <a:t>The third best main sector for the first 2 countries is “Cleantech/ Semiconductors” whereas for the third country  “News, Search and Messaging” is the third best main sector.</a:t>
            </a:r>
          </a:p>
        </p:txBody>
      </p:sp>
      <p:pic>
        <p:nvPicPr>
          <p:cNvPr id="1028" name="Picture 4">
            <a:extLst>
              <a:ext uri="{FF2B5EF4-FFF2-40B4-BE49-F238E27FC236}">
                <a16:creationId xmlns:a16="http://schemas.microsoft.com/office/drawing/2014/main" id="{703CE579-1F1F-4230-995F-B39B369579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21484" y="1605516"/>
            <a:ext cx="3928032" cy="435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1357</TotalTime>
  <Words>1210</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INVESTMENT ASSIGNMENT  SUBMISSION </vt:lpstr>
      <vt:lpstr>ABSTRACT AND COSTRAINTS</vt:lpstr>
      <vt:lpstr> PROBLEM SOLVING METHODOLOGY</vt:lpstr>
      <vt:lpstr> DATA ANALYSIS</vt:lpstr>
      <vt:lpstr>DATA ANALYSIS</vt:lpstr>
      <vt:lpstr>DATA ANALYSIS</vt:lpstr>
      <vt:lpstr> DATA PLOTTING</vt:lpstr>
      <vt:lpstr>DATA PLOTTING</vt:lpstr>
      <vt:lpstr> DATA PLOTTING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Ravneet Singh</cp:lastModifiedBy>
  <cp:revision>68</cp:revision>
  <dcterms:created xsi:type="dcterms:W3CDTF">2016-06-09T08:16:28Z</dcterms:created>
  <dcterms:modified xsi:type="dcterms:W3CDTF">2019-10-21T16:18:37Z</dcterms:modified>
</cp:coreProperties>
</file>