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70" r:id="rId5"/>
    <p:sldId id="271" r:id="rId6"/>
    <p:sldId id="272" r:id="rId7"/>
    <p:sldId id="273" r:id="rId8"/>
    <p:sldId id="269" r:id="rId9"/>
    <p:sldId id="263" r:id="rId10"/>
    <p:sldId id="264" r:id="rId11"/>
    <p:sldId id="267" r:id="rId12"/>
    <p:sldId id="265" r:id="rId13"/>
    <p:sldId id="266" r:id="rId14"/>
  </p:sldIdLst>
  <p:sldSz cx="18288000" cy="10287000"/>
  <p:notesSz cx="6858000" cy="9144000"/>
  <p:embeddedFontLst>
    <p:embeddedFont>
      <p:font typeface="Hammersmith One" panose="02010703030501060504" pitchFamily="2" charset="0"/>
      <p:regular r:id="rId15"/>
    </p:embeddedFont>
    <p:embeddedFont>
      <p:font typeface="Lato" panose="020F0502020204030203" pitchFamily="34" charset="0"/>
      <p:regular r:id="rId16"/>
      <p:bold r:id="rId17"/>
      <p:italic r:id="rId18"/>
      <p:boldItalic r:id="rId19"/>
    </p:embeddedFont>
    <p:embeddedFont>
      <p:font typeface="Montserrat Classic" panose="020B0604020202020204" charset="0"/>
      <p:regular r:id="rId20"/>
    </p:embeddedFont>
    <p:embeddedFont>
      <p:font typeface="Montserrat Classic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C"/>
        </a:solidFill>
        <a:effectLst/>
      </p:bgPr>
    </p:bg>
    <p:spTree>
      <p:nvGrpSpPr>
        <p:cNvPr id="1" name=""/>
        <p:cNvGrpSpPr/>
        <p:nvPr/>
      </p:nvGrpSpPr>
      <p:grpSpPr>
        <a:xfrm>
          <a:off x="0" y="0"/>
          <a:ext cx="0" cy="0"/>
          <a:chOff x="0" y="0"/>
          <a:chExt cx="0" cy="0"/>
        </a:xfrm>
      </p:grpSpPr>
      <p:grpSp>
        <p:nvGrpSpPr>
          <p:cNvPr id="2" name="Group 2"/>
          <p:cNvGrpSpPr/>
          <p:nvPr/>
        </p:nvGrpSpPr>
        <p:grpSpPr>
          <a:xfrm>
            <a:off x="1027023" y="7827257"/>
            <a:ext cx="5183935" cy="778368"/>
            <a:chOff x="-251768" y="0"/>
            <a:chExt cx="6911915" cy="1037824"/>
          </a:xfrm>
          <a:solidFill>
            <a:schemeClr val="tx1">
              <a:lumMod val="75000"/>
              <a:lumOff val="25000"/>
            </a:schemeClr>
          </a:solidFill>
        </p:grpSpPr>
        <p:grpSp>
          <p:nvGrpSpPr>
            <p:cNvPr id="3" name="Group 3"/>
            <p:cNvGrpSpPr/>
            <p:nvPr/>
          </p:nvGrpSpPr>
          <p:grpSpPr>
            <a:xfrm>
              <a:off x="0" y="0"/>
              <a:ext cx="6408382" cy="1037824"/>
              <a:chOff x="0" y="0"/>
              <a:chExt cx="1134363" cy="183708"/>
            </a:xfrm>
            <a:grpFill/>
          </p:grpSpPr>
          <p:sp>
            <p:nvSpPr>
              <p:cNvPr id="4" name="Freeform 4"/>
              <p:cNvSpPr/>
              <p:nvPr/>
            </p:nvSpPr>
            <p:spPr>
              <a:xfrm>
                <a:off x="0" y="0"/>
                <a:ext cx="1134363" cy="183708"/>
              </a:xfrm>
              <a:custGeom>
                <a:avLst/>
                <a:gdLst/>
                <a:ahLst/>
                <a:cxnLst/>
                <a:rect l="l" t="t" r="r" b="b"/>
                <a:pathLst>
                  <a:path w="1134363" h="183708">
                    <a:moveTo>
                      <a:pt x="91673" y="0"/>
                    </a:moveTo>
                    <a:lnTo>
                      <a:pt x="1042691" y="0"/>
                    </a:lnTo>
                    <a:cubicBezTo>
                      <a:pt x="1067004" y="0"/>
                      <a:pt x="1090321" y="9658"/>
                      <a:pt x="1107513" y="26850"/>
                    </a:cubicBezTo>
                    <a:cubicBezTo>
                      <a:pt x="1124705" y="44042"/>
                      <a:pt x="1134363" y="67360"/>
                      <a:pt x="1134363" y="91673"/>
                    </a:cubicBezTo>
                    <a:lnTo>
                      <a:pt x="1134363" y="92035"/>
                    </a:lnTo>
                    <a:cubicBezTo>
                      <a:pt x="1134363" y="142664"/>
                      <a:pt x="1093320" y="183708"/>
                      <a:pt x="1042691" y="183708"/>
                    </a:cubicBezTo>
                    <a:lnTo>
                      <a:pt x="91673" y="183708"/>
                    </a:lnTo>
                    <a:cubicBezTo>
                      <a:pt x="67360" y="183708"/>
                      <a:pt x="44042" y="174049"/>
                      <a:pt x="26850" y="156857"/>
                    </a:cubicBezTo>
                    <a:cubicBezTo>
                      <a:pt x="9658" y="139665"/>
                      <a:pt x="0" y="116348"/>
                      <a:pt x="0" y="92035"/>
                    </a:cubicBezTo>
                    <a:lnTo>
                      <a:pt x="0" y="91673"/>
                    </a:lnTo>
                    <a:cubicBezTo>
                      <a:pt x="0" y="67360"/>
                      <a:pt x="9658" y="44042"/>
                      <a:pt x="26850" y="26850"/>
                    </a:cubicBezTo>
                    <a:cubicBezTo>
                      <a:pt x="44042" y="9658"/>
                      <a:pt x="67360" y="0"/>
                      <a:pt x="91673" y="0"/>
                    </a:cubicBezTo>
                    <a:close/>
                  </a:path>
                </a:pathLst>
              </a:custGeom>
              <a:grpFill/>
            </p:spPr>
          </p:sp>
          <p:sp>
            <p:nvSpPr>
              <p:cNvPr id="5" name="TextBox 5"/>
              <p:cNvSpPr txBox="1"/>
              <p:nvPr/>
            </p:nvSpPr>
            <p:spPr>
              <a:xfrm>
                <a:off x="0" y="-47625"/>
                <a:ext cx="1134363" cy="231333"/>
              </a:xfrm>
              <a:prstGeom prst="rect">
                <a:avLst/>
              </a:prstGeom>
              <a:grpFill/>
            </p:spPr>
            <p:txBody>
              <a:bodyPr lIns="50800" tIns="50800" rIns="50800" bIns="50800" rtlCol="0" anchor="ctr"/>
              <a:lstStyle/>
              <a:p>
                <a:pPr algn="ctr">
                  <a:lnSpc>
                    <a:spcPts val="2659"/>
                  </a:lnSpc>
                </a:pPr>
                <a:endParaRPr/>
              </a:p>
            </p:txBody>
          </p:sp>
        </p:grpSp>
        <p:sp>
          <p:nvSpPr>
            <p:cNvPr id="6" name="TextBox 6"/>
            <p:cNvSpPr txBox="1"/>
            <p:nvPr/>
          </p:nvSpPr>
          <p:spPr>
            <a:xfrm>
              <a:off x="-251768" y="102259"/>
              <a:ext cx="6911915" cy="564257"/>
            </a:xfrm>
            <a:prstGeom prst="rect">
              <a:avLst/>
            </a:prstGeom>
            <a:grpFill/>
          </p:spPr>
          <p:txBody>
            <a:bodyPr wrap="square" lIns="0" tIns="0" rIns="0" bIns="0" rtlCol="0" anchor="t">
              <a:spAutoFit/>
            </a:bodyPr>
            <a:lstStyle/>
            <a:p>
              <a:pPr algn="ctr">
                <a:lnSpc>
                  <a:spcPts val="3291"/>
                </a:lnSpc>
              </a:pPr>
              <a:r>
                <a:rPr lang="en-US" sz="2992" dirty="0">
                  <a:solidFill>
                    <a:srgbClr val="FFFFFF"/>
                  </a:solidFill>
                  <a:latin typeface="Montserrat Classic Bold"/>
                </a:rPr>
                <a:t>Ravneet Singh</a:t>
              </a:r>
            </a:p>
          </p:txBody>
        </p:sp>
      </p:grpSp>
      <p:grpSp>
        <p:nvGrpSpPr>
          <p:cNvPr id="15" name="Group 15"/>
          <p:cNvGrpSpPr/>
          <p:nvPr/>
        </p:nvGrpSpPr>
        <p:grpSpPr>
          <a:xfrm>
            <a:off x="1215849" y="1625896"/>
            <a:ext cx="7027487" cy="5911862"/>
            <a:chOff x="0" y="-66675"/>
            <a:chExt cx="9369983" cy="7882482"/>
          </a:xfrm>
        </p:grpSpPr>
        <p:sp>
          <p:nvSpPr>
            <p:cNvPr id="16" name="TextBox 16"/>
            <p:cNvSpPr txBox="1"/>
            <p:nvPr/>
          </p:nvSpPr>
          <p:spPr>
            <a:xfrm>
              <a:off x="0" y="1258798"/>
              <a:ext cx="9369983" cy="6557009"/>
            </a:xfrm>
            <a:prstGeom prst="rect">
              <a:avLst/>
            </a:prstGeom>
          </p:spPr>
          <p:txBody>
            <a:bodyPr lIns="0" tIns="0" rIns="0" bIns="0" rtlCol="0" anchor="t">
              <a:spAutoFit/>
            </a:bodyPr>
            <a:lstStyle/>
            <a:p>
              <a:pPr>
                <a:lnSpc>
                  <a:spcPts val="12529"/>
                </a:lnSpc>
              </a:pPr>
              <a:r>
                <a:rPr lang="en-US" sz="12529" dirty="0">
                  <a:solidFill>
                    <a:schemeClr val="accent1">
                      <a:lumMod val="50000"/>
                    </a:schemeClr>
                  </a:solidFill>
                  <a:latin typeface="Hammersmith One"/>
                </a:rPr>
                <a:t>CHICAGO CRIME ANALYSIS</a:t>
              </a:r>
            </a:p>
          </p:txBody>
        </p:sp>
        <p:sp>
          <p:nvSpPr>
            <p:cNvPr id="17" name="TextBox 17"/>
            <p:cNvSpPr txBox="1"/>
            <p:nvPr/>
          </p:nvSpPr>
          <p:spPr>
            <a:xfrm>
              <a:off x="0" y="-66675"/>
              <a:ext cx="7410838" cy="683863"/>
            </a:xfrm>
            <a:prstGeom prst="rect">
              <a:avLst/>
            </a:prstGeom>
          </p:spPr>
          <p:txBody>
            <a:bodyPr lIns="0" tIns="0" rIns="0" bIns="0" rtlCol="0" anchor="t">
              <a:spAutoFit/>
            </a:bodyPr>
            <a:lstStyle/>
            <a:p>
              <a:pPr>
                <a:lnSpc>
                  <a:spcPts val="4508"/>
                </a:lnSpc>
              </a:pPr>
              <a:r>
                <a:rPr lang="en-US" sz="3220" spc="161" dirty="0">
                  <a:solidFill>
                    <a:srgbClr val="68382F"/>
                  </a:solidFill>
                  <a:latin typeface="Montserrat Classic"/>
                </a:rPr>
                <a:t>  </a:t>
              </a:r>
            </a:p>
          </p:txBody>
        </p:sp>
      </p:grpSp>
      <p:pic>
        <p:nvPicPr>
          <p:cNvPr id="19" name="Picture 18">
            <a:extLst>
              <a:ext uri="{FF2B5EF4-FFF2-40B4-BE49-F238E27FC236}">
                <a16:creationId xmlns:a16="http://schemas.microsoft.com/office/drawing/2014/main" id="{23D97234-8D73-C147-EB8A-2278BE13E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799" y="2620001"/>
            <a:ext cx="7653541" cy="59358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15D4E"/>
        </a:solidFill>
        <a:effectLst/>
      </p:bgPr>
    </p:bg>
    <p:spTree>
      <p:nvGrpSpPr>
        <p:cNvPr id="1" name=""/>
        <p:cNvGrpSpPr/>
        <p:nvPr/>
      </p:nvGrpSpPr>
      <p:grpSpPr>
        <a:xfrm>
          <a:off x="0" y="0"/>
          <a:ext cx="0" cy="0"/>
          <a:chOff x="0" y="0"/>
          <a:chExt cx="0" cy="0"/>
        </a:xfrm>
      </p:grpSpPr>
      <p:sp>
        <p:nvSpPr>
          <p:cNvPr id="4" name="TextBox 4"/>
          <p:cNvSpPr txBox="1"/>
          <p:nvPr/>
        </p:nvSpPr>
        <p:spPr>
          <a:xfrm>
            <a:off x="4343400" y="341403"/>
            <a:ext cx="8915400" cy="942566"/>
          </a:xfrm>
          <a:prstGeom prst="rect">
            <a:avLst/>
          </a:prstGeom>
        </p:spPr>
        <p:txBody>
          <a:bodyPr wrap="square" lIns="0" tIns="0" rIns="0" bIns="0" rtlCol="0" anchor="t">
            <a:spAutoFit/>
          </a:bodyPr>
          <a:lstStyle/>
          <a:p>
            <a:pPr algn="ctr">
              <a:lnSpc>
                <a:spcPts val="7000"/>
              </a:lnSpc>
            </a:pPr>
            <a:r>
              <a:rPr lang="en-US" sz="7000" dirty="0">
                <a:solidFill>
                  <a:srgbClr val="FBF3EC"/>
                </a:solidFill>
                <a:latin typeface="Hammersmith One"/>
              </a:rPr>
              <a:t>MAIN TAB</a:t>
            </a:r>
          </a:p>
        </p:txBody>
      </p:sp>
      <p:pic>
        <p:nvPicPr>
          <p:cNvPr id="5" name="Picture 4">
            <a:extLst>
              <a:ext uri="{FF2B5EF4-FFF2-40B4-BE49-F238E27FC236}">
                <a16:creationId xmlns:a16="http://schemas.microsoft.com/office/drawing/2014/main" id="{5EDEFEBA-B488-BD2C-F485-03BBEB888A3F}"/>
              </a:ext>
            </a:extLst>
          </p:cNvPr>
          <p:cNvPicPr>
            <a:picLocks noChangeAspect="1"/>
          </p:cNvPicPr>
          <p:nvPr/>
        </p:nvPicPr>
        <p:blipFill>
          <a:blip r:embed="rId2"/>
          <a:stretch>
            <a:fillRect/>
          </a:stretch>
        </p:blipFill>
        <p:spPr>
          <a:xfrm>
            <a:off x="1016318" y="1247253"/>
            <a:ext cx="16140523" cy="86983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15D4E"/>
        </a:solidFill>
        <a:effectLst/>
      </p:bgPr>
    </p:bg>
    <p:spTree>
      <p:nvGrpSpPr>
        <p:cNvPr id="1" name=""/>
        <p:cNvGrpSpPr/>
        <p:nvPr/>
      </p:nvGrpSpPr>
      <p:grpSpPr>
        <a:xfrm>
          <a:off x="0" y="0"/>
          <a:ext cx="0" cy="0"/>
          <a:chOff x="0" y="0"/>
          <a:chExt cx="0" cy="0"/>
        </a:xfrm>
      </p:grpSpPr>
      <p:sp>
        <p:nvSpPr>
          <p:cNvPr id="4" name="TextBox 4"/>
          <p:cNvSpPr txBox="1"/>
          <p:nvPr/>
        </p:nvSpPr>
        <p:spPr>
          <a:xfrm>
            <a:off x="4343400" y="341403"/>
            <a:ext cx="8915400" cy="942566"/>
          </a:xfrm>
          <a:prstGeom prst="rect">
            <a:avLst/>
          </a:prstGeom>
        </p:spPr>
        <p:txBody>
          <a:bodyPr wrap="square" lIns="0" tIns="0" rIns="0" bIns="0" rtlCol="0" anchor="t">
            <a:spAutoFit/>
          </a:bodyPr>
          <a:lstStyle/>
          <a:p>
            <a:pPr algn="ctr">
              <a:lnSpc>
                <a:spcPts val="7000"/>
              </a:lnSpc>
            </a:pPr>
            <a:r>
              <a:rPr lang="en-US" sz="7000" dirty="0">
                <a:solidFill>
                  <a:srgbClr val="FBF3EC"/>
                </a:solidFill>
                <a:latin typeface="Hammersmith One"/>
              </a:rPr>
              <a:t>LOCALITY TAB</a:t>
            </a:r>
          </a:p>
        </p:txBody>
      </p:sp>
      <p:pic>
        <p:nvPicPr>
          <p:cNvPr id="5" name="Picture 4">
            <a:extLst>
              <a:ext uri="{FF2B5EF4-FFF2-40B4-BE49-F238E27FC236}">
                <a16:creationId xmlns:a16="http://schemas.microsoft.com/office/drawing/2014/main" id="{4809013F-07F2-F84A-0C38-01117EE4C091}"/>
              </a:ext>
            </a:extLst>
          </p:cNvPr>
          <p:cNvPicPr>
            <a:picLocks noChangeAspect="1"/>
          </p:cNvPicPr>
          <p:nvPr/>
        </p:nvPicPr>
        <p:blipFill>
          <a:blip r:embed="rId2"/>
          <a:stretch>
            <a:fillRect/>
          </a:stretch>
        </p:blipFill>
        <p:spPr>
          <a:xfrm>
            <a:off x="1295400" y="1409699"/>
            <a:ext cx="15993716" cy="8678309"/>
          </a:xfrm>
          <a:prstGeom prst="rect">
            <a:avLst/>
          </a:prstGeom>
        </p:spPr>
      </p:pic>
    </p:spTree>
    <p:extLst>
      <p:ext uri="{BB962C8B-B14F-4D97-AF65-F5344CB8AC3E}">
        <p14:creationId xmlns:p14="http://schemas.microsoft.com/office/powerpoint/2010/main" val="408809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5D4E"/>
        </a:solidFill>
        <a:effectLst/>
      </p:bgPr>
    </p:bg>
    <p:spTree>
      <p:nvGrpSpPr>
        <p:cNvPr id="1" name=""/>
        <p:cNvGrpSpPr/>
        <p:nvPr/>
      </p:nvGrpSpPr>
      <p:grpSpPr>
        <a:xfrm>
          <a:off x="0" y="0"/>
          <a:ext cx="0" cy="0"/>
          <a:chOff x="0" y="0"/>
          <a:chExt cx="0" cy="0"/>
        </a:xfrm>
      </p:grpSpPr>
      <p:sp>
        <p:nvSpPr>
          <p:cNvPr id="4" name="TextBox 4"/>
          <p:cNvSpPr txBox="1"/>
          <p:nvPr/>
        </p:nvSpPr>
        <p:spPr>
          <a:xfrm>
            <a:off x="3505200" y="341403"/>
            <a:ext cx="10591800" cy="942566"/>
          </a:xfrm>
          <a:prstGeom prst="rect">
            <a:avLst/>
          </a:prstGeom>
        </p:spPr>
        <p:txBody>
          <a:bodyPr wrap="square" lIns="0" tIns="0" rIns="0" bIns="0" rtlCol="0" anchor="t">
            <a:spAutoFit/>
          </a:bodyPr>
          <a:lstStyle/>
          <a:p>
            <a:pPr algn="ctr">
              <a:lnSpc>
                <a:spcPts val="7000"/>
              </a:lnSpc>
            </a:pPr>
            <a:r>
              <a:rPr lang="en-US" sz="7000" dirty="0">
                <a:solidFill>
                  <a:srgbClr val="FBF3EC"/>
                </a:solidFill>
                <a:latin typeface="Hammersmith One"/>
              </a:rPr>
              <a:t>EXPLORATION TAB</a:t>
            </a:r>
          </a:p>
        </p:txBody>
      </p:sp>
      <p:pic>
        <p:nvPicPr>
          <p:cNvPr id="5" name="Picture 4">
            <a:extLst>
              <a:ext uri="{FF2B5EF4-FFF2-40B4-BE49-F238E27FC236}">
                <a16:creationId xmlns:a16="http://schemas.microsoft.com/office/drawing/2014/main" id="{B7FE396E-C9CC-6F36-5A0E-9593252E9F68}"/>
              </a:ext>
            </a:extLst>
          </p:cNvPr>
          <p:cNvPicPr>
            <a:picLocks noChangeAspect="1"/>
          </p:cNvPicPr>
          <p:nvPr/>
        </p:nvPicPr>
        <p:blipFill>
          <a:blip r:embed="rId2"/>
          <a:stretch>
            <a:fillRect/>
          </a:stretch>
        </p:blipFill>
        <p:spPr>
          <a:xfrm>
            <a:off x="1295401" y="1283969"/>
            <a:ext cx="15794022" cy="8482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C"/>
        </a:solidFill>
        <a:effectLst/>
      </p:bgPr>
    </p:bg>
    <p:spTree>
      <p:nvGrpSpPr>
        <p:cNvPr id="1" name=""/>
        <p:cNvGrpSpPr/>
        <p:nvPr/>
      </p:nvGrpSpPr>
      <p:grpSpPr>
        <a:xfrm>
          <a:off x="0" y="0"/>
          <a:ext cx="0" cy="0"/>
          <a:chOff x="0" y="0"/>
          <a:chExt cx="0" cy="0"/>
        </a:xfrm>
      </p:grpSpPr>
      <p:grpSp>
        <p:nvGrpSpPr>
          <p:cNvPr id="2" name="Group 2"/>
          <p:cNvGrpSpPr/>
          <p:nvPr/>
        </p:nvGrpSpPr>
        <p:grpSpPr>
          <a:xfrm>
            <a:off x="3256168" y="2629353"/>
            <a:ext cx="11775663" cy="3807993"/>
            <a:chOff x="0" y="-166331"/>
            <a:chExt cx="15700885" cy="5077324"/>
          </a:xfrm>
        </p:grpSpPr>
        <p:sp>
          <p:nvSpPr>
            <p:cNvPr id="3" name="TextBox 3"/>
            <p:cNvSpPr txBox="1"/>
            <p:nvPr/>
          </p:nvSpPr>
          <p:spPr>
            <a:xfrm>
              <a:off x="0" y="2035413"/>
              <a:ext cx="15700885" cy="2875580"/>
            </a:xfrm>
            <a:prstGeom prst="rect">
              <a:avLst/>
            </a:prstGeom>
          </p:spPr>
          <p:txBody>
            <a:bodyPr lIns="0" tIns="0" rIns="0" bIns="0" rtlCol="0" anchor="t">
              <a:spAutoFit/>
            </a:bodyPr>
            <a:lstStyle/>
            <a:p>
              <a:pPr algn="ctr">
                <a:lnSpc>
                  <a:spcPts val="15627"/>
                </a:lnSpc>
              </a:pPr>
              <a:r>
                <a:rPr lang="en-US" sz="15627" dirty="0">
                  <a:solidFill>
                    <a:schemeClr val="accent1">
                      <a:lumMod val="50000"/>
                    </a:schemeClr>
                  </a:solidFill>
                  <a:latin typeface="Hammersmith One"/>
                </a:rPr>
                <a:t>THANK YOU</a:t>
              </a:r>
            </a:p>
          </p:txBody>
        </p:sp>
        <p:sp>
          <p:nvSpPr>
            <p:cNvPr id="6" name="TextBox 6"/>
            <p:cNvSpPr txBox="1"/>
            <p:nvPr/>
          </p:nvSpPr>
          <p:spPr>
            <a:xfrm>
              <a:off x="5471534" y="-166331"/>
              <a:ext cx="4757816" cy="1521053"/>
            </a:xfrm>
            <a:prstGeom prst="rect">
              <a:avLst/>
            </a:prstGeom>
          </p:spPr>
          <p:txBody>
            <a:bodyPr lIns="35046" tIns="35046" rIns="35046" bIns="35046"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C"/>
        </a:solidFill>
        <a:effectLst/>
      </p:bgPr>
    </p:bg>
    <p:spTree>
      <p:nvGrpSpPr>
        <p:cNvPr id="1" name=""/>
        <p:cNvGrpSpPr/>
        <p:nvPr/>
      </p:nvGrpSpPr>
      <p:grpSpPr>
        <a:xfrm>
          <a:off x="0" y="0"/>
          <a:ext cx="0" cy="0"/>
          <a:chOff x="0" y="0"/>
          <a:chExt cx="0" cy="0"/>
        </a:xfrm>
      </p:grpSpPr>
      <p:sp>
        <p:nvSpPr>
          <p:cNvPr id="2" name="TextBox 2"/>
          <p:cNvSpPr txBox="1"/>
          <p:nvPr/>
        </p:nvSpPr>
        <p:spPr>
          <a:xfrm>
            <a:off x="1835755" y="3613045"/>
            <a:ext cx="15233490" cy="3861419"/>
          </a:xfrm>
          <a:prstGeom prst="rect">
            <a:avLst/>
          </a:prstGeom>
        </p:spPr>
        <p:txBody>
          <a:bodyPr lIns="0" tIns="0" rIns="0" bIns="0" rtlCol="0" anchor="t">
            <a:spAutoFit/>
          </a:bodyPr>
          <a:lstStyle/>
          <a:p>
            <a:pPr>
              <a:lnSpc>
                <a:spcPts val="5100"/>
              </a:lnSpc>
            </a:pPr>
            <a:r>
              <a:rPr lang="en-US" sz="3400" dirty="0">
                <a:solidFill>
                  <a:schemeClr val="accent1">
                    <a:lumMod val="50000"/>
                  </a:schemeClr>
                </a:solidFill>
                <a:latin typeface="Montserrat Classic"/>
              </a:rPr>
              <a:t>One year ago, in response to the high incidence of crime in Chicago, the government launched an operation involving top-performing police officers. As a full year has now passed since the implementation of this operation, it is imperative to assess its effectiveness. This evaluation aims to determine the extent of crime reduction and the benefits derived from the initiative</a:t>
            </a:r>
          </a:p>
        </p:txBody>
      </p:sp>
      <p:sp>
        <p:nvSpPr>
          <p:cNvPr id="3" name="TextBox 3"/>
          <p:cNvSpPr txBox="1"/>
          <p:nvPr/>
        </p:nvSpPr>
        <p:spPr>
          <a:xfrm>
            <a:off x="1835755" y="1975981"/>
            <a:ext cx="9142469" cy="976010"/>
          </a:xfrm>
          <a:prstGeom prst="rect">
            <a:avLst/>
          </a:prstGeom>
        </p:spPr>
        <p:txBody>
          <a:bodyPr lIns="0" tIns="0" rIns="0" bIns="0" rtlCol="0" anchor="t">
            <a:spAutoFit/>
          </a:bodyPr>
          <a:lstStyle/>
          <a:p>
            <a:pPr>
              <a:lnSpc>
                <a:spcPts val="7300"/>
              </a:lnSpc>
            </a:pPr>
            <a:r>
              <a:rPr lang="en-US" sz="7300" dirty="0">
                <a:solidFill>
                  <a:schemeClr val="accent1">
                    <a:lumMod val="50000"/>
                  </a:schemeClr>
                </a:solidFill>
                <a:latin typeface="Hammersmith One"/>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720964" y="1457408"/>
            <a:ext cx="15195436" cy="8639092"/>
            <a:chOff x="0" y="-241101"/>
            <a:chExt cx="20717781" cy="13142374"/>
          </a:xfrm>
        </p:grpSpPr>
        <p:sp>
          <p:nvSpPr>
            <p:cNvPr id="5" name="TextBox 5"/>
            <p:cNvSpPr txBox="1"/>
            <p:nvPr/>
          </p:nvSpPr>
          <p:spPr>
            <a:xfrm>
              <a:off x="0" y="-241101"/>
              <a:ext cx="20717781" cy="13142374"/>
            </a:xfrm>
            <a:prstGeom prst="rect">
              <a:avLst/>
            </a:prstGeom>
          </p:spPr>
          <p:txBody>
            <a:bodyPr lIns="38355" tIns="38355" rIns="38355" bIns="38355" rtlCol="0" anchor="ctr"/>
            <a:lstStyle/>
            <a:p>
              <a:pPr algn="just">
                <a:lnSpc>
                  <a:spcPts val="2511"/>
                </a:lnSpc>
              </a:pPr>
              <a:endParaRPr/>
            </a:p>
          </p:txBody>
        </p:sp>
        <p:sp>
          <p:nvSpPr>
            <p:cNvPr id="6" name="TextBox 6"/>
            <p:cNvSpPr txBox="1"/>
            <p:nvPr/>
          </p:nvSpPr>
          <p:spPr>
            <a:xfrm>
              <a:off x="1110223" y="831037"/>
              <a:ext cx="19295880" cy="911255"/>
            </a:xfrm>
            <a:prstGeom prst="rect">
              <a:avLst/>
            </a:prstGeom>
          </p:spPr>
          <p:txBody>
            <a:bodyPr wrap="square" lIns="0" tIns="0" rIns="0" bIns="0" rtlCol="0" anchor="t">
              <a:spAutoFit/>
            </a:bodyPr>
            <a:lstStyle/>
            <a:p>
              <a:pPr>
                <a:lnSpc>
                  <a:spcPts val="5165"/>
                </a:lnSpc>
              </a:pPr>
              <a:endParaRPr lang="en-US" sz="3973" dirty="0">
                <a:solidFill>
                  <a:srgbClr val="68382F"/>
                </a:solidFill>
                <a:latin typeface="Montserrat Classic"/>
              </a:endParaRPr>
            </a:p>
          </p:txBody>
        </p:sp>
      </p:grpSp>
      <p:sp>
        <p:nvSpPr>
          <p:cNvPr id="8" name="TextBox 8"/>
          <p:cNvSpPr txBox="1"/>
          <p:nvPr/>
        </p:nvSpPr>
        <p:spPr>
          <a:xfrm>
            <a:off x="1871025" y="374650"/>
            <a:ext cx="14545951" cy="1412875"/>
          </a:xfrm>
          <a:prstGeom prst="rect">
            <a:avLst/>
          </a:prstGeom>
        </p:spPr>
        <p:txBody>
          <a:bodyPr lIns="0" tIns="0" rIns="0" bIns="0" rtlCol="0" anchor="t">
            <a:spAutoFit/>
          </a:bodyPr>
          <a:lstStyle/>
          <a:p>
            <a:pPr algn="ctr">
              <a:lnSpc>
                <a:spcPts val="10999"/>
              </a:lnSpc>
            </a:pPr>
            <a:r>
              <a:rPr lang="en-US" sz="9999">
                <a:solidFill>
                  <a:srgbClr val="FBF3EC"/>
                </a:solidFill>
                <a:latin typeface="Hammersmith One"/>
              </a:rPr>
              <a:t>METHODOLOGY</a:t>
            </a:r>
          </a:p>
        </p:txBody>
      </p:sp>
      <p:grpSp>
        <p:nvGrpSpPr>
          <p:cNvPr id="12" name="Group 2">
            <a:extLst>
              <a:ext uri="{FF2B5EF4-FFF2-40B4-BE49-F238E27FC236}">
                <a16:creationId xmlns:a16="http://schemas.microsoft.com/office/drawing/2014/main" id="{28A34525-5DCD-C582-7993-7916AC3C83F6}"/>
              </a:ext>
            </a:extLst>
          </p:cNvPr>
          <p:cNvGrpSpPr/>
          <p:nvPr/>
        </p:nvGrpSpPr>
        <p:grpSpPr>
          <a:xfrm>
            <a:off x="1295400" y="1632245"/>
            <a:ext cx="15849599" cy="8464255"/>
            <a:chOff x="-577328" y="-241102"/>
            <a:chExt cx="21501856" cy="13142375"/>
          </a:xfrm>
        </p:grpSpPr>
        <p:grpSp>
          <p:nvGrpSpPr>
            <p:cNvPr id="13" name="Group 3">
              <a:extLst>
                <a:ext uri="{FF2B5EF4-FFF2-40B4-BE49-F238E27FC236}">
                  <a16:creationId xmlns:a16="http://schemas.microsoft.com/office/drawing/2014/main" id="{4282ABE7-843C-790C-080E-411634419843}"/>
                </a:ext>
              </a:extLst>
            </p:cNvPr>
            <p:cNvGrpSpPr/>
            <p:nvPr/>
          </p:nvGrpSpPr>
          <p:grpSpPr>
            <a:xfrm>
              <a:off x="-577328" y="-241102"/>
              <a:ext cx="21501856" cy="13142375"/>
              <a:chOff x="-114040" y="-47625"/>
              <a:chExt cx="4247280" cy="2596025"/>
            </a:xfrm>
          </p:grpSpPr>
          <p:sp>
            <p:nvSpPr>
              <p:cNvPr id="15" name="Freeform 4">
                <a:extLst>
                  <a:ext uri="{FF2B5EF4-FFF2-40B4-BE49-F238E27FC236}">
                    <a16:creationId xmlns:a16="http://schemas.microsoft.com/office/drawing/2014/main" id="{869221EC-3F39-CA01-B793-A8B1D285C8DD}"/>
                  </a:ext>
                </a:extLst>
              </p:cNvPr>
              <p:cNvSpPr/>
              <p:nvPr/>
            </p:nvSpPr>
            <p:spPr>
              <a:xfrm>
                <a:off x="-114040" y="0"/>
                <a:ext cx="4247280" cy="2548400"/>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txBody>
              <a:bodyPr/>
              <a:lstStyle/>
              <a:p>
                <a:endParaRPr lang="en-IN" dirty="0"/>
              </a:p>
            </p:txBody>
          </p:sp>
          <p:sp>
            <p:nvSpPr>
              <p:cNvPr id="16" name="TextBox 5">
                <a:extLst>
                  <a:ext uri="{FF2B5EF4-FFF2-40B4-BE49-F238E27FC236}">
                    <a16:creationId xmlns:a16="http://schemas.microsoft.com/office/drawing/2014/main" id="{CE23A97C-1B6D-12AE-02ED-B1848850A6A2}"/>
                  </a:ext>
                </a:extLst>
              </p:cNvPr>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14" name="TextBox 6">
              <a:extLst>
                <a:ext uri="{FF2B5EF4-FFF2-40B4-BE49-F238E27FC236}">
                  <a16:creationId xmlns:a16="http://schemas.microsoft.com/office/drawing/2014/main" id="{F9076E33-3F8D-3453-14A2-5533A3981003}"/>
                </a:ext>
              </a:extLst>
            </p:cNvPr>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grpSp>
        <p:nvGrpSpPr>
          <p:cNvPr id="18" name="Group 2">
            <a:extLst>
              <a:ext uri="{FF2B5EF4-FFF2-40B4-BE49-F238E27FC236}">
                <a16:creationId xmlns:a16="http://schemas.microsoft.com/office/drawing/2014/main" id="{00CD2BCF-D5A3-70EF-FE83-762699635788}"/>
              </a:ext>
            </a:extLst>
          </p:cNvPr>
          <p:cNvGrpSpPr/>
          <p:nvPr/>
        </p:nvGrpSpPr>
        <p:grpSpPr>
          <a:xfrm>
            <a:off x="1873364" y="7048500"/>
            <a:ext cx="15271636" cy="3200400"/>
            <a:chOff x="0" y="-241102"/>
            <a:chExt cx="20717781" cy="13142375"/>
          </a:xfrm>
        </p:grpSpPr>
        <p:sp>
          <p:nvSpPr>
            <p:cNvPr id="22" name="TextBox 5">
              <a:extLst>
                <a:ext uri="{FF2B5EF4-FFF2-40B4-BE49-F238E27FC236}">
                  <a16:creationId xmlns:a16="http://schemas.microsoft.com/office/drawing/2014/main" id="{8FA8DA12-42F2-A1F7-4173-51FE1380405F}"/>
                </a:ext>
              </a:extLst>
            </p:cNvPr>
            <p:cNvSpPr txBox="1"/>
            <p:nvPr/>
          </p:nvSpPr>
          <p:spPr>
            <a:xfrm>
              <a:off x="0" y="-241102"/>
              <a:ext cx="20717781" cy="13142375"/>
            </a:xfrm>
            <a:prstGeom prst="rect">
              <a:avLst/>
            </a:prstGeom>
          </p:spPr>
          <p:txBody>
            <a:bodyPr lIns="38355" tIns="38355" rIns="38355" bIns="38355" rtlCol="0" anchor="ctr"/>
            <a:lstStyle/>
            <a:p>
              <a:pPr algn="just">
                <a:lnSpc>
                  <a:spcPts val="2511"/>
                </a:lnSpc>
              </a:pPr>
              <a:endParaRPr/>
            </a:p>
          </p:txBody>
        </p:sp>
        <p:sp>
          <p:nvSpPr>
            <p:cNvPr id="20" name="TextBox 6">
              <a:extLst>
                <a:ext uri="{FF2B5EF4-FFF2-40B4-BE49-F238E27FC236}">
                  <a16:creationId xmlns:a16="http://schemas.microsoft.com/office/drawing/2014/main" id="{8E4455FF-7CFE-1F3E-FF22-103E97287E40}"/>
                </a:ext>
              </a:extLst>
            </p:cNvPr>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sp>
        <p:nvSpPr>
          <p:cNvPr id="25" name="TextBox 24">
            <a:extLst>
              <a:ext uri="{FF2B5EF4-FFF2-40B4-BE49-F238E27FC236}">
                <a16:creationId xmlns:a16="http://schemas.microsoft.com/office/drawing/2014/main" id="{56CCB373-95AA-E49D-4E2B-B745277E61A7}"/>
              </a:ext>
            </a:extLst>
          </p:cNvPr>
          <p:cNvSpPr txBox="1"/>
          <p:nvPr/>
        </p:nvSpPr>
        <p:spPr>
          <a:xfrm>
            <a:off x="1961376" y="2870283"/>
            <a:ext cx="14955024" cy="6001643"/>
          </a:xfrm>
          <a:prstGeom prst="rect">
            <a:avLst/>
          </a:prstGeom>
          <a:noFill/>
        </p:spPr>
        <p:txBody>
          <a:bodyPr wrap="square" rtlCol="0">
            <a:spAutoFit/>
          </a:bodyPr>
          <a:lstStyle/>
          <a:p>
            <a:r>
              <a:rPr lang="en-IN" sz="3200" b="1" dirty="0">
                <a:solidFill>
                  <a:schemeClr val="accent1">
                    <a:lumMod val="50000"/>
                  </a:schemeClr>
                </a:solidFill>
                <a:latin typeface="Montserrat Classic" panose="020B0604020202020204" charset="0"/>
              </a:rPr>
              <a:t>Data Cleaning</a:t>
            </a:r>
            <a:r>
              <a:rPr lang="en-IN" sz="3200" dirty="0">
                <a:solidFill>
                  <a:schemeClr val="accent1">
                    <a:lumMod val="50000"/>
                  </a:schemeClr>
                </a:solidFill>
                <a:latin typeface="Montserrat Classic" panose="020B0604020202020204" charset="0"/>
              </a:rPr>
              <a:t>: </a:t>
            </a:r>
            <a:r>
              <a:rPr lang="en-US" sz="3200" dirty="0">
                <a:solidFill>
                  <a:schemeClr val="accent1">
                    <a:lumMod val="50000"/>
                  </a:schemeClr>
                </a:solidFill>
                <a:latin typeface="Montserrat Classic" panose="020B0604020202020204" charset="0"/>
              </a:rPr>
              <a:t>To ensure accuracy and consistency, the Power BI Query Editor was utilized for comprehensive data cleaning</a:t>
            </a:r>
          </a:p>
          <a:p>
            <a:endParaRPr lang="en-US" sz="3200" dirty="0">
              <a:solidFill>
                <a:schemeClr val="accent1">
                  <a:lumMod val="50000"/>
                </a:schemeClr>
              </a:solidFill>
              <a:latin typeface="Montserrat Classic" panose="020B0604020202020204" charset="0"/>
            </a:endParaRPr>
          </a:p>
          <a:p>
            <a:r>
              <a:rPr lang="en-IN" sz="3200" b="1" dirty="0">
                <a:solidFill>
                  <a:schemeClr val="accent1">
                    <a:lumMod val="50000"/>
                  </a:schemeClr>
                </a:solidFill>
                <a:latin typeface="Montserrat Classic" panose="020B0604020202020204" charset="0"/>
              </a:rPr>
              <a:t>Column Creation </a:t>
            </a:r>
            <a:r>
              <a:rPr lang="en-IN" sz="3200" dirty="0">
                <a:solidFill>
                  <a:schemeClr val="accent1">
                    <a:lumMod val="50000"/>
                  </a:schemeClr>
                </a:solidFill>
                <a:latin typeface="Montserrat Classic" panose="020B0604020202020204" charset="0"/>
              </a:rPr>
              <a:t>: </a:t>
            </a:r>
            <a:r>
              <a:rPr lang="en-US" sz="3200" dirty="0">
                <a:solidFill>
                  <a:schemeClr val="accent1">
                    <a:lumMod val="50000"/>
                  </a:schemeClr>
                </a:solidFill>
                <a:latin typeface="Montserrat Classic" panose="020B0604020202020204" charset="0"/>
              </a:rPr>
              <a:t>Enhanced analysis was achieved by employing DAX formulas to create additional columns.</a:t>
            </a:r>
          </a:p>
          <a:p>
            <a:endParaRPr lang="en-US" sz="3200" dirty="0">
              <a:solidFill>
                <a:schemeClr val="accent1">
                  <a:lumMod val="50000"/>
                </a:schemeClr>
              </a:solidFill>
              <a:latin typeface="Montserrat Classic" panose="020B0604020202020204" charset="0"/>
            </a:endParaRPr>
          </a:p>
          <a:p>
            <a:r>
              <a:rPr lang="en-US" sz="3200" b="1" dirty="0">
                <a:solidFill>
                  <a:schemeClr val="accent1">
                    <a:lumMod val="50000"/>
                  </a:schemeClr>
                </a:solidFill>
                <a:latin typeface="Montserrat Classic" panose="020B0604020202020204" charset="0"/>
              </a:rPr>
              <a:t>Advance Dax Measures</a:t>
            </a:r>
            <a:r>
              <a:rPr lang="en-US" sz="3200" dirty="0">
                <a:solidFill>
                  <a:schemeClr val="accent1">
                    <a:lumMod val="50000"/>
                  </a:schemeClr>
                </a:solidFill>
                <a:latin typeface="Montserrat Classic" panose="020B0604020202020204" charset="0"/>
              </a:rPr>
              <a:t>: To derive meaningful insights and meet analytical requirements, advanced DAX measures were developed</a:t>
            </a:r>
          </a:p>
          <a:p>
            <a:endParaRPr lang="en-US" sz="3200" dirty="0">
              <a:solidFill>
                <a:schemeClr val="accent1">
                  <a:lumMod val="50000"/>
                </a:schemeClr>
              </a:solidFill>
              <a:latin typeface="Montserrat Classic" panose="020B0604020202020204" charset="0"/>
            </a:endParaRPr>
          </a:p>
          <a:p>
            <a:r>
              <a:rPr lang="en-US" sz="3200" b="1" dirty="0">
                <a:solidFill>
                  <a:schemeClr val="accent1">
                    <a:lumMod val="50000"/>
                  </a:schemeClr>
                </a:solidFill>
                <a:latin typeface="Montserrat Classic" panose="020B0604020202020204" charset="0"/>
              </a:rPr>
              <a:t>Visual Creation </a:t>
            </a:r>
            <a:r>
              <a:rPr lang="en-US" sz="3200" dirty="0">
                <a:solidFill>
                  <a:schemeClr val="accent1">
                    <a:lumMod val="50000"/>
                  </a:schemeClr>
                </a:solidFill>
                <a:latin typeface="Montserrat Classic" panose="020B0604020202020204" charset="0"/>
              </a:rPr>
              <a:t>: Power BI's visualization tools were used to create intuitive visuals, facilitating better understanding and analysis of the data.</a:t>
            </a:r>
            <a:endParaRPr lang="en-IN" sz="3200" dirty="0">
              <a:solidFill>
                <a:schemeClr val="accent1">
                  <a:lumMod val="50000"/>
                </a:schemeClr>
              </a:solidFill>
              <a:latin typeface="Montserrat Classic"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720964" y="1485901"/>
            <a:ext cx="15271636" cy="8610599"/>
            <a:chOff x="0" y="0"/>
            <a:chExt cx="20717781" cy="12901273"/>
          </a:xfrm>
        </p:grpSpPr>
        <p:grpSp>
          <p:nvGrpSpPr>
            <p:cNvPr id="3" name="Group 3"/>
            <p:cNvGrpSpPr/>
            <p:nvPr/>
          </p:nvGrpSpPr>
          <p:grpSpPr>
            <a:xfrm>
              <a:off x="0" y="0"/>
              <a:ext cx="20717781" cy="12901273"/>
              <a:chOff x="0" y="0"/>
              <a:chExt cx="4092401" cy="2548400"/>
            </a:xfrm>
          </p:grpSpPr>
          <p:sp>
            <p:nvSpPr>
              <p:cNvPr id="4" name="Freeform 4"/>
              <p:cNvSpPr/>
              <p:nvPr/>
            </p:nvSpPr>
            <p:spPr>
              <a:xfrm>
                <a:off x="0" y="0"/>
                <a:ext cx="4092401" cy="2548400"/>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txBody>
              <a:bodyPr/>
              <a:lstStyle/>
              <a:p>
                <a:endParaRPr lang="en-IN" dirty="0"/>
              </a:p>
            </p:txBody>
          </p:sp>
          <p:sp>
            <p:nvSpPr>
              <p:cNvPr id="5" name="TextBox 5"/>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6" name="TextBox 6"/>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sp>
        <p:nvSpPr>
          <p:cNvPr id="8" name="TextBox 8"/>
          <p:cNvSpPr txBox="1"/>
          <p:nvPr/>
        </p:nvSpPr>
        <p:spPr>
          <a:xfrm>
            <a:off x="1871025" y="374650"/>
            <a:ext cx="14545951" cy="1442639"/>
          </a:xfrm>
          <a:prstGeom prst="rect">
            <a:avLst/>
          </a:prstGeom>
        </p:spPr>
        <p:txBody>
          <a:bodyPr lIns="0" tIns="0" rIns="0" bIns="0" rtlCol="0" anchor="t">
            <a:spAutoFit/>
          </a:bodyPr>
          <a:lstStyle/>
          <a:p>
            <a:pPr algn="ctr">
              <a:lnSpc>
                <a:spcPts val="10999"/>
              </a:lnSpc>
            </a:pPr>
            <a:r>
              <a:rPr lang="en-US" sz="9999" dirty="0">
                <a:solidFill>
                  <a:srgbClr val="FBF3EC"/>
                </a:solidFill>
                <a:latin typeface="Hammersmith One"/>
              </a:rPr>
              <a:t>DATA OVERVIEW</a:t>
            </a:r>
          </a:p>
        </p:txBody>
      </p:sp>
      <p:sp>
        <p:nvSpPr>
          <p:cNvPr id="7" name="TextBox 6">
            <a:extLst>
              <a:ext uri="{FF2B5EF4-FFF2-40B4-BE49-F238E27FC236}">
                <a16:creationId xmlns:a16="http://schemas.microsoft.com/office/drawing/2014/main" id="{D9AD5C13-6F10-56FB-9B57-2BFFFECA996E}"/>
              </a:ext>
            </a:extLst>
          </p:cNvPr>
          <p:cNvSpPr txBox="1"/>
          <p:nvPr/>
        </p:nvSpPr>
        <p:spPr>
          <a:xfrm>
            <a:off x="3124200" y="1638301"/>
            <a:ext cx="12624462" cy="7417415"/>
          </a:xfrm>
          <a:prstGeom prst="rect">
            <a:avLst/>
          </a:prstGeom>
          <a:noFill/>
        </p:spPr>
        <p:txBody>
          <a:bodyPr wrap="square" rtlCol="0">
            <a:spAutoFit/>
          </a:bodyPr>
          <a:lstStyle/>
          <a:p>
            <a:pPr fontAlgn="base">
              <a:buFont typeface="Arial" panose="020B0604020202020204" pitchFamily="34" charset="0"/>
              <a:buChar char="•"/>
            </a:pPr>
            <a:r>
              <a:rPr lang="en-US" sz="2800" dirty="0">
                <a:solidFill>
                  <a:schemeClr val="accent1">
                    <a:lumMod val="50000"/>
                  </a:schemeClr>
                </a:solidFill>
                <a:latin typeface="Montserrat Classic"/>
              </a:rPr>
              <a:t>ID: A unique numerical identifier for each incident record.</a:t>
            </a:r>
          </a:p>
          <a:p>
            <a:pPr fontAlgn="base">
              <a:buFont typeface="Arial" panose="020B0604020202020204" pitchFamily="34" charset="0"/>
              <a:buChar char="•"/>
            </a:pPr>
            <a:r>
              <a:rPr lang="en-US" sz="2800" dirty="0">
                <a:solidFill>
                  <a:schemeClr val="accent1">
                    <a:lumMod val="50000"/>
                  </a:schemeClr>
                </a:solidFill>
                <a:latin typeface="Montserrat Classic"/>
              </a:rPr>
              <a:t>Case Number: A unique alphanumeric identifier assigned to the incident.</a:t>
            </a:r>
          </a:p>
          <a:p>
            <a:pPr fontAlgn="base">
              <a:buFont typeface="Arial" panose="020B0604020202020204" pitchFamily="34" charset="0"/>
              <a:buChar char="•"/>
            </a:pPr>
            <a:r>
              <a:rPr lang="en-US" sz="2800" dirty="0">
                <a:solidFill>
                  <a:schemeClr val="accent1">
                    <a:lumMod val="50000"/>
                  </a:schemeClr>
                </a:solidFill>
                <a:latin typeface="Montserrat Classic"/>
              </a:rPr>
              <a:t>Date: The date and time when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Block: The block address where the incident took place, with street numbers partially obfuscated.</a:t>
            </a:r>
          </a:p>
          <a:p>
            <a:pPr fontAlgn="base">
              <a:buFont typeface="Arial" panose="020B0604020202020204" pitchFamily="34" charset="0"/>
              <a:buChar char="•"/>
            </a:pPr>
            <a:r>
              <a:rPr lang="en-US" sz="2800" dirty="0">
                <a:solidFill>
                  <a:schemeClr val="accent1">
                    <a:lumMod val="50000"/>
                  </a:schemeClr>
                </a:solidFill>
                <a:latin typeface="Montserrat Classic"/>
              </a:rPr>
              <a:t>IUCR: The Illinois Uniform Crime Reporting code that corresponds to the nature of the incident.</a:t>
            </a:r>
          </a:p>
          <a:p>
            <a:pPr fontAlgn="base">
              <a:buFont typeface="Arial" panose="020B0604020202020204" pitchFamily="34" charset="0"/>
              <a:buChar char="•"/>
            </a:pPr>
            <a:r>
              <a:rPr lang="en-US" sz="2800" dirty="0">
                <a:solidFill>
                  <a:schemeClr val="accent1">
                    <a:lumMod val="50000"/>
                  </a:schemeClr>
                </a:solidFill>
                <a:latin typeface="Montserrat Classic"/>
              </a:rPr>
              <a:t>Type: The general category of the crime reported.</a:t>
            </a:r>
          </a:p>
          <a:p>
            <a:pPr fontAlgn="base">
              <a:buFont typeface="Arial" panose="020B0604020202020204" pitchFamily="34" charset="0"/>
              <a:buChar char="•"/>
            </a:pPr>
            <a:r>
              <a:rPr lang="en-US" sz="2800" dirty="0">
                <a:solidFill>
                  <a:schemeClr val="accent1">
                    <a:lumMod val="50000"/>
                  </a:schemeClr>
                </a:solidFill>
                <a:latin typeface="Montserrat Classic"/>
              </a:rPr>
              <a:t>Description: A more detailed description of the nature of the crime.</a:t>
            </a:r>
          </a:p>
          <a:p>
            <a:pPr fontAlgn="base">
              <a:buFont typeface="Arial" panose="020B0604020202020204" pitchFamily="34" charset="0"/>
              <a:buChar char="•"/>
            </a:pPr>
            <a:r>
              <a:rPr lang="en-US" sz="2800" dirty="0">
                <a:solidFill>
                  <a:schemeClr val="accent1">
                    <a:lumMod val="50000"/>
                  </a:schemeClr>
                </a:solidFill>
                <a:latin typeface="Montserrat Classic"/>
              </a:rPr>
              <a:t>Location Description: The type of location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Arrest: Indicates whether an arrest was made (TRUE or FALSE).</a:t>
            </a:r>
          </a:p>
          <a:p>
            <a:pPr fontAlgn="base">
              <a:buFont typeface="Arial" panose="020B0604020202020204" pitchFamily="34" charset="0"/>
              <a:buChar char="•"/>
            </a:pPr>
            <a:r>
              <a:rPr lang="en-US" sz="2800" dirty="0">
                <a:solidFill>
                  <a:schemeClr val="accent1">
                    <a:lumMod val="50000"/>
                  </a:schemeClr>
                </a:solidFill>
                <a:latin typeface="Montserrat Classic"/>
              </a:rPr>
              <a:t>Domestic: Indicates whether the incident was domestic-related (TRUE or FALSE).</a:t>
            </a:r>
          </a:p>
          <a:p>
            <a:pPr fontAlgn="base">
              <a:buFont typeface="Arial" panose="020B0604020202020204" pitchFamily="34" charset="0"/>
              <a:buChar char="•"/>
            </a:pPr>
            <a:r>
              <a:rPr lang="en-US" sz="2800" dirty="0">
                <a:solidFill>
                  <a:schemeClr val="accent1">
                    <a:lumMod val="50000"/>
                  </a:schemeClr>
                </a:solidFill>
                <a:latin typeface="Montserrat Classic"/>
              </a:rPr>
              <a:t>Beat: Represents the patrol area's code where the incident was reported</a:t>
            </a:r>
            <a:r>
              <a:rPr lang="en-US" sz="2800" dirty="0">
                <a:solidFill>
                  <a:schemeClr val="accent1">
                    <a:lumMod val="50000"/>
                  </a:schemeClr>
                </a:solidFill>
                <a:latin typeface="Lato"/>
              </a:rPr>
              <a:t>.</a:t>
            </a:r>
            <a:endParaRPr lang="en-US" sz="2800" b="1" dirty="0">
              <a:solidFill>
                <a:schemeClr val="accent1">
                  <a:lumMod val="50000"/>
                </a:schemeClr>
              </a:solidFill>
              <a:latin typeface="Lato"/>
            </a:endParaRPr>
          </a:p>
        </p:txBody>
      </p:sp>
    </p:spTree>
    <p:extLst>
      <p:ext uri="{BB962C8B-B14F-4D97-AF65-F5344CB8AC3E}">
        <p14:creationId xmlns:p14="http://schemas.microsoft.com/office/powerpoint/2010/main" val="138161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720964" y="876300"/>
            <a:ext cx="15043036" cy="9144000"/>
            <a:chOff x="0" y="-241102"/>
            <a:chExt cx="20717781" cy="13142375"/>
          </a:xfrm>
        </p:grpSpPr>
        <p:grpSp>
          <p:nvGrpSpPr>
            <p:cNvPr id="3" name="Group 3"/>
            <p:cNvGrpSpPr/>
            <p:nvPr/>
          </p:nvGrpSpPr>
          <p:grpSpPr>
            <a:xfrm>
              <a:off x="0" y="-241102"/>
              <a:ext cx="20717781" cy="13142375"/>
              <a:chOff x="0" y="-47625"/>
              <a:chExt cx="4092401" cy="2596025"/>
            </a:xfrm>
          </p:grpSpPr>
          <p:sp>
            <p:nvSpPr>
              <p:cNvPr id="4" name="Freeform 4"/>
              <p:cNvSpPr/>
              <p:nvPr/>
            </p:nvSpPr>
            <p:spPr>
              <a:xfrm>
                <a:off x="0" y="-47625"/>
                <a:ext cx="4031142" cy="2596025"/>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txBody>
              <a:bodyPr/>
              <a:lstStyle/>
              <a:p>
                <a:endParaRPr lang="en-IN" dirty="0"/>
              </a:p>
            </p:txBody>
          </p:sp>
          <p:sp>
            <p:nvSpPr>
              <p:cNvPr id="5" name="TextBox 5"/>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6" name="TextBox 6"/>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sp>
        <p:nvSpPr>
          <p:cNvPr id="7" name="TextBox 6">
            <a:extLst>
              <a:ext uri="{FF2B5EF4-FFF2-40B4-BE49-F238E27FC236}">
                <a16:creationId xmlns:a16="http://schemas.microsoft.com/office/drawing/2014/main" id="{D9AD5C13-6F10-56FB-9B57-2BFFFECA996E}"/>
              </a:ext>
            </a:extLst>
          </p:cNvPr>
          <p:cNvSpPr txBox="1"/>
          <p:nvPr/>
        </p:nvSpPr>
        <p:spPr>
          <a:xfrm>
            <a:off x="2971800" y="1562101"/>
            <a:ext cx="12649200" cy="7417415"/>
          </a:xfrm>
          <a:prstGeom prst="rect">
            <a:avLst/>
          </a:prstGeom>
          <a:noFill/>
        </p:spPr>
        <p:txBody>
          <a:bodyPr wrap="square" rtlCol="0">
            <a:spAutoFit/>
          </a:bodyPr>
          <a:lstStyle/>
          <a:p>
            <a:pPr fontAlgn="base">
              <a:buFont typeface="Arial" panose="020B0604020202020204" pitchFamily="34" charset="0"/>
              <a:buChar char="•"/>
            </a:pPr>
            <a:r>
              <a:rPr lang="en-US" sz="2800" dirty="0">
                <a:solidFill>
                  <a:schemeClr val="accent1">
                    <a:lumMod val="50000"/>
                  </a:schemeClr>
                </a:solidFill>
                <a:latin typeface="Montserrat Classic"/>
              </a:rPr>
              <a:t>District: The police district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Ward: The city ward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Community Area: The community area number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FBI Code: The code used by the FBI to categorize crimes.</a:t>
            </a:r>
          </a:p>
          <a:p>
            <a:pPr fontAlgn="base">
              <a:buFont typeface="Arial" panose="020B0604020202020204" pitchFamily="34" charset="0"/>
              <a:buChar char="•"/>
            </a:pPr>
            <a:r>
              <a:rPr lang="en-US" sz="2800" dirty="0">
                <a:solidFill>
                  <a:schemeClr val="accent1">
                    <a:lumMod val="50000"/>
                  </a:schemeClr>
                </a:solidFill>
                <a:latin typeface="Montserrat Classic"/>
              </a:rPr>
              <a:t>X Coordinate: The X coordinate location data for mapping the incident.</a:t>
            </a:r>
          </a:p>
          <a:p>
            <a:pPr fontAlgn="base">
              <a:buFont typeface="Arial" panose="020B0604020202020204" pitchFamily="34" charset="0"/>
              <a:buChar char="•"/>
            </a:pPr>
            <a:r>
              <a:rPr lang="en-US" sz="2800" dirty="0">
                <a:solidFill>
                  <a:schemeClr val="accent1">
                    <a:lumMod val="50000"/>
                  </a:schemeClr>
                </a:solidFill>
                <a:latin typeface="Montserrat Classic"/>
              </a:rPr>
              <a:t>Y Coordinate: The Y coordinate location data for mapping the incident.</a:t>
            </a:r>
          </a:p>
          <a:p>
            <a:pPr fontAlgn="base">
              <a:buFont typeface="Arial" panose="020B0604020202020204" pitchFamily="34" charset="0"/>
              <a:buChar char="•"/>
            </a:pPr>
            <a:r>
              <a:rPr lang="en-US" sz="2800" dirty="0">
                <a:solidFill>
                  <a:schemeClr val="accent1">
                    <a:lumMod val="50000"/>
                  </a:schemeClr>
                </a:solidFill>
                <a:latin typeface="Montserrat Classic"/>
              </a:rPr>
              <a:t>Year: The year when the incident was reported.</a:t>
            </a:r>
          </a:p>
          <a:p>
            <a:pPr fontAlgn="base">
              <a:buFont typeface="Arial" panose="020B0604020202020204" pitchFamily="34" charset="0"/>
              <a:buChar char="•"/>
            </a:pPr>
            <a:r>
              <a:rPr lang="en-US" sz="2800" dirty="0">
                <a:solidFill>
                  <a:schemeClr val="accent1">
                    <a:lumMod val="50000"/>
                  </a:schemeClr>
                </a:solidFill>
                <a:latin typeface="Montserrat Classic"/>
              </a:rPr>
              <a:t>Updated On: The date and time when the case was last acted upon, either due to an arrest being made or the case being closed for lack of evidence.</a:t>
            </a:r>
          </a:p>
          <a:p>
            <a:pPr fontAlgn="base">
              <a:buFont typeface="Arial" panose="020B0604020202020204" pitchFamily="34" charset="0"/>
              <a:buChar char="•"/>
            </a:pPr>
            <a:r>
              <a:rPr lang="en-US" sz="2800" dirty="0">
                <a:solidFill>
                  <a:schemeClr val="accent1">
                    <a:lumMod val="50000"/>
                  </a:schemeClr>
                </a:solidFill>
                <a:latin typeface="Montserrat Classic"/>
              </a:rPr>
              <a:t>Latitude: The latitude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Longitude: The longitude where the incident occurred.</a:t>
            </a:r>
          </a:p>
          <a:p>
            <a:pPr fontAlgn="base">
              <a:buFont typeface="Arial" panose="020B0604020202020204" pitchFamily="34" charset="0"/>
              <a:buChar char="•"/>
            </a:pPr>
            <a:r>
              <a:rPr lang="en-US" sz="2800" dirty="0">
                <a:solidFill>
                  <a:schemeClr val="accent1">
                    <a:lumMod val="50000"/>
                  </a:schemeClr>
                </a:solidFill>
                <a:latin typeface="Montserrat Classic"/>
              </a:rPr>
              <a:t>Location: The specific latitude and longitude coordinates where the incident occurred</a:t>
            </a:r>
          </a:p>
        </p:txBody>
      </p:sp>
    </p:spTree>
    <p:extLst>
      <p:ext uri="{BB962C8B-B14F-4D97-AF65-F5344CB8AC3E}">
        <p14:creationId xmlns:p14="http://schemas.microsoft.com/office/powerpoint/2010/main" val="407526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720964" y="876300"/>
            <a:ext cx="15043036" cy="9144000"/>
            <a:chOff x="0" y="-241102"/>
            <a:chExt cx="20717781" cy="13142375"/>
          </a:xfrm>
        </p:grpSpPr>
        <p:grpSp>
          <p:nvGrpSpPr>
            <p:cNvPr id="3" name="Group 3"/>
            <p:cNvGrpSpPr/>
            <p:nvPr/>
          </p:nvGrpSpPr>
          <p:grpSpPr>
            <a:xfrm>
              <a:off x="0" y="-241102"/>
              <a:ext cx="20717781" cy="13142375"/>
              <a:chOff x="0" y="-47625"/>
              <a:chExt cx="4092401" cy="2596025"/>
            </a:xfrm>
          </p:grpSpPr>
          <p:sp>
            <p:nvSpPr>
              <p:cNvPr id="4" name="Freeform 4"/>
              <p:cNvSpPr/>
              <p:nvPr/>
            </p:nvSpPr>
            <p:spPr>
              <a:xfrm>
                <a:off x="0" y="-47625"/>
                <a:ext cx="4031142" cy="2596025"/>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txBody>
              <a:bodyPr/>
              <a:lstStyle/>
              <a:p>
                <a:endParaRPr lang="en-IN" dirty="0"/>
              </a:p>
            </p:txBody>
          </p:sp>
          <p:sp>
            <p:nvSpPr>
              <p:cNvPr id="5" name="TextBox 5"/>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6" name="TextBox 6"/>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sp>
        <p:nvSpPr>
          <p:cNvPr id="7" name="TextBox 6">
            <a:extLst>
              <a:ext uri="{FF2B5EF4-FFF2-40B4-BE49-F238E27FC236}">
                <a16:creationId xmlns:a16="http://schemas.microsoft.com/office/drawing/2014/main" id="{D9AD5C13-6F10-56FB-9B57-2BFFFECA996E}"/>
              </a:ext>
            </a:extLst>
          </p:cNvPr>
          <p:cNvSpPr txBox="1"/>
          <p:nvPr/>
        </p:nvSpPr>
        <p:spPr>
          <a:xfrm>
            <a:off x="2895600" y="1760445"/>
            <a:ext cx="12725400" cy="7176195"/>
          </a:xfrm>
          <a:prstGeom prst="rect">
            <a:avLst/>
          </a:prstGeom>
          <a:noFill/>
        </p:spPr>
        <p:txBody>
          <a:bodyPr wrap="square" rtlCol="0">
            <a:spAutoFit/>
          </a:bodyPr>
          <a:lstStyle/>
          <a:p>
            <a:pPr marL="471096" marR="0" indent="-457200">
              <a:lnSpc>
                <a:spcPts val="2932"/>
              </a:lnSpc>
              <a:spcBef>
                <a:spcPts val="0"/>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Data Cleaning: Removed null values, created new columns using DAX formulas.</a:t>
            </a:r>
          </a:p>
          <a:p>
            <a:pPr marL="457200" marR="0" indent="-457200">
              <a:lnSpc>
                <a:spcPts val="2779"/>
              </a:lnSpc>
              <a:spcBef>
                <a:spcPts val="179"/>
              </a:spcBef>
              <a:spcAft>
                <a:spcPts val="0"/>
              </a:spcAft>
              <a:buFont typeface="Arial" panose="020B0604020202020204" pitchFamily="34" charset="0"/>
              <a:buChar char="•"/>
            </a:pPr>
            <a:r>
              <a:rPr lang="en-US" sz="2800" b="1" spc="10" dirty="0">
                <a:solidFill>
                  <a:schemeClr val="accent1">
                    <a:lumMod val="50000"/>
                  </a:schemeClr>
                </a:solidFill>
                <a:latin typeface="Montserrat Classic" panose="020B0604020202020204" charset="0"/>
                <a:cs typeface="TOROEE+Montserrat-Bold"/>
              </a:rPr>
              <a:t>Crime</a:t>
            </a:r>
            <a:r>
              <a:rPr lang="en-US" sz="2800" b="1"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Type</a:t>
            </a:r>
            <a:r>
              <a:rPr lang="en-US" sz="2800" b="1" dirty="0">
                <a:solidFill>
                  <a:schemeClr val="accent1">
                    <a:lumMod val="50000"/>
                  </a:schemeClr>
                </a:solidFill>
                <a:latin typeface="Montserrat Classic" panose="020B0604020202020204" charset="0"/>
                <a:cs typeface="TOROEE+Montserrat-Bold"/>
              </a:rPr>
              <a:t> Analysis: Theft identified </a:t>
            </a:r>
            <a:r>
              <a:rPr lang="en-US" sz="2800" b="1" spc="10" dirty="0">
                <a:solidFill>
                  <a:schemeClr val="accent1">
                    <a:lumMod val="50000"/>
                  </a:schemeClr>
                </a:solidFill>
                <a:latin typeface="Montserrat Classic" panose="020B0604020202020204" charset="0"/>
                <a:cs typeface="TOROEE+Montserrat-Bold"/>
              </a:rPr>
              <a:t>as</a:t>
            </a:r>
            <a:r>
              <a:rPr lang="en-US" sz="2800" b="1" dirty="0">
                <a:solidFill>
                  <a:schemeClr val="accent1">
                    <a:lumMod val="50000"/>
                  </a:schemeClr>
                </a:solidFill>
                <a:latin typeface="Montserrat Classic" panose="020B0604020202020204" charset="0"/>
                <a:cs typeface="TOROEE+Montserrat-Bold"/>
              </a:rPr>
              <a:t> </a:t>
            </a:r>
            <a:r>
              <a:rPr lang="en-US" sz="2800" b="1" spc="11" dirty="0">
                <a:solidFill>
                  <a:schemeClr val="accent1">
                    <a:lumMod val="50000"/>
                  </a:schemeClr>
                </a:solidFill>
                <a:latin typeface="Montserrat Classic" panose="020B0604020202020204" charset="0"/>
                <a:cs typeface="TOROEE+Montserrat-Bold"/>
              </a:rPr>
              <a:t>most</a:t>
            </a:r>
            <a:r>
              <a:rPr lang="en-US" sz="2800" b="1" dirty="0">
                <a:solidFill>
                  <a:schemeClr val="accent1">
                    <a:lumMod val="50000"/>
                  </a:schemeClr>
                </a:solidFill>
                <a:latin typeface="Montserrat Classic" panose="020B0604020202020204" charset="0"/>
                <a:cs typeface="TOROEE+Montserrat-Bold"/>
              </a:rPr>
              <a:t> prevalent crime.</a:t>
            </a:r>
          </a:p>
          <a:p>
            <a:pPr marL="457200" marR="0" indent="-457200">
              <a:lnSpc>
                <a:spcPts val="2779"/>
              </a:lnSpc>
              <a:spcBef>
                <a:spcPts val="17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Arrest Rate Evaluation: Arrest rate found to </a:t>
            </a:r>
            <a:r>
              <a:rPr lang="en-US" sz="2800" b="1" spc="10" dirty="0">
                <a:solidFill>
                  <a:schemeClr val="accent1">
                    <a:lumMod val="50000"/>
                  </a:schemeClr>
                </a:solidFill>
                <a:latin typeface="Montserrat Classic" panose="020B0604020202020204" charset="0"/>
                <a:cs typeface="TOROEE+Montserrat-Bold"/>
              </a:rPr>
              <a:t>be</a:t>
            </a:r>
            <a:r>
              <a:rPr lang="en-US" sz="2800" b="1" dirty="0">
                <a:solidFill>
                  <a:schemeClr val="accent1">
                    <a:lumMod val="50000"/>
                  </a:schemeClr>
                </a:solidFill>
                <a:latin typeface="Montserrat Classic" panose="020B0604020202020204" charset="0"/>
                <a:cs typeface="TOROEE+Montserrat-Bold"/>
              </a:rPr>
              <a:t> 12.42%.</a:t>
            </a:r>
          </a:p>
          <a:p>
            <a:pPr marL="457200" marR="0" indent="-457200">
              <a:lnSpc>
                <a:spcPts val="2779"/>
              </a:lnSpc>
              <a:spcBef>
                <a:spcPts val="0"/>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District </a:t>
            </a:r>
            <a:r>
              <a:rPr lang="en-US" sz="2800" b="1" spc="10" dirty="0">
                <a:solidFill>
                  <a:schemeClr val="accent1">
                    <a:lumMod val="50000"/>
                  </a:schemeClr>
                </a:solidFill>
                <a:latin typeface="Montserrat Classic" panose="020B0604020202020204" charset="0"/>
                <a:cs typeface="TOROEE+Montserrat-Bold"/>
              </a:rPr>
              <a:t>Crime</a:t>
            </a:r>
            <a:r>
              <a:rPr lang="en-US" sz="2800" b="1" dirty="0">
                <a:solidFill>
                  <a:schemeClr val="accent1">
                    <a:lumMod val="50000"/>
                  </a:schemeClr>
                </a:solidFill>
                <a:latin typeface="Montserrat Classic" panose="020B0604020202020204" charset="0"/>
                <a:cs typeface="TOROEE+Montserrat-Bold"/>
              </a:rPr>
              <a:t> Distribution </a:t>
            </a:r>
            <a:r>
              <a:rPr lang="en-US" sz="2800" b="1" spc="10" dirty="0">
                <a:solidFill>
                  <a:schemeClr val="accent1">
                    <a:lumMod val="50000"/>
                  </a:schemeClr>
                </a:solidFill>
                <a:latin typeface="Montserrat Classic" panose="020B0604020202020204" charset="0"/>
                <a:cs typeface="TOROEE+Montserrat-Bold"/>
              </a:rPr>
              <a:t>Assessment:</a:t>
            </a:r>
            <a:r>
              <a:rPr lang="en-US" sz="2800" b="1" dirty="0">
                <a:solidFill>
                  <a:schemeClr val="accent1">
                    <a:lumMod val="50000"/>
                  </a:schemeClr>
                </a:solidFill>
                <a:latin typeface="Montserrat Classic" panose="020B0604020202020204" charset="0"/>
                <a:cs typeface="TOROEE+Montserrat-Bold"/>
              </a:rPr>
              <a:t> District 6</a:t>
            </a:r>
            <a:r>
              <a:rPr lang="en-US" sz="2800" b="1" spc="14"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had</a:t>
            </a:r>
            <a:r>
              <a:rPr lang="en-US" sz="2800" b="1" dirty="0">
                <a:solidFill>
                  <a:schemeClr val="accent1">
                    <a:lumMod val="50000"/>
                  </a:schemeClr>
                </a:solidFill>
                <a:latin typeface="Montserrat Classic" panose="020B0604020202020204" charset="0"/>
                <a:cs typeface="TOROEE+Montserrat-Bold"/>
              </a:rPr>
              <a:t> highest </a:t>
            </a:r>
            <a:r>
              <a:rPr lang="en-US" sz="2800" b="1" spc="11" dirty="0">
                <a:solidFill>
                  <a:schemeClr val="accent1">
                    <a:lumMod val="50000"/>
                  </a:schemeClr>
                </a:solidFill>
                <a:latin typeface="Montserrat Classic" panose="020B0604020202020204" charset="0"/>
                <a:cs typeface="TOROEE+Montserrat-Bold"/>
              </a:rPr>
              <a:t>number</a:t>
            </a:r>
            <a:r>
              <a:rPr lang="en-US" sz="2800" b="1"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of</a:t>
            </a:r>
            <a:r>
              <a:rPr lang="en-US" sz="2800" b="1" dirty="0">
                <a:solidFill>
                  <a:schemeClr val="accent1">
                    <a:lumMod val="50000"/>
                  </a:schemeClr>
                </a:solidFill>
                <a:latin typeface="Montserrat Classic" panose="020B0604020202020204" charset="0"/>
                <a:cs typeface="TOROEE+Montserrat-Bold"/>
              </a:rPr>
              <a:t> reported incidents.</a:t>
            </a:r>
          </a:p>
          <a:p>
            <a:pPr marL="457200" marR="0" indent="-457200">
              <a:lnSpc>
                <a:spcPts val="2779"/>
              </a:lnSpc>
              <a:spcBef>
                <a:spcPts val="12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Categorical Attributes: Identified several categorical </a:t>
            </a:r>
            <a:r>
              <a:rPr lang="en-US" sz="2800" b="1" spc="10" dirty="0">
                <a:solidFill>
                  <a:schemeClr val="accent1">
                    <a:lumMod val="50000"/>
                  </a:schemeClr>
                </a:solidFill>
                <a:latin typeface="Montserrat Classic" panose="020B0604020202020204" charset="0"/>
                <a:cs typeface="TOROEE+Montserrat-Bold"/>
              </a:rPr>
              <a:t>columns</a:t>
            </a:r>
            <a:r>
              <a:rPr lang="en-US" sz="2800" b="1" dirty="0">
                <a:solidFill>
                  <a:schemeClr val="accent1">
                    <a:lumMod val="50000"/>
                  </a:schemeClr>
                </a:solidFill>
                <a:latin typeface="Montserrat Classic" panose="020B0604020202020204" charset="0"/>
                <a:cs typeface="TOROEE+Montserrat-Bold"/>
              </a:rPr>
              <a:t> in</a:t>
            </a:r>
            <a:r>
              <a:rPr lang="en-US" sz="2800" b="1" spc="10"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the dataset.</a:t>
            </a:r>
          </a:p>
          <a:p>
            <a:pPr marL="457200" marR="0" indent="-457200">
              <a:lnSpc>
                <a:spcPts val="2779"/>
              </a:lnSpc>
              <a:spcBef>
                <a:spcPts val="17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Handling Null Values: </a:t>
            </a:r>
            <a:r>
              <a:rPr lang="en-US" sz="2800" b="1" spc="10" dirty="0">
                <a:solidFill>
                  <a:schemeClr val="accent1">
                    <a:lumMod val="50000"/>
                  </a:schemeClr>
                </a:solidFill>
                <a:latin typeface="Montserrat Classic" panose="020B0604020202020204" charset="0"/>
                <a:cs typeface="TOROEE+Montserrat-Bold"/>
              </a:rPr>
              <a:t>Removed</a:t>
            </a:r>
            <a:r>
              <a:rPr lang="en-US" sz="2800" b="1" dirty="0">
                <a:solidFill>
                  <a:schemeClr val="accent1">
                    <a:lumMod val="50000"/>
                  </a:schemeClr>
                </a:solidFill>
                <a:latin typeface="Montserrat Classic" panose="020B0604020202020204" charset="0"/>
                <a:cs typeface="TOROEE+Montserrat-Bold"/>
              </a:rPr>
              <a:t> null values from</a:t>
            </a:r>
            <a:r>
              <a:rPr lang="en-US" sz="2800" b="1" spc="12"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X</a:t>
            </a:r>
            <a:r>
              <a:rPr lang="en-US" sz="2800" b="1" spc="15"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and</a:t>
            </a:r>
            <a:r>
              <a:rPr lang="en-US" sz="2800" b="1" dirty="0">
                <a:solidFill>
                  <a:schemeClr val="accent1">
                    <a:lumMod val="50000"/>
                  </a:schemeClr>
                </a:solidFill>
                <a:latin typeface="Montserrat Classic" panose="020B0604020202020204" charset="0"/>
                <a:cs typeface="TOROEE+Montserrat-Bold"/>
              </a:rPr>
              <a:t> Y</a:t>
            </a:r>
            <a:r>
              <a:rPr lang="en-US" sz="2800" b="1" spc="15"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coordinate </a:t>
            </a:r>
            <a:r>
              <a:rPr lang="en-US" sz="2800" b="1" spc="10" dirty="0">
                <a:solidFill>
                  <a:schemeClr val="accent1">
                    <a:lumMod val="50000"/>
                  </a:schemeClr>
                </a:solidFill>
                <a:latin typeface="Montserrat Classic" panose="020B0604020202020204" charset="0"/>
                <a:cs typeface="TOROEE+Montserrat-Bold"/>
              </a:rPr>
              <a:t>columns.</a:t>
            </a:r>
          </a:p>
          <a:p>
            <a:pPr marL="471096" marR="0" indent="-457200">
              <a:lnSpc>
                <a:spcPts val="2932"/>
              </a:lnSpc>
              <a:spcBef>
                <a:spcPts val="190"/>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Domestic Crime Proportion Analysis: Domestic crimes account for 20.02% of total crimes.</a:t>
            </a:r>
          </a:p>
          <a:p>
            <a:pPr marL="457200" marR="0" indent="-457200">
              <a:lnSpc>
                <a:spcPts val="2779"/>
              </a:lnSpc>
              <a:spcBef>
                <a:spcPts val="17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Location Description Analysis: </a:t>
            </a:r>
            <a:r>
              <a:rPr lang="en-US" sz="2800" b="1" spc="10" dirty="0">
                <a:solidFill>
                  <a:schemeClr val="accent1">
                    <a:lumMod val="50000"/>
                  </a:schemeClr>
                </a:solidFill>
                <a:latin typeface="Montserrat Classic" panose="020B0604020202020204" charset="0"/>
                <a:cs typeface="TOROEE+Montserrat-Bold"/>
              </a:rPr>
              <a:t>Apartment</a:t>
            </a:r>
            <a:r>
              <a:rPr lang="en-US" sz="2800" b="1" dirty="0">
                <a:solidFill>
                  <a:schemeClr val="accent1">
                    <a:lumMod val="50000"/>
                  </a:schemeClr>
                </a:solidFill>
                <a:latin typeface="Montserrat Classic" panose="020B0604020202020204" charset="0"/>
                <a:cs typeface="TOROEE+Montserrat-Bold"/>
              </a:rPr>
              <a:t> locations </a:t>
            </a:r>
            <a:r>
              <a:rPr lang="en-US" sz="2800" b="1" spc="10" dirty="0">
                <a:solidFill>
                  <a:schemeClr val="accent1">
                    <a:lumMod val="50000"/>
                  </a:schemeClr>
                </a:solidFill>
                <a:latin typeface="Montserrat Classic" panose="020B0604020202020204" charset="0"/>
                <a:cs typeface="TOROEE+Montserrat-Bold"/>
              </a:rPr>
              <a:t>show</a:t>
            </a:r>
            <a:r>
              <a:rPr lang="en-US" sz="2800" b="1" dirty="0">
                <a:solidFill>
                  <a:schemeClr val="accent1">
                    <a:lumMod val="50000"/>
                  </a:schemeClr>
                </a:solidFill>
                <a:latin typeface="Montserrat Classic" panose="020B0604020202020204" charset="0"/>
                <a:cs typeface="TOROEE+Montserrat-Bold"/>
              </a:rPr>
              <a:t> highest crime frequency.</a:t>
            </a:r>
          </a:p>
          <a:p>
            <a:pPr marL="457200" marR="0" indent="-457200">
              <a:lnSpc>
                <a:spcPts val="2779"/>
              </a:lnSpc>
              <a:spcBef>
                <a:spcPts val="129"/>
              </a:spcBef>
              <a:spcAft>
                <a:spcPts val="0"/>
              </a:spcAft>
              <a:buFont typeface="Arial" panose="020B0604020202020204" pitchFamily="34" charset="0"/>
              <a:buChar char="•"/>
            </a:pPr>
            <a:r>
              <a:rPr lang="en-US" sz="2800" b="1" spc="10" dirty="0">
                <a:solidFill>
                  <a:schemeClr val="accent1">
                    <a:lumMod val="50000"/>
                  </a:schemeClr>
                </a:solidFill>
                <a:latin typeface="Montserrat Classic" panose="020B0604020202020204" charset="0"/>
                <a:cs typeface="TOROEE+Montserrat-Bold"/>
              </a:rPr>
              <a:t>Average</a:t>
            </a:r>
            <a:r>
              <a:rPr lang="en-US" sz="2800" b="1"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Time</a:t>
            </a:r>
            <a:r>
              <a:rPr lang="en-US" sz="2800" b="1" dirty="0">
                <a:solidFill>
                  <a:schemeClr val="accent1">
                    <a:lumMod val="50000"/>
                  </a:schemeClr>
                </a:solidFill>
                <a:latin typeface="Montserrat Classic" panose="020B0604020202020204" charset="0"/>
                <a:cs typeface="TOROEE+Montserrat-Bold"/>
              </a:rPr>
              <a:t> to Resolve Cases: </a:t>
            </a:r>
            <a:r>
              <a:rPr lang="en-US" sz="2800" b="1" spc="10" dirty="0">
                <a:solidFill>
                  <a:schemeClr val="accent1">
                    <a:lumMod val="50000"/>
                  </a:schemeClr>
                </a:solidFill>
                <a:latin typeface="Montserrat Classic" panose="020B0604020202020204" charset="0"/>
                <a:cs typeface="TOROEE+Montserrat-Bold"/>
              </a:rPr>
              <a:t>Average</a:t>
            </a:r>
            <a:r>
              <a:rPr lang="en-US" sz="2800" b="1" dirty="0">
                <a:solidFill>
                  <a:schemeClr val="accent1">
                    <a:lumMod val="50000"/>
                  </a:schemeClr>
                </a:solidFill>
                <a:latin typeface="Montserrat Classic" panose="020B0604020202020204" charset="0"/>
                <a:cs typeface="TOROEE+Montserrat-Bold"/>
              </a:rPr>
              <a:t> </a:t>
            </a:r>
            <a:r>
              <a:rPr lang="en-US" sz="2800" b="1" spc="10" dirty="0">
                <a:solidFill>
                  <a:schemeClr val="accent1">
                    <a:lumMod val="50000"/>
                  </a:schemeClr>
                </a:solidFill>
                <a:latin typeface="Montserrat Classic" panose="020B0604020202020204" charset="0"/>
                <a:cs typeface="TOROEE+Montserrat-Bold"/>
              </a:rPr>
              <a:t>time</a:t>
            </a:r>
            <a:r>
              <a:rPr lang="en-US" sz="2800" b="1" dirty="0">
                <a:solidFill>
                  <a:schemeClr val="accent1">
                    <a:lumMod val="50000"/>
                  </a:schemeClr>
                </a:solidFill>
                <a:latin typeface="Montserrat Classic" panose="020B0604020202020204" charset="0"/>
                <a:cs typeface="TOROEE+Montserrat-Bold"/>
              </a:rPr>
              <a:t> to resolve a</a:t>
            </a:r>
            <a:r>
              <a:rPr lang="en-US" sz="2800" b="1" spc="12"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case is 9.03 </a:t>
            </a:r>
            <a:r>
              <a:rPr lang="en-US" sz="2800" b="1" spc="10" dirty="0">
                <a:solidFill>
                  <a:schemeClr val="accent1">
                    <a:lumMod val="50000"/>
                  </a:schemeClr>
                </a:solidFill>
                <a:latin typeface="Montserrat Classic" panose="020B0604020202020204" charset="0"/>
                <a:cs typeface="TOROEE+Montserrat-Bold"/>
              </a:rPr>
              <a:t>days.</a:t>
            </a:r>
          </a:p>
          <a:p>
            <a:pPr marL="457200" marR="0" indent="-457200">
              <a:lnSpc>
                <a:spcPts val="2779"/>
              </a:lnSpc>
              <a:spcBef>
                <a:spcPts val="17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Patrol </a:t>
            </a:r>
            <a:r>
              <a:rPr lang="en-US" sz="2800" b="1" spc="10" dirty="0">
                <a:solidFill>
                  <a:schemeClr val="accent1">
                    <a:lumMod val="50000"/>
                  </a:schemeClr>
                </a:solidFill>
                <a:latin typeface="Montserrat Classic" panose="020B0604020202020204" charset="0"/>
                <a:cs typeface="TOROEE+Montserrat-Bold"/>
              </a:rPr>
              <a:t>Area</a:t>
            </a:r>
            <a:r>
              <a:rPr lang="en-US" sz="2800" b="1" dirty="0">
                <a:solidFill>
                  <a:schemeClr val="accent1">
                    <a:lumMod val="50000"/>
                  </a:schemeClr>
                </a:solidFill>
                <a:latin typeface="Montserrat Classic" panose="020B0604020202020204" charset="0"/>
                <a:cs typeface="TOROEE+Montserrat-Bold"/>
              </a:rPr>
              <a:t> Analysis: </a:t>
            </a:r>
            <a:r>
              <a:rPr lang="en-US" sz="2800" b="1" spc="10" dirty="0">
                <a:solidFill>
                  <a:schemeClr val="accent1">
                    <a:lumMod val="50000"/>
                  </a:schemeClr>
                </a:solidFill>
                <a:latin typeface="Montserrat Classic" panose="020B0604020202020204" charset="0"/>
                <a:cs typeface="TOROEE+Montserrat-Bold"/>
              </a:rPr>
              <a:t>Beat</a:t>
            </a:r>
            <a:r>
              <a:rPr lang="en-US" sz="2800" b="1" dirty="0">
                <a:solidFill>
                  <a:schemeClr val="accent1">
                    <a:lumMod val="50000"/>
                  </a:schemeClr>
                </a:solidFill>
                <a:latin typeface="Montserrat Classic" panose="020B0604020202020204" charset="0"/>
                <a:cs typeface="TOROEE+Montserrat-Bold"/>
              </a:rPr>
              <a:t> 511 identified </a:t>
            </a:r>
            <a:r>
              <a:rPr lang="en-US" sz="2800" b="1" spc="10" dirty="0">
                <a:solidFill>
                  <a:schemeClr val="accent1">
                    <a:lumMod val="50000"/>
                  </a:schemeClr>
                </a:solidFill>
                <a:latin typeface="Montserrat Classic" panose="020B0604020202020204" charset="0"/>
                <a:cs typeface="TOROEE+Montserrat-Bold"/>
              </a:rPr>
              <a:t>as</a:t>
            </a:r>
            <a:r>
              <a:rPr lang="en-US" sz="2800" b="1" dirty="0">
                <a:solidFill>
                  <a:schemeClr val="accent1">
                    <a:lumMod val="50000"/>
                  </a:schemeClr>
                </a:solidFill>
                <a:latin typeface="Montserrat Classic" panose="020B0604020202020204" charset="0"/>
                <a:cs typeface="TOROEE+Montserrat-Bold"/>
              </a:rPr>
              <a:t> having relatively low</a:t>
            </a:r>
            <a:r>
              <a:rPr lang="en-US" sz="2800" b="1" spc="10"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crime incidence.</a:t>
            </a:r>
          </a:p>
          <a:p>
            <a:pPr marL="0" marR="0">
              <a:lnSpc>
                <a:spcPts val="2779"/>
              </a:lnSpc>
              <a:spcBef>
                <a:spcPts val="179"/>
              </a:spcBef>
              <a:spcAft>
                <a:spcPts val="0"/>
              </a:spcAft>
            </a:pPr>
            <a:endParaRPr lang="en-US" sz="2800" dirty="0">
              <a:solidFill>
                <a:srgbClr val="68382F"/>
              </a:solidFill>
              <a:latin typeface="TOROEE+Montserrat-Bold"/>
              <a:cs typeface="TOROEE+Montserrat-Bold"/>
            </a:endParaRPr>
          </a:p>
        </p:txBody>
      </p:sp>
      <p:sp>
        <p:nvSpPr>
          <p:cNvPr id="8" name="TextBox 7">
            <a:extLst>
              <a:ext uri="{FF2B5EF4-FFF2-40B4-BE49-F238E27FC236}">
                <a16:creationId xmlns:a16="http://schemas.microsoft.com/office/drawing/2014/main" id="{A044A047-F362-A17F-AE98-C2700FCDC766}"/>
              </a:ext>
            </a:extLst>
          </p:cNvPr>
          <p:cNvSpPr txBox="1"/>
          <p:nvPr/>
        </p:nvSpPr>
        <p:spPr>
          <a:xfrm>
            <a:off x="5486400" y="0"/>
            <a:ext cx="7086600" cy="830997"/>
          </a:xfrm>
          <a:prstGeom prst="rect">
            <a:avLst/>
          </a:prstGeom>
          <a:noFill/>
        </p:spPr>
        <p:txBody>
          <a:bodyPr wrap="square" rtlCol="0">
            <a:spAutoFit/>
          </a:bodyPr>
          <a:lstStyle/>
          <a:p>
            <a:r>
              <a:rPr lang="en-IN" sz="4800" dirty="0">
                <a:solidFill>
                  <a:schemeClr val="bg1"/>
                </a:solidFill>
                <a:latin typeface="Montserrat Classic" panose="020B0604020202020204" charset="0"/>
              </a:rPr>
              <a:t>OBJECTIVE ANALYSIS</a:t>
            </a:r>
          </a:p>
        </p:txBody>
      </p:sp>
    </p:spTree>
    <p:extLst>
      <p:ext uri="{BB962C8B-B14F-4D97-AF65-F5344CB8AC3E}">
        <p14:creationId xmlns:p14="http://schemas.microsoft.com/office/powerpoint/2010/main" val="313240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720964" y="876300"/>
            <a:ext cx="15043036" cy="9144000"/>
            <a:chOff x="0" y="-241102"/>
            <a:chExt cx="20717781" cy="13142375"/>
          </a:xfrm>
        </p:grpSpPr>
        <p:grpSp>
          <p:nvGrpSpPr>
            <p:cNvPr id="3" name="Group 3"/>
            <p:cNvGrpSpPr/>
            <p:nvPr/>
          </p:nvGrpSpPr>
          <p:grpSpPr>
            <a:xfrm>
              <a:off x="0" y="-241102"/>
              <a:ext cx="20717781" cy="13142375"/>
              <a:chOff x="0" y="-47625"/>
              <a:chExt cx="4092401" cy="2596025"/>
            </a:xfrm>
          </p:grpSpPr>
          <p:sp>
            <p:nvSpPr>
              <p:cNvPr id="4" name="Freeform 4"/>
              <p:cNvSpPr/>
              <p:nvPr/>
            </p:nvSpPr>
            <p:spPr>
              <a:xfrm>
                <a:off x="0" y="-47625"/>
                <a:ext cx="4031142" cy="2596025"/>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txBody>
              <a:bodyPr/>
              <a:lstStyle/>
              <a:p>
                <a:endParaRPr lang="en-IN" dirty="0"/>
              </a:p>
            </p:txBody>
          </p:sp>
          <p:sp>
            <p:nvSpPr>
              <p:cNvPr id="5" name="TextBox 5"/>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6" name="TextBox 6"/>
            <p:cNvSpPr txBox="1"/>
            <p:nvPr/>
          </p:nvSpPr>
          <p:spPr>
            <a:xfrm>
              <a:off x="1110223" y="1029651"/>
              <a:ext cx="18497334" cy="798680"/>
            </a:xfrm>
            <a:prstGeom prst="rect">
              <a:avLst/>
            </a:prstGeom>
          </p:spPr>
          <p:txBody>
            <a:bodyPr lIns="0" tIns="0" rIns="0" bIns="0" rtlCol="0" anchor="t">
              <a:spAutoFit/>
            </a:bodyPr>
            <a:lstStyle/>
            <a:p>
              <a:pPr>
                <a:lnSpc>
                  <a:spcPts val="5165"/>
                </a:lnSpc>
              </a:pPr>
              <a:endParaRPr lang="en-US" sz="3973" dirty="0">
                <a:solidFill>
                  <a:srgbClr val="68382F"/>
                </a:solidFill>
                <a:latin typeface="Montserrat Classic"/>
              </a:endParaRPr>
            </a:p>
          </p:txBody>
        </p:sp>
      </p:grpSp>
      <p:sp>
        <p:nvSpPr>
          <p:cNvPr id="7" name="TextBox 6">
            <a:extLst>
              <a:ext uri="{FF2B5EF4-FFF2-40B4-BE49-F238E27FC236}">
                <a16:creationId xmlns:a16="http://schemas.microsoft.com/office/drawing/2014/main" id="{D9AD5C13-6F10-56FB-9B57-2BFFFECA996E}"/>
              </a:ext>
            </a:extLst>
          </p:cNvPr>
          <p:cNvSpPr txBox="1"/>
          <p:nvPr/>
        </p:nvSpPr>
        <p:spPr>
          <a:xfrm>
            <a:off x="2895599" y="1943100"/>
            <a:ext cx="12865311" cy="5799023"/>
          </a:xfrm>
          <a:prstGeom prst="rect">
            <a:avLst/>
          </a:prstGeom>
          <a:noFill/>
        </p:spPr>
        <p:txBody>
          <a:bodyPr wrap="square" rtlCol="0">
            <a:spAutoFit/>
          </a:bodyPr>
          <a:lstStyle/>
          <a:p>
            <a:pPr marL="457200" marR="0" indent="-457200">
              <a:lnSpc>
                <a:spcPts val="3052"/>
              </a:lnSpc>
              <a:spcBef>
                <a:spcPts val="205"/>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High-crime areas like Apartment Street need tailored interventions.</a:t>
            </a:r>
          </a:p>
          <a:p>
            <a:pPr marL="457200" marR="0" indent="-457200">
              <a:lnSpc>
                <a:spcPts val="3052"/>
              </a:lnSpc>
              <a:spcBef>
                <a:spcPts val="19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Crime rates varied by month and day, suggesting a need for proactive measures.</a:t>
            </a:r>
          </a:p>
          <a:p>
            <a:pPr marL="457200" marR="0" indent="-457200">
              <a:lnSpc>
                <a:spcPts val="3052"/>
              </a:lnSpc>
              <a:spcBef>
                <a:spcPts val="14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Arrest rates for domestic crimes were alarmingly low.</a:t>
            </a:r>
          </a:p>
          <a:p>
            <a:pPr marL="457200" marR="0" indent="-457200">
              <a:lnSpc>
                <a:spcPts val="3052"/>
              </a:lnSpc>
              <a:spcBef>
                <a:spcPts val="19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Common terms in crime descriptions shed light on prevalent crime types.</a:t>
            </a:r>
          </a:p>
          <a:p>
            <a:pPr marL="457200" marR="0" indent="-457200">
              <a:lnSpc>
                <a:spcPts val="3052"/>
              </a:lnSpc>
              <a:spcBef>
                <a:spcPts val="14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Solving times varied based on crime type and location.</a:t>
            </a:r>
          </a:p>
          <a:p>
            <a:pPr marL="457200" marR="0" indent="-457200">
              <a:lnSpc>
                <a:spcPts val="3052"/>
              </a:lnSpc>
              <a:spcBef>
                <a:spcPts val="19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Theft was the most prevalent crime type, followed by battery and criminal damage.</a:t>
            </a:r>
          </a:p>
          <a:p>
            <a:pPr marL="457200" marR="0" indent="-457200">
              <a:lnSpc>
                <a:spcPts val="3052"/>
              </a:lnSpc>
              <a:spcBef>
                <a:spcPts val="149"/>
              </a:spcBef>
              <a:spcAft>
                <a:spcPts val="0"/>
              </a:spcAft>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Power BI Gateway enables secure data access and real-time analytics.</a:t>
            </a:r>
          </a:p>
          <a:p>
            <a:pPr marL="457200" indent="-457200">
              <a:lnSpc>
                <a:spcPts val="3052"/>
              </a:lnSpc>
              <a:spcBef>
                <a:spcPts val="149"/>
              </a:spcBef>
              <a:buFont typeface="Arial" panose="020B0604020202020204" pitchFamily="34" charset="0"/>
              <a:buChar char="•"/>
            </a:pPr>
            <a:r>
              <a:rPr lang="en-US" sz="2800" b="1" dirty="0">
                <a:solidFill>
                  <a:schemeClr val="accent1">
                    <a:lumMod val="50000"/>
                  </a:schemeClr>
                </a:solidFill>
                <a:latin typeface="Montserrat Classic" panose="020B0604020202020204" charset="0"/>
                <a:cs typeface="TOROEE+Montserrat-Bold"/>
              </a:rPr>
              <a:t>Strategies</a:t>
            </a:r>
            <a:r>
              <a:rPr lang="en-US" sz="2800" b="1" spc="-153"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for</a:t>
            </a:r>
            <a:r>
              <a:rPr lang="en-US" sz="2800" b="1" spc="231"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crime</a:t>
            </a:r>
            <a:r>
              <a:rPr lang="en-US" sz="2800" b="1" spc="319"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reduction</a:t>
            </a:r>
            <a:r>
              <a:rPr lang="en-US" sz="2800" b="1" spc="148"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included</a:t>
            </a:r>
            <a:r>
              <a:rPr lang="en-US" sz="2800" b="1" spc="261"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policing,</a:t>
            </a:r>
            <a:r>
              <a:rPr lang="en-US" sz="2800" b="1" spc="134"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community</a:t>
            </a:r>
            <a:r>
              <a:rPr lang="en-US" sz="2800" b="1" spc="119"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engagement,</a:t>
            </a:r>
            <a:r>
              <a:rPr lang="en-US" sz="2800" b="1" spc="140"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and</a:t>
            </a:r>
            <a:r>
              <a:rPr lang="en-US" sz="2800" b="1" spc="411" dirty="0">
                <a:solidFill>
                  <a:schemeClr val="accent1">
                    <a:lumMod val="50000"/>
                  </a:schemeClr>
                </a:solidFill>
                <a:latin typeface="Montserrat Classic" panose="020B0604020202020204" charset="0"/>
                <a:cs typeface="TOROEE+Montserrat-Bold"/>
              </a:rPr>
              <a:t> </a:t>
            </a:r>
            <a:r>
              <a:rPr lang="en-US" sz="2800" b="1" dirty="0">
                <a:solidFill>
                  <a:schemeClr val="accent1">
                    <a:lumMod val="50000"/>
                  </a:schemeClr>
                </a:solidFill>
                <a:latin typeface="Montserrat Classic" panose="020B0604020202020204" charset="0"/>
                <a:cs typeface="TOROEE+Montserrat-Bold"/>
              </a:rPr>
              <a:t>addressing root causes.</a:t>
            </a:r>
          </a:p>
          <a:p>
            <a:pPr marL="457200" marR="0" indent="-457200">
              <a:lnSpc>
                <a:spcPts val="3052"/>
              </a:lnSpc>
              <a:spcBef>
                <a:spcPts val="149"/>
              </a:spcBef>
              <a:spcAft>
                <a:spcPts val="0"/>
              </a:spcAft>
              <a:buFont typeface="Arial" panose="020B0604020202020204" pitchFamily="34" charset="0"/>
              <a:buChar char="•"/>
            </a:pPr>
            <a:endParaRPr lang="en-US" sz="2800" b="1" dirty="0">
              <a:solidFill>
                <a:schemeClr val="accent1">
                  <a:lumMod val="50000"/>
                </a:schemeClr>
              </a:solidFill>
              <a:latin typeface="Montserrat Classic" panose="020B0604020202020204" charset="0"/>
              <a:cs typeface="TOROEE+Montserrat-Bold"/>
            </a:endParaRPr>
          </a:p>
        </p:txBody>
      </p:sp>
      <p:sp>
        <p:nvSpPr>
          <p:cNvPr id="8" name="TextBox 7">
            <a:extLst>
              <a:ext uri="{FF2B5EF4-FFF2-40B4-BE49-F238E27FC236}">
                <a16:creationId xmlns:a16="http://schemas.microsoft.com/office/drawing/2014/main" id="{A044A047-F362-A17F-AE98-C2700FCDC766}"/>
              </a:ext>
            </a:extLst>
          </p:cNvPr>
          <p:cNvSpPr txBox="1"/>
          <p:nvPr/>
        </p:nvSpPr>
        <p:spPr>
          <a:xfrm>
            <a:off x="5486400" y="0"/>
            <a:ext cx="8153400" cy="830997"/>
          </a:xfrm>
          <a:prstGeom prst="rect">
            <a:avLst/>
          </a:prstGeom>
          <a:noFill/>
        </p:spPr>
        <p:txBody>
          <a:bodyPr wrap="square" rtlCol="0">
            <a:spAutoFit/>
          </a:bodyPr>
          <a:lstStyle/>
          <a:p>
            <a:r>
              <a:rPr lang="en-IN" sz="4800" dirty="0">
                <a:solidFill>
                  <a:schemeClr val="bg1"/>
                </a:solidFill>
                <a:latin typeface="Montserrat Classic" panose="020B0604020202020204" charset="0"/>
              </a:rPr>
              <a:t>SUBJECTIVE ANALYSIS</a:t>
            </a:r>
          </a:p>
        </p:txBody>
      </p:sp>
    </p:spTree>
    <p:extLst>
      <p:ext uri="{BB962C8B-B14F-4D97-AF65-F5344CB8AC3E}">
        <p14:creationId xmlns:p14="http://schemas.microsoft.com/office/powerpoint/2010/main" val="240426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9777C"/>
        </a:solidFill>
        <a:effectLst/>
      </p:bgPr>
    </p:bg>
    <p:spTree>
      <p:nvGrpSpPr>
        <p:cNvPr id="1" name=""/>
        <p:cNvGrpSpPr/>
        <p:nvPr/>
      </p:nvGrpSpPr>
      <p:grpSpPr>
        <a:xfrm>
          <a:off x="0" y="0"/>
          <a:ext cx="0" cy="0"/>
          <a:chOff x="0" y="0"/>
          <a:chExt cx="0" cy="0"/>
        </a:xfrm>
      </p:grpSpPr>
      <p:grpSp>
        <p:nvGrpSpPr>
          <p:cNvPr id="2" name="Group 2"/>
          <p:cNvGrpSpPr/>
          <p:nvPr/>
        </p:nvGrpSpPr>
        <p:grpSpPr>
          <a:xfrm>
            <a:off x="1219200" y="1466884"/>
            <a:ext cx="15047715" cy="8795455"/>
            <a:chOff x="0" y="0"/>
            <a:chExt cx="20717781" cy="12901273"/>
          </a:xfrm>
        </p:grpSpPr>
        <p:grpSp>
          <p:nvGrpSpPr>
            <p:cNvPr id="3" name="Group 3"/>
            <p:cNvGrpSpPr/>
            <p:nvPr/>
          </p:nvGrpSpPr>
          <p:grpSpPr>
            <a:xfrm>
              <a:off x="0" y="0"/>
              <a:ext cx="20717781" cy="12901273"/>
              <a:chOff x="0" y="0"/>
              <a:chExt cx="4092401" cy="2548400"/>
            </a:xfrm>
          </p:grpSpPr>
          <p:sp>
            <p:nvSpPr>
              <p:cNvPr id="4" name="Freeform 4"/>
              <p:cNvSpPr/>
              <p:nvPr/>
            </p:nvSpPr>
            <p:spPr>
              <a:xfrm>
                <a:off x="0" y="0"/>
                <a:ext cx="4092401" cy="2548400"/>
              </a:xfrm>
              <a:custGeom>
                <a:avLst/>
                <a:gdLst/>
                <a:ahLst/>
                <a:cxnLst/>
                <a:rect l="l" t="t" r="r" b="b"/>
                <a:pathLst>
                  <a:path w="4092401" h="2548400">
                    <a:moveTo>
                      <a:pt x="33656" y="0"/>
                    </a:moveTo>
                    <a:lnTo>
                      <a:pt x="4058745" y="0"/>
                    </a:lnTo>
                    <a:cubicBezTo>
                      <a:pt x="4067671" y="0"/>
                      <a:pt x="4076232" y="3546"/>
                      <a:pt x="4082543" y="9858"/>
                    </a:cubicBezTo>
                    <a:cubicBezTo>
                      <a:pt x="4088855" y="16169"/>
                      <a:pt x="4092401" y="24730"/>
                      <a:pt x="4092401" y="33656"/>
                    </a:cubicBezTo>
                    <a:lnTo>
                      <a:pt x="4092401" y="2514744"/>
                    </a:lnTo>
                    <a:cubicBezTo>
                      <a:pt x="4092401" y="2523670"/>
                      <a:pt x="4088855" y="2532231"/>
                      <a:pt x="4082543" y="2538542"/>
                    </a:cubicBezTo>
                    <a:cubicBezTo>
                      <a:pt x="4076232" y="2544854"/>
                      <a:pt x="4067671" y="2548400"/>
                      <a:pt x="4058745" y="2548400"/>
                    </a:cubicBezTo>
                    <a:lnTo>
                      <a:pt x="33656" y="2548400"/>
                    </a:lnTo>
                    <a:cubicBezTo>
                      <a:pt x="24730" y="2548400"/>
                      <a:pt x="16169" y="2544854"/>
                      <a:pt x="9858" y="2538542"/>
                    </a:cubicBezTo>
                    <a:cubicBezTo>
                      <a:pt x="3546" y="2532231"/>
                      <a:pt x="0" y="2523670"/>
                      <a:pt x="0" y="2514744"/>
                    </a:cubicBezTo>
                    <a:lnTo>
                      <a:pt x="0" y="33656"/>
                    </a:lnTo>
                    <a:cubicBezTo>
                      <a:pt x="0" y="24730"/>
                      <a:pt x="3546" y="16169"/>
                      <a:pt x="9858" y="9858"/>
                    </a:cubicBezTo>
                    <a:cubicBezTo>
                      <a:pt x="16169" y="3546"/>
                      <a:pt x="24730" y="0"/>
                      <a:pt x="33656" y="0"/>
                    </a:cubicBezTo>
                    <a:close/>
                  </a:path>
                </a:pathLst>
              </a:custGeom>
              <a:solidFill>
                <a:srgbClr val="FBF3EC"/>
              </a:solidFill>
            </p:spPr>
          </p:sp>
          <p:sp>
            <p:nvSpPr>
              <p:cNvPr id="5" name="TextBox 5"/>
              <p:cNvSpPr txBox="1"/>
              <p:nvPr/>
            </p:nvSpPr>
            <p:spPr>
              <a:xfrm>
                <a:off x="0" y="-47625"/>
                <a:ext cx="4092401" cy="2596025"/>
              </a:xfrm>
              <a:prstGeom prst="rect">
                <a:avLst/>
              </a:prstGeom>
            </p:spPr>
            <p:txBody>
              <a:bodyPr lIns="38355" tIns="38355" rIns="38355" bIns="38355" rtlCol="0" anchor="ctr"/>
              <a:lstStyle/>
              <a:p>
                <a:pPr algn="just">
                  <a:lnSpc>
                    <a:spcPts val="2511"/>
                  </a:lnSpc>
                </a:pPr>
                <a:endParaRPr/>
              </a:p>
            </p:txBody>
          </p:sp>
        </p:grpSp>
        <p:sp>
          <p:nvSpPr>
            <p:cNvPr id="6" name="TextBox 6"/>
            <p:cNvSpPr txBox="1"/>
            <p:nvPr/>
          </p:nvSpPr>
          <p:spPr>
            <a:xfrm>
              <a:off x="626303" y="1704458"/>
              <a:ext cx="19621828" cy="7697414"/>
            </a:xfrm>
            <a:prstGeom prst="rect">
              <a:avLst/>
            </a:prstGeom>
          </p:spPr>
          <p:txBody>
            <a:bodyPr wrap="square" lIns="0" tIns="0" rIns="0" bIns="0" rtlCol="0" anchor="t">
              <a:spAutoFit/>
            </a:bodyPr>
            <a:lstStyle/>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Most crimes were committed in May 2022.</a:t>
              </a:r>
              <a:endParaRPr lang="en-US" sz="3200" dirty="0">
                <a:solidFill>
                  <a:schemeClr val="accent1">
                    <a:lumMod val="50000"/>
                  </a:schemeClr>
                </a:solidFill>
                <a:latin typeface="Montserrat Classic" panose="020B0604020202020204" charset="0"/>
              </a:endParaRP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The most common crime types are theft and battery. </a:t>
              </a: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The most affected wards are 42, 27, and 28 </a:t>
              </a: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Districts 6, and 8 have faced a lot of crimes in the last four months </a:t>
              </a: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High crime locations include streets, departmental stores, and apartment areas</a:t>
              </a:r>
              <a:endParaRPr lang="en-US" altLang="en-US" sz="3200" dirty="0">
                <a:solidFill>
                  <a:schemeClr val="accent1">
                    <a:lumMod val="50000"/>
                  </a:schemeClr>
                </a:solidFill>
                <a:latin typeface="Montserrat Classic" panose="020B0604020202020204" charset="0"/>
              </a:endParaRP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The arrest rate is very low for domestic crimes.</a:t>
              </a:r>
            </a:p>
            <a:p>
              <a:pPr marL="857866" lvl="1" indent="-428933">
                <a:lnSpc>
                  <a:spcPts val="5165"/>
                </a:lnSpc>
                <a:buFont typeface="Arial"/>
                <a:buChar char="•"/>
              </a:pPr>
              <a:r>
                <a:rPr kumimoji="0" lang="en-US" altLang="en-US" sz="3200" b="0" i="0" u="none" strike="noStrike" cap="none" normalizeH="0" baseline="0" dirty="0">
                  <a:ln>
                    <a:noFill/>
                  </a:ln>
                  <a:solidFill>
                    <a:schemeClr val="accent1">
                      <a:lumMod val="50000"/>
                    </a:schemeClr>
                  </a:solidFill>
                  <a:effectLst/>
                  <a:latin typeface="Montserrat Classic" panose="020B0604020202020204" charset="0"/>
                </a:rPr>
                <a:t>The average case-solving time is 9 days.</a:t>
              </a:r>
              <a:endParaRPr lang="en-US" sz="3200" dirty="0">
                <a:solidFill>
                  <a:schemeClr val="accent1">
                    <a:lumMod val="50000"/>
                  </a:schemeClr>
                </a:solidFill>
                <a:latin typeface="Montserrat Classic" panose="020B0604020202020204" charset="0"/>
              </a:endParaRPr>
            </a:p>
          </p:txBody>
        </p:sp>
      </p:grpSp>
      <p:sp>
        <p:nvSpPr>
          <p:cNvPr id="8" name="TextBox 8"/>
          <p:cNvSpPr txBox="1"/>
          <p:nvPr/>
        </p:nvSpPr>
        <p:spPr>
          <a:xfrm>
            <a:off x="1871027" y="24245"/>
            <a:ext cx="14283374" cy="1442639"/>
          </a:xfrm>
          <a:prstGeom prst="rect">
            <a:avLst/>
          </a:prstGeom>
        </p:spPr>
        <p:txBody>
          <a:bodyPr wrap="square" lIns="0" tIns="0" rIns="0" bIns="0" rtlCol="0" anchor="t">
            <a:spAutoFit/>
          </a:bodyPr>
          <a:lstStyle/>
          <a:p>
            <a:pPr algn="ctr">
              <a:lnSpc>
                <a:spcPts val="10999"/>
              </a:lnSpc>
            </a:pPr>
            <a:r>
              <a:rPr lang="en-US" sz="9999" dirty="0">
                <a:solidFill>
                  <a:srgbClr val="FBF3EC"/>
                </a:solidFill>
                <a:latin typeface="Hammersmith One"/>
              </a:rPr>
              <a:t>INSIGHTS</a:t>
            </a:r>
          </a:p>
        </p:txBody>
      </p:sp>
    </p:spTree>
    <p:extLst>
      <p:ext uri="{BB962C8B-B14F-4D97-AF65-F5344CB8AC3E}">
        <p14:creationId xmlns:p14="http://schemas.microsoft.com/office/powerpoint/2010/main" val="201489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A75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3EC"/>
            </a:solidFill>
          </p:spPr>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511"/>
                </a:lnSpc>
              </a:pPr>
              <a:endParaRPr/>
            </a:p>
          </p:txBody>
        </p:sp>
      </p:grpSp>
      <p:sp>
        <p:nvSpPr>
          <p:cNvPr id="5" name="TextBox 5"/>
          <p:cNvSpPr txBox="1"/>
          <p:nvPr/>
        </p:nvSpPr>
        <p:spPr>
          <a:xfrm>
            <a:off x="1371599" y="2323284"/>
            <a:ext cx="15544801" cy="6313138"/>
          </a:xfrm>
          <a:prstGeom prst="rect">
            <a:avLst/>
          </a:prstGeom>
        </p:spPr>
        <p:txBody>
          <a:bodyPr wrap="square" lIns="0" tIns="0" rIns="0" bIns="0" rtlCol="0" anchor="t">
            <a:spAutoFit/>
          </a:bodyPr>
          <a:lstStyle/>
          <a:p>
            <a:r>
              <a:rPr lang="en-US" sz="3200" dirty="0">
                <a:solidFill>
                  <a:schemeClr val="accent1">
                    <a:lumMod val="50000"/>
                  </a:schemeClr>
                </a:solidFill>
              </a:rPr>
              <a:t>Our analysis of crime data for 2022 in Chicago has provided valuable insights into crime trends and patterns. We observed monthly fluctuations in crime rates, identified prevalent crime types, highlighted geographic hotspots, and examined resolution times.</a:t>
            </a:r>
          </a:p>
          <a:p>
            <a:r>
              <a:rPr lang="en-US" sz="3200" dirty="0">
                <a:solidFill>
                  <a:schemeClr val="accent1">
                    <a:lumMod val="50000"/>
                  </a:schemeClr>
                </a:solidFill>
              </a:rPr>
              <a:t>Recommendations:</a:t>
            </a:r>
          </a:p>
          <a:p>
            <a:r>
              <a:rPr lang="en-US" sz="3200" dirty="0">
                <a:solidFill>
                  <a:schemeClr val="accent1">
                    <a:lumMod val="50000"/>
                  </a:schemeClr>
                </a:solidFill>
              </a:rPr>
              <a:t>To improve crime prevention and law enforcement, we suggest:</a:t>
            </a:r>
          </a:p>
          <a:p>
            <a:pPr>
              <a:buFont typeface="Arial" panose="020B0604020202020204" pitchFamily="34" charset="0"/>
              <a:buChar char="•"/>
            </a:pPr>
            <a:r>
              <a:rPr lang="en-US" sz="3200" dirty="0">
                <a:solidFill>
                  <a:schemeClr val="accent1">
                    <a:lumMod val="50000"/>
                  </a:schemeClr>
                </a:solidFill>
              </a:rPr>
              <a:t>Targeting policing efforts in high-crime areas to deter criminal activity and enhance community safety.</a:t>
            </a:r>
          </a:p>
          <a:p>
            <a:pPr>
              <a:buFont typeface="Arial" panose="020B0604020202020204" pitchFamily="34" charset="0"/>
              <a:buChar char="•"/>
            </a:pPr>
            <a:r>
              <a:rPr lang="en-US" sz="3200" dirty="0">
                <a:solidFill>
                  <a:schemeClr val="accent1">
                    <a:lumMod val="50000"/>
                  </a:schemeClr>
                </a:solidFill>
              </a:rPr>
              <a:t>Strengthening community engagement to foster collaboration in crime prevention.</a:t>
            </a:r>
          </a:p>
          <a:p>
            <a:pPr>
              <a:buFont typeface="Arial" panose="020B0604020202020204" pitchFamily="34" charset="0"/>
              <a:buChar char="•"/>
            </a:pPr>
            <a:r>
              <a:rPr lang="en-US" sz="3200" dirty="0">
                <a:solidFill>
                  <a:schemeClr val="accent1">
                    <a:lumMod val="50000"/>
                  </a:schemeClr>
                </a:solidFill>
              </a:rPr>
              <a:t>Utilizing data-driven decision-making to allocate resources effectively.</a:t>
            </a:r>
          </a:p>
          <a:p>
            <a:pPr>
              <a:buFont typeface="Arial" panose="020B0604020202020204" pitchFamily="34" charset="0"/>
              <a:buChar char="•"/>
            </a:pPr>
            <a:r>
              <a:rPr lang="en-US" sz="3200" dirty="0">
                <a:solidFill>
                  <a:schemeClr val="accent1">
                    <a:lumMod val="50000"/>
                  </a:schemeClr>
                </a:solidFill>
              </a:rPr>
              <a:t>Investing in technology and infrastructure for enhanced security.</a:t>
            </a:r>
          </a:p>
          <a:p>
            <a:pPr>
              <a:buFont typeface="Arial" panose="020B0604020202020204" pitchFamily="34" charset="0"/>
              <a:buChar char="•"/>
            </a:pPr>
            <a:r>
              <a:rPr lang="en-US" sz="3200" dirty="0">
                <a:solidFill>
                  <a:schemeClr val="accent1">
                    <a:lumMod val="50000"/>
                  </a:schemeClr>
                </a:solidFill>
              </a:rPr>
              <a:t>Collaborating with social services to address underlying factors contributing to crime.</a:t>
            </a:r>
          </a:p>
          <a:p>
            <a:r>
              <a:rPr lang="en-US" sz="3200" dirty="0">
                <a:solidFill>
                  <a:schemeClr val="accent1">
                    <a:lumMod val="50000"/>
                  </a:schemeClr>
                </a:solidFill>
              </a:rPr>
              <a:t>By adopting a proactive, multi-faceted approach, we can work towards a safer Chicago.</a:t>
            </a:r>
          </a:p>
          <a:p>
            <a:pPr marL="0" lvl="0" indent="0">
              <a:lnSpc>
                <a:spcPts val="3510"/>
              </a:lnSpc>
            </a:pPr>
            <a:endParaRPr lang="en-US" sz="2700" dirty="0">
              <a:solidFill>
                <a:srgbClr val="68382F"/>
              </a:solidFill>
              <a:latin typeface="Montserrat Classic"/>
            </a:endParaRPr>
          </a:p>
        </p:txBody>
      </p:sp>
      <p:sp>
        <p:nvSpPr>
          <p:cNvPr id="6" name="TextBox 6"/>
          <p:cNvSpPr txBox="1"/>
          <p:nvPr/>
        </p:nvSpPr>
        <p:spPr>
          <a:xfrm>
            <a:off x="5029200" y="884039"/>
            <a:ext cx="8229600" cy="1294585"/>
          </a:xfrm>
          <a:prstGeom prst="rect">
            <a:avLst/>
          </a:prstGeom>
        </p:spPr>
        <p:txBody>
          <a:bodyPr wrap="square" lIns="0" tIns="0" rIns="0" bIns="0" rtlCol="0" anchor="t">
            <a:spAutoFit/>
          </a:bodyPr>
          <a:lstStyle/>
          <a:p>
            <a:pPr marL="0" lvl="0" indent="0">
              <a:lnSpc>
                <a:spcPts val="11347"/>
              </a:lnSpc>
            </a:pPr>
            <a:r>
              <a:rPr lang="en-US" sz="5400" dirty="0">
                <a:solidFill>
                  <a:schemeClr val="accent1">
                    <a:lumMod val="50000"/>
                  </a:schemeClr>
                </a:solidFill>
                <a:latin typeface="Hammersmith One"/>
              </a:rPr>
              <a:t>PROBLEM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878</Words>
  <Application>Microsoft Office PowerPoint</Application>
  <PresentationFormat>Custom</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TOROEE+Montserrat-Bold</vt:lpstr>
      <vt:lpstr>Montserrat Classic</vt:lpstr>
      <vt:lpstr>Montserrat Classic Bold</vt:lpstr>
      <vt:lpstr>Hammersmith One</vt:lpstr>
      <vt:lpstr>Lato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Illustrative English Crime Fiction Quiz Presentation</dc:title>
  <dc:creator>Priya Tyagi</dc:creator>
  <cp:lastModifiedBy>Priya Tyagi</cp:lastModifiedBy>
  <cp:revision>6</cp:revision>
  <dcterms:created xsi:type="dcterms:W3CDTF">2006-08-16T00:00:00Z</dcterms:created>
  <dcterms:modified xsi:type="dcterms:W3CDTF">2024-06-09T15:27:32Z</dcterms:modified>
  <dc:identifier>DAF_giP23XY</dc:identifier>
</cp:coreProperties>
</file>