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Algerian" pitchFamily="82" charset="77"/>
      <p:regular r:id="rId16"/>
    </p:embeddedFont>
    <p:embeddedFont>
      <p:font typeface="Anton" pitchFamily="2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Bold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061BFC-E008-2948-83C8-E1E19CEE5B5C}">
          <p14:sldIdLst>
            <p14:sldId id="256"/>
            <p14:sldId id="267"/>
            <p14:sldId id="268"/>
            <p14:sldId id="269"/>
            <p14:sldId id="27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DE6ED-3427-4DCC-9461-5B7959E2572A}">
  <a:tblStyle styleId="{561DE6ED-3427-4DCC-9461-5B7959E2572A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rgbClr val="BB632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BB6326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BB6326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BB6326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C5220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7A773EDB-98F4-45BE-9DFD-F99D6A75DD5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vneet/Documents/Archive/Zomato_Data_Ravn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vneet/Documents/Archive/Zomato_Data_Ravn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SUGGESTED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'4. New Opening State &amp; Cities'!$A$23:$A$26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Cities'!$B$23:$B$26</c:f>
              <c:numCache>
                <c:formatCode>General</c:formatCode>
                <c:ptCount val="4"/>
                <c:pt idx="0">
                  <c:v>3.5750000000000002</c:v>
                </c:pt>
                <c:pt idx="1">
                  <c:v>4.0599999999999996</c:v>
                </c:pt>
                <c:pt idx="2">
                  <c:v>3.5750000000000002</c:v>
                </c:pt>
                <c:pt idx="3">
                  <c:v>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8-5B42-BD45-02CA37FB6432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'4. New Opening State &amp; Cities'!$A$23:$A$26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Cities'!$C$23:$C$26</c:f>
              <c:numCache>
                <c:formatCode>General</c:formatCode>
                <c:ptCount val="4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58-5B42-BD45-02CA37FB6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414368"/>
        <c:axId val="591550208"/>
      </c:lineChart>
      <c:catAx>
        <c:axId val="59241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550208"/>
        <c:crosses val="autoZero"/>
        <c:auto val="1"/>
        <c:lblAlgn val="ctr"/>
        <c:lblOffset val="100"/>
        <c:noMultiLvlLbl val="0"/>
      </c:catAx>
      <c:valAx>
        <c:axId val="59155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1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Total Expenditure On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0DC-B749-82DA-2E69778359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0DC-B749-82DA-2E69778359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0DC-B749-82DA-2E697783596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0DC-B749-82DA-2E6977835961}"/>
              </c:ext>
            </c:extLst>
          </c:dPt>
          <c:dLbls>
            <c:dLbl>
              <c:idx val="0"/>
              <c:layout>
                <c:manualLayout>
                  <c:x val="6.2180664916885392E-3"/>
                  <c:y val="-1.2621391076115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DC-B749-82DA-2E6977835961}"/>
                </c:ext>
              </c:extLst>
            </c:dLbl>
            <c:dLbl>
              <c:idx val="1"/>
              <c:layout>
                <c:manualLayout>
                  <c:x val="2.1474409448818794E-2"/>
                  <c:y val="3.8547317002041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DC-B749-82DA-2E6977835961}"/>
                </c:ext>
              </c:extLst>
            </c:dLbl>
            <c:dLbl>
              <c:idx val="2"/>
              <c:layout>
                <c:manualLayout>
                  <c:x val="0.36477143482064733"/>
                  <c:y val="-0.204636191309419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DC-B749-82DA-2E6977835961}"/>
                </c:ext>
              </c:extLst>
            </c:dLbl>
            <c:dLbl>
              <c:idx val="3"/>
              <c:layout>
                <c:manualLayout>
                  <c:x val="2.4667541557305338E-3"/>
                  <c:y val="-2.28488626421697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DC-B749-82DA-2E69778359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'4. New Opening State &amp; Cities'!$M$3:$M$6</c:f>
              <c:strCache>
                <c:ptCount val="4"/>
                <c:pt idx="0">
                  <c:v>Australia 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New Opening State &amp; Cities'!$N$3:$N$6</c:f>
              <c:numCache>
                <c:formatCode>"₹"\ #,##0</c:formatCode>
                <c:ptCount val="4"/>
                <c:pt idx="0">
                  <c:v>31362.280000000006</c:v>
                </c:pt>
                <c:pt idx="1">
                  <c:v>8921.85</c:v>
                </c:pt>
                <c:pt idx="2">
                  <c:v>191572.5</c:v>
                </c:pt>
                <c:pt idx="3">
                  <c:v>12825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DC-B749-82DA-2E6977835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64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6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8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86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chart" Target="../charts/chart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17927" y="0"/>
            <a:ext cx="620786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" y="813732"/>
            <a:ext cx="12192000" cy="6123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FAED5-7D2A-2AFF-D5F5-045005C3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1871662"/>
            <a:ext cx="8253413" cy="4714876"/>
          </a:xfrm>
          <a:prstGeom prst="rect">
            <a:avLst/>
          </a:prstGeom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0F9CBF73-A6E6-96F4-152A-985DBCC89B00}"/>
              </a:ext>
            </a:extLst>
          </p:cNvPr>
          <p:cNvSpPr/>
          <p:nvPr/>
        </p:nvSpPr>
        <p:spPr>
          <a:xfrm>
            <a:off x="3062020" y="5686424"/>
            <a:ext cx="2038618" cy="6715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Ravneet Singh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1500188" y="1240522"/>
            <a:ext cx="4374902" cy="13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CUISINES with TOP RATINGS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5" name="Google Shape;19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6911" y="1240522"/>
            <a:ext cx="5337306" cy="533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>
            <a:spLocks noGrp="1"/>
          </p:cNvSpPr>
          <p:nvPr>
            <p:ph type="body" idx="2"/>
          </p:nvPr>
        </p:nvSpPr>
        <p:spPr>
          <a:xfrm>
            <a:off x="1637628" y="2886075"/>
            <a:ext cx="4237462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These are the cuisines in the suggested four countries with high number of ratings.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These are some cuisines in all the four countries. It includes local food of that country and some other cuisines.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Top preference cuisines are seafood and Italian.</a:t>
            </a:r>
            <a:endParaRPr dirty="0">
              <a:latin typeface="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2357437" y="930695"/>
            <a:ext cx="8758237" cy="9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ONLINE DELIVERY /TABLE BOOKING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1785938" y="2213854"/>
            <a:ext cx="4310061" cy="371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The selected four countries does not provide the option of online delivery / table booking. 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This could be an opportunity for us. A market survey could be done to get insights about the preferences of the people about these.</a:t>
            </a:r>
            <a:endParaRPr dirty="0">
              <a:latin typeface="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>
                <a:latin typeface=""/>
              </a:rPr>
              <a:t>Cost vs. Services: Explore if there is a relationship between the cost for two and the availability of table booking or delivery services. Analyze whether customers are willing to pay more for the convenience of these services.</a:t>
            </a:r>
            <a:endParaRPr dirty="0">
              <a:latin typeface="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205" name="Google Shape;205;p21"/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p21"/>
          <p:cNvGraphicFramePr/>
          <p:nvPr>
            <p:extLst>
              <p:ext uri="{D42A27DB-BD31-4B8C-83A1-F6EECF244321}">
                <p14:modId xmlns:p14="http://schemas.microsoft.com/office/powerpoint/2010/main" val="1553536874"/>
              </p:ext>
            </p:extLst>
          </p:nvPr>
        </p:nvGraphicFramePr>
        <p:xfrm>
          <a:off x="6855467" y="2200275"/>
          <a:ext cx="5017185" cy="427054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602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Delivery Analysis</a:t>
                      </a:r>
                      <a:endParaRPr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Online 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Table Booking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Australia 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Canada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Singapore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Sri Lanka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8" name="Google Shape;208;p21" descr="Motorcyc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366" y="-1353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 descr="Tru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8219" y="-802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3039292" y="105831"/>
            <a:ext cx="6531428" cy="64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>
                <a:latin typeface="Algerian"/>
                <a:ea typeface="Algerian"/>
                <a:cs typeface="Algerian"/>
                <a:sym typeface="Algerian"/>
              </a:rPr>
              <a:t>DASHBOARD</a:t>
            </a:r>
            <a:endParaRPr sz="3600"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0" y="720458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46E1-F0A6-1BC9-1FEC-FAE4DE87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1129158"/>
            <a:ext cx="11179022" cy="57288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2777397" y="2081951"/>
            <a:ext cx="7176500" cy="309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lgerian"/>
              <a:buNone/>
            </a:pPr>
            <a:r>
              <a:rPr lang="en-US" sz="11500" b="1">
                <a:latin typeface="Algerian"/>
                <a:ea typeface="Algerian"/>
                <a:cs typeface="Algerian"/>
                <a:sym typeface="Algerian"/>
              </a:rPr>
              <a:t>THANK YOU </a:t>
            </a:r>
            <a:endParaRPr sz="11500"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8395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0" y="836625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8" y="814388"/>
            <a:ext cx="9239687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Introduction &amp; OBJECTIVE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A7917A5-E916-EA1C-88CA-714E58FC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1438" y="1814513"/>
            <a:ext cx="10515600" cy="441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Optimal Location Identification</a:t>
            </a:r>
            <a:r>
              <a:rPr lang="en-IN" sz="1800" dirty="0"/>
              <a:t>: Analyzing data to identify potential countries and cities for opening new restaurants based on various factors such as market trends and customer preferences.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Success Factor Analysis</a:t>
            </a:r>
            <a:r>
              <a:rPr lang="en-IN" sz="1800" dirty="0"/>
              <a:t>: Examining key factors influencing restaurant success, including competition, customer ratings, and cuisine preferences, to inform strategic decisions.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Strategic Expansion Insights</a:t>
            </a:r>
            <a:r>
              <a:rPr lang="en-IN" sz="1800" dirty="0"/>
              <a:t>: Providing actionable insights for informed decision-making to ensure sustained growth and successful expansion in a dynamic market.</a:t>
            </a:r>
          </a:p>
          <a:p>
            <a:pPr marL="480059" lvl="1" indent="-285750">
              <a:lnSpc>
                <a:spcPts val="2519"/>
              </a:lnSpc>
            </a:pPr>
            <a:endParaRPr lang="en-IN" sz="1800" dirty="0"/>
          </a:p>
          <a:p>
            <a:pPr marL="480059" lvl="1" indent="-285750">
              <a:lnSpc>
                <a:spcPts val="2519"/>
              </a:lnSpc>
            </a:pPr>
            <a:r>
              <a:rPr lang="en-IN" sz="1800" b="1" dirty="0"/>
              <a:t>Data-Driven Recommendations</a:t>
            </a:r>
            <a:r>
              <a:rPr lang="en-IN" sz="1800" dirty="0"/>
              <a:t>: Offering recommendations rooted in comprehensive, data-driven analysis to support optimal restaurant placement and operational strategies.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2461" dirty="0">
              <a:solidFill>
                <a:srgbClr val="DB8E16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5583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7" y="457201"/>
            <a:ext cx="9253976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DATA OVERVIEW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A7917A5-E916-EA1C-88CA-714E58FC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1563" y="1100138"/>
            <a:ext cx="10854175" cy="5950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IN" sz="1800" b="1" dirty="0"/>
              <a:t>Restaurant Identification</a:t>
            </a:r>
            <a:r>
              <a:rPr lang="en-IN" sz="1800" dirty="0"/>
              <a:t>: Each establishment is uniquely identified by its distinctive IDs and names, allowing for precise tracking and differentiation within the dataset.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Geographical Insights</a:t>
            </a:r>
            <a:r>
              <a:rPr lang="en-IN" sz="1800" dirty="0"/>
              <a:t>: Detailed geographical information, including country codes, city coordinates, and addresses, provides a spatial context for analysing restaurant locations and their distribution.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Operational and Cost Dynamics</a:t>
            </a:r>
            <a:r>
              <a:rPr lang="en-IN" sz="1800" dirty="0"/>
              <a:t>: The dataset encompasses various operational details such as table bookings, online delivery options, and a range of cost-related attributes (price ranges, average costs, and currency information), offering a comprehensive view of the restaurant’s financial and service operations.</a:t>
            </a:r>
          </a:p>
          <a:p>
            <a:pPr>
              <a:lnSpc>
                <a:spcPts val="3639"/>
              </a:lnSpc>
            </a:pPr>
            <a:r>
              <a:rPr lang="en-IN" sz="1800" b="1" dirty="0"/>
              <a:t>Customer Feedback and Temporal Data</a:t>
            </a:r>
            <a:r>
              <a:rPr lang="en-IN" sz="1800" dirty="0"/>
              <a:t>: It captures qualitative customer feedback through ratings and reviews, along with temporal data such as the opening year, adding a historical perspective to the restaurant's performance and evolution.</a:t>
            </a:r>
            <a:endParaRPr lang="en-US" sz="1800" u="none" strike="noStrik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8618" lvl="1" indent="-194309">
              <a:lnSpc>
                <a:spcPts val="2519"/>
              </a:lnSpc>
              <a:buFont typeface="Arial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1800" dirty="0">
              <a:solidFill>
                <a:srgbClr val="DB8E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1687" y="457200"/>
            <a:ext cx="9411138" cy="72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METHODLOGY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F2140663-03CA-D51C-7933-EE84D237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571906" y="1920876"/>
            <a:ext cx="3323882" cy="3308349"/>
            <a:chOff x="0" y="0"/>
            <a:chExt cx="4565904" cy="4544567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CF155F43-DB59-81A7-1875-D805A9A3EC12}"/>
                </a:ext>
              </a:extLst>
            </p:cNvPr>
            <p:cNvSpPr/>
            <p:nvPr/>
          </p:nvSpPr>
          <p:spPr>
            <a:xfrm>
              <a:off x="0" y="0"/>
              <a:ext cx="4565904" cy="4544567"/>
            </a:xfrm>
            <a:custGeom>
              <a:avLst/>
              <a:gdLst/>
              <a:ahLst/>
              <a:cxnLst/>
              <a:rect l="l" t="t" r="r" b="b"/>
              <a:pathLst>
                <a:path w="4565904" h="4544567">
                  <a:moveTo>
                    <a:pt x="4565904" y="4544567"/>
                  </a:moveTo>
                  <a:lnTo>
                    <a:pt x="0" y="4544567"/>
                  </a:lnTo>
                  <a:lnTo>
                    <a:pt x="0" y="0"/>
                  </a:lnTo>
                  <a:lnTo>
                    <a:pt x="4565904" y="0"/>
                  </a:lnTo>
                  <a:lnTo>
                    <a:pt x="4565904" y="4544567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D79537F-67F6-1833-7D03-DCC07F16D8F2}"/>
                </a:ext>
              </a:extLst>
            </p:cNvPr>
            <p:cNvSpPr/>
            <p:nvPr/>
          </p:nvSpPr>
          <p:spPr>
            <a:xfrm>
              <a:off x="39186" y="-75265"/>
              <a:ext cx="4505471" cy="4650580"/>
            </a:xfrm>
            <a:custGeom>
              <a:avLst/>
              <a:gdLst/>
              <a:ahLst/>
              <a:cxnLst/>
              <a:rect l="l" t="t" r="r" b="b"/>
              <a:pathLst>
                <a:path w="4505471" h="4650580">
                  <a:moveTo>
                    <a:pt x="3667159" y="3415751"/>
                  </a:moveTo>
                  <a:cubicBezTo>
                    <a:pt x="3795965" y="3533254"/>
                    <a:pt x="3910772" y="3707126"/>
                    <a:pt x="3859861" y="3888976"/>
                  </a:cubicBezTo>
                  <a:cubicBezTo>
                    <a:pt x="3813124" y="4055920"/>
                    <a:pt x="3648563" y="4201414"/>
                    <a:pt x="3507175" y="4288776"/>
                  </a:cubicBezTo>
                  <a:cubicBezTo>
                    <a:pt x="3284047" y="4426644"/>
                    <a:pt x="2762085" y="4650580"/>
                    <a:pt x="2547472" y="4387898"/>
                  </a:cubicBezTo>
                  <a:cubicBezTo>
                    <a:pt x="2380751" y="4183834"/>
                    <a:pt x="2424554" y="3825915"/>
                    <a:pt x="2548204" y="3612329"/>
                  </a:cubicBezTo>
                  <a:cubicBezTo>
                    <a:pt x="2747120" y="3268735"/>
                    <a:pt x="3208558" y="3131792"/>
                    <a:pt x="3557003" y="3334890"/>
                  </a:cubicBezTo>
                  <a:cubicBezTo>
                    <a:pt x="3596017" y="3357631"/>
                    <a:pt x="3632967" y="3384560"/>
                    <a:pt x="3667159" y="3415751"/>
                  </a:cubicBezTo>
                  <a:close/>
                  <a:moveTo>
                    <a:pt x="1992447" y="3791818"/>
                  </a:moveTo>
                  <a:cubicBezTo>
                    <a:pt x="2010137" y="3735023"/>
                    <a:pt x="2026966" y="3678482"/>
                    <a:pt x="2044809" y="3624143"/>
                  </a:cubicBezTo>
                  <a:cubicBezTo>
                    <a:pt x="2155323" y="3287600"/>
                    <a:pt x="2467546" y="3015212"/>
                    <a:pt x="2805618" y="2922461"/>
                  </a:cubicBezTo>
                  <a:cubicBezTo>
                    <a:pt x="3205451" y="2812765"/>
                    <a:pt x="3666233" y="2918375"/>
                    <a:pt x="4018231" y="2699287"/>
                  </a:cubicBezTo>
                  <a:cubicBezTo>
                    <a:pt x="4278232" y="2537458"/>
                    <a:pt x="4415573" y="2226502"/>
                    <a:pt x="4442630" y="1921440"/>
                  </a:cubicBezTo>
                  <a:cubicBezTo>
                    <a:pt x="4505471" y="1212925"/>
                    <a:pt x="4013209" y="517056"/>
                    <a:pt x="3350583" y="258527"/>
                  </a:cubicBezTo>
                  <a:cubicBezTo>
                    <a:pt x="2687957" y="0"/>
                    <a:pt x="1905716" y="147565"/>
                    <a:pt x="1323944" y="556780"/>
                  </a:cubicBezTo>
                  <a:cubicBezTo>
                    <a:pt x="742171" y="965997"/>
                    <a:pt x="351113" y="1609760"/>
                    <a:pt x="157854" y="2294298"/>
                  </a:cubicBezTo>
                  <a:cubicBezTo>
                    <a:pt x="50189" y="2675657"/>
                    <a:pt x="0" y="3083913"/>
                    <a:pt x="98444" y="3467756"/>
                  </a:cubicBezTo>
                  <a:cubicBezTo>
                    <a:pt x="196887" y="3851595"/>
                    <a:pt x="463655" y="4206901"/>
                    <a:pt x="838105" y="4336516"/>
                  </a:cubicBezTo>
                  <a:cubicBezTo>
                    <a:pt x="1064617" y="4414922"/>
                    <a:pt x="1328292" y="4473641"/>
                    <a:pt x="1561066" y="4386798"/>
                  </a:cubicBezTo>
                  <a:cubicBezTo>
                    <a:pt x="1822906" y="4289110"/>
                    <a:pt x="1915759" y="4038047"/>
                    <a:pt x="1992447" y="3791818"/>
                  </a:cubicBezTo>
                  <a:close/>
                </a:path>
              </a:pathLst>
            </a:custGeom>
            <a:blipFill>
              <a:blip r:embed="rId4"/>
              <a:stretch>
                <a:fillRect l="-17363" t="-33352" b="-43720"/>
              </a:stretch>
            </a:blipFill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FD2E9-EF9E-F24A-30F9-01A4EE4E0204}"/>
              </a:ext>
            </a:extLst>
          </p:cNvPr>
          <p:cNvSpPr txBox="1"/>
          <p:nvPr/>
        </p:nvSpPr>
        <p:spPr>
          <a:xfrm>
            <a:off x="5400676" y="1714481"/>
            <a:ext cx="5772149" cy="190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Data Cleansing: Thorough cleanup, from city names to format consistency.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Enrichment Strategies: Infusing country descriptions and expanding our dataset.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Analytical Framework: Excel's pivot tables, IF functions, and statistical tools.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DE894B2-8F35-CC1E-7DD3-93F5ECF41490}"/>
              </a:ext>
            </a:extLst>
          </p:cNvPr>
          <p:cNvSpPr txBox="1"/>
          <p:nvPr/>
        </p:nvSpPr>
        <p:spPr>
          <a:xfrm>
            <a:off x="5743576" y="1371600"/>
            <a:ext cx="4514850" cy="300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chemeClr val="tx1"/>
                </a:solidFill>
                <a:latin typeface=""/>
              </a:rPr>
              <a:t>Streamlined Approach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7563DF4-35DF-2541-3070-D542D2C413F0}"/>
              </a:ext>
            </a:extLst>
          </p:cNvPr>
          <p:cNvSpPr txBox="1"/>
          <p:nvPr/>
        </p:nvSpPr>
        <p:spPr>
          <a:xfrm flipH="1">
            <a:off x="5743575" y="3971925"/>
            <a:ext cx="2643186" cy="300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chemeClr val="tx1"/>
                </a:solidFill>
                <a:latin typeface=""/>
              </a:rPr>
              <a:t>ToolBox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E9DC8-0931-4423-9F12-7064E6919196}"/>
              </a:ext>
            </a:extLst>
          </p:cNvPr>
          <p:cNvSpPr txBox="1"/>
          <p:nvPr/>
        </p:nvSpPr>
        <p:spPr>
          <a:xfrm>
            <a:off x="5400677" y="4351531"/>
            <a:ext cx="5414962" cy="160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Statistical Analysis: Uncovering trends and patterns.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Excel Functions: Pivot tables, LOOKUP, logical operators.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latin typeface="Open Sans"/>
              </a:rPr>
              <a:t>Balanced Precision: Technical insights in accessible language.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endParaRPr lang="en-US" sz="1400" u="none" strike="noStrike" dirty="0">
              <a:solidFill>
                <a:schemeClr val="tx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4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04787" y="0"/>
            <a:ext cx="35198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71451"/>
            <a:ext cx="12192000" cy="285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E4E37-03BC-6125-28C7-FC117FA9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9602" y="1868487"/>
            <a:ext cx="4698686" cy="3389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371DC-5C0C-0F57-FCFE-966B6008473F}"/>
              </a:ext>
            </a:extLst>
          </p:cNvPr>
          <p:cNvSpPr txBox="1"/>
          <p:nvPr/>
        </p:nvSpPr>
        <p:spPr>
          <a:xfrm>
            <a:off x="957263" y="857251"/>
            <a:ext cx="552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nton"/>
              </a:rPr>
              <a:t>ANALYSIS OF OBJECTIVE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7D60-4EE2-1DC6-22E8-73560740DF5E}"/>
              </a:ext>
            </a:extLst>
          </p:cNvPr>
          <p:cNvSpPr txBox="1"/>
          <p:nvPr/>
        </p:nvSpPr>
        <p:spPr>
          <a:xfrm>
            <a:off x="1071563" y="2580741"/>
            <a:ext cx="54149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Comprehensive Data Analysis</a:t>
            </a:r>
            <a:r>
              <a:rPr lang="en-IN" sz="1600" dirty="0"/>
              <a:t>: Explore and clean data, examine geographical distribution, and analyse pricing trends to gain a thorough understanding of the dataset and restaurant market dynamics.</a:t>
            </a:r>
          </a:p>
          <a:p>
            <a:endParaRPr lang="en-IN" sz="1600" dirty="0"/>
          </a:p>
          <a:p>
            <a:r>
              <a:rPr lang="en-IN" sz="1600" b="1" dirty="0"/>
              <a:t>Key Metrics and Insights</a:t>
            </a:r>
            <a:r>
              <a:rPr lang="en-IN" sz="1600" dirty="0"/>
              <a:t>: Investigate voter counts, average ratings, and specific conditions to uncover crucial insights and trends impacting restaurant success and performance.</a:t>
            </a:r>
          </a:p>
          <a:p>
            <a:endParaRPr lang="en-IN" sz="1600" dirty="0"/>
          </a:p>
          <a:p>
            <a:r>
              <a:rPr lang="en-IN" sz="1600" b="1" dirty="0"/>
              <a:t>Advanced Analytical Techniques</a:t>
            </a:r>
            <a:r>
              <a:rPr lang="en-IN" sz="1600" dirty="0"/>
              <a:t>: Utilize customized pricing analysis and array formulas for complex calculations, enabling detailed and nuanced insights into restaurant operations and financial metrics.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91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5343525" y="1132437"/>
            <a:ext cx="6286500" cy="91283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114425" y="1061087"/>
            <a:ext cx="4110644" cy="98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2400" b="1" dirty="0"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US" sz="2800" b="1" dirty="0">
                <a:latin typeface="Algerian"/>
                <a:ea typeface="Algerian"/>
                <a:cs typeface="Algerian"/>
                <a:sym typeface="Algerian"/>
              </a:rPr>
              <a:t>Suggested COUNTRIES</a:t>
            </a:r>
            <a:endParaRPr sz="28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355" t="11450" r="10392" b="11373"/>
          <a:stretch/>
        </p:blipFill>
        <p:spPr>
          <a:xfrm>
            <a:off x="7057209" y="1234467"/>
            <a:ext cx="1068540" cy="70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t="12242" b="11930"/>
          <a:stretch/>
        </p:blipFill>
        <p:spPr>
          <a:xfrm>
            <a:off x="5465677" y="1256604"/>
            <a:ext cx="1068540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t="21913" b="17884"/>
          <a:stretch/>
        </p:blipFill>
        <p:spPr>
          <a:xfrm>
            <a:off x="10422764" y="1239544"/>
            <a:ext cx="1088805" cy="69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29854" y="1239544"/>
            <a:ext cx="1088805" cy="69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105301" y="2970231"/>
            <a:ext cx="1618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 LANKA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013358" y="2970231"/>
            <a:ext cx="2567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66AE39-5FBE-1162-267D-636F76F78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921040"/>
              </p:ext>
            </p:extLst>
          </p:nvPr>
        </p:nvGraphicFramePr>
        <p:xfrm>
          <a:off x="7591479" y="2496386"/>
          <a:ext cx="4328804" cy="355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22">
            <a:extLst>
              <a:ext uri="{FF2B5EF4-FFF2-40B4-BE49-F238E27FC236}">
                <a16:creationId xmlns:a16="http://schemas.microsoft.com/office/drawing/2014/main" id="{124542B8-0562-8889-0CC2-14CD3B6894C8}"/>
              </a:ext>
            </a:extLst>
          </p:cNvPr>
          <p:cNvSpPr txBox="1"/>
          <p:nvPr/>
        </p:nvSpPr>
        <p:spPr>
          <a:xfrm>
            <a:off x="1600199" y="2318055"/>
            <a:ext cx="274320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C11849EB-E1E2-63CF-B1C3-EFEEF5CCCEF7}"/>
              </a:ext>
            </a:extLst>
          </p:cNvPr>
          <p:cNvSpPr txBox="1"/>
          <p:nvPr/>
        </p:nvSpPr>
        <p:spPr>
          <a:xfrm>
            <a:off x="1451297" y="2825845"/>
            <a:ext cx="5721028" cy="584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>
              <a:lnSpc>
                <a:spcPts val="2379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with restaurant count and average ratings.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for low competition and ratings below 4.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FEDF7184-6F18-FE6F-BB63-B4D20BD72C67}"/>
              </a:ext>
            </a:extLst>
          </p:cNvPr>
          <p:cNvSpPr txBox="1"/>
          <p:nvPr/>
        </p:nvSpPr>
        <p:spPr>
          <a:xfrm>
            <a:off x="1600199" y="3576283"/>
            <a:ext cx="5229228" cy="394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Strategic Insights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3A886139-E319-556B-11FB-15D929CA7975}"/>
              </a:ext>
            </a:extLst>
          </p:cNvPr>
          <p:cNvSpPr txBox="1"/>
          <p:nvPr/>
        </p:nvSpPr>
        <p:spPr>
          <a:xfrm>
            <a:off x="1451296" y="4115393"/>
            <a:ext cx="5949629" cy="120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>
              <a:lnSpc>
                <a:spcPts val="2379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Identified regions with both low competition and potential for improvement in average ratings.</a:t>
            </a:r>
          </a:p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Focused on countries where market entry could yield substantial benefits.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E3A24975-701E-C53F-FAB2-88201AB8E5BB}"/>
              </a:ext>
            </a:extLst>
          </p:cNvPr>
          <p:cNvSpPr txBox="1"/>
          <p:nvPr/>
        </p:nvSpPr>
        <p:spPr>
          <a:xfrm>
            <a:off x="1600199" y="5409686"/>
            <a:ext cx="701040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Additional Insight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A3B2FD6F-3BF2-5D15-00CF-131BDCB07D73}"/>
              </a:ext>
            </a:extLst>
          </p:cNvPr>
          <p:cNvSpPr txBox="1"/>
          <p:nvPr/>
        </p:nvSpPr>
        <p:spPr>
          <a:xfrm>
            <a:off x="1451296" y="5906911"/>
            <a:ext cx="5605914" cy="902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indent="-183514" algn="l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Found from Pivot tables that 7 countries have under 25 restaurants, and among them, 4 countries with ratings below 4 were selected, indicating less competition.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761687" y="1035359"/>
            <a:ext cx="9320169" cy="88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Country – SELECTED CITIES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126922" y="2039362"/>
            <a:ext cx="2207404" cy="2255977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26922" y="4488431"/>
            <a:ext cx="2329343" cy="1488516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578036" y="2039360"/>
            <a:ext cx="2207405" cy="2255979"/>
          </a:xfrm>
          <a:prstGeom prst="flowChartAlternateProcess">
            <a:avLst/>
          </a:prstGeom>
          <a:solidFill>
            <a:srgbClr val="C0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576509" y="4488431"/>
            <a:ext cx="2246456" cy="1488516"/>
          </a:xfrm>
          <a:prstGeom prst="flowChartAlternateProcess">
            <a:avLst/>
          </a:prstGeom>
          <a:solidFill>
            <a:srgbClr val="C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73522" y="2153554"/>
            <a:ext cx="1878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743324" y="2267746"/>
            <a:ext cx="20796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576508" y="4553965"/>
            <a:ext cx="22074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 LANKA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373523" y="2715978"/>
            <a:ext cx="187808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Armidale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Balingup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Flaxton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Macedon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Penola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 flipH="1">
            <a:off x="1539378" y="5019568"/>
            <a:ext cx="15610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Consort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Yorkton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43338" y="2986088"/>
            <a:ext cx="1643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824517" y="5116348"/>
            <a:ext cx="18476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Colombo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6" descr="C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493" y="-113456"/>
            <a:ext cx="769311" cy="76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 descr="Build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773" y="-15737"/>
            <a:ext cx="562063" cy="56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 descr="Hom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0742" y="-84982"/>
            <a:ext cx="662227" cy="66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 descr="Ban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66352" y="-6372"/>
            <a:ext cx="562062" cy="562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C02F3E49-EB26-F161-E18E-D72651DF6AF8}"/>
              </a:ext>
            </a:extLst>
          </p:cNvPr>
          <p:cNvSpPr txBox="1"/>
          <p:nvPr/>
        </p:nvSpPr>
        <p:spPr>
          <a:xfrm>
            <a:off x="1539380" y="4553965"/>
            <a:ext cx="14038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17E11A8-86B9-90F1-9186-D3252C86FEF1}"/>
              </a:ext>
            </a:extLst>
          </p:cNvPr>
          <p:cNvSpPr txBox="1"/>
          <p:nvPr/>
        </p:nvSpPr>
        <p:spPr>
          <a:xfrm>
            <a:off x="6096001" y="1920704"/>
            <a:ext cx="5932414" cy="603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5"/>
              </a:lnSpc>
            </a:pPr>
            <a:r>
              <a:rPr lang="en-US" sz="2800" dirty="0">
                <a:solidFill>
                  <a:schemeClr val="tx1"/>
                </a:solidFill>
                <a:latin typeface="Anton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Anton"/>
              </a:rPr>
              <a:t>elected Cities in Recommended Countries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BD01987-DFD0-79CD-7CA3-424D76BDD598}"/>
              </a:ext>
            </a:extLst>
          </p:cNvPr>
          <p:cNvSpPr txBox="1"/>
          <p:nvPr/>
        </p:nvSpPr>
        <p:spPr>
          <a:xfrm>
            <a:off x="6096000" y="2637037"/>
            <a:ext cx="4752758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DEC87C8-0BEC-0865-6204-18A978479C6C}"/>
              </a:ext>
            </a:extLst>
          </p:cNvPr>
          <p:cNvSpPr txBox="1"/>
          <p:nvPr/>
        </p:nvSpPr>
        <p:spPr>
          <a:xfrm>
            <a:off x="6096001" y="3182618"/>
            <a:ext cx="5932414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at the city level for detailed analysis.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for low competition and ratings less than 4 within the suggested countries.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B59EE317-28F1-A210-E05A-3D63F12CA224}"/>
              </a:ext>
            </a:extLst>
          </p:cNvPr>
          <p:cNvSpPr txBox="1"/>
          <p:nvPr/>
        </p:nvSpPr>
        <p:spPr>
          <a:xfrm>
            <a:off x="6096001" y="4287167"/>
            <a:ext cx="4752758" cy="4331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Bold"/>
              </a:rPr>
              <a:t>Insights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E46723F-FA85-E2FB-0ADD-C0C6A7FE4CEE}"/>
              </a:ext>
            </a:extLst>
          </p:cNvPr>
          <p:cNvSpPr txBox="1"/>
          <p:nvPr/>
        </p:nvSpPr>
        <p:spPr>
          <a:xfrm>
            <a:off x="6096000" y="4904118"/>
            <a:ext cx="5651383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Selected cities aligning with the overall country criteria.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Aimed for a balanced city selection strategy based on data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47142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 descr="Dol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083" y="131758"/>
            <a:ext cx="1193355" cy="68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 descr="C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0039" y="147850"/>
            <a:ext cx="1205428" cy="69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 descr="Eur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8926" y="98960"/>
            <a:ext cx="1198930" cy="68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 descr="P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74551" y="131758"/>
            <a:ext cx="1120245" cy="64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 descr="Rupe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49479" y="161847"/>
            <a:ext cx="1205428" cy="69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descr="Coi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50558" y="131758"/>
            <a:ext cx="1337461" cy="76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descr="Money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83198" y="0"/>
            <a:ext cx="1590132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18"/>
          <p:cNvGraphicFramePr/>
          <p:nvPr>
            <p:extLst>
              <p:ext uri="{D42A27DB-BD31-4B8C-83A1-F6EECF244321}">
                <p14:modId xmlns:p14="http://schemas.microsoft.com/office/powerpoint/2010/main" val="1078586308"/>
              </p:ext>
            </p:extLst>
          </p:nvPr>
        </p:nvGraphicFramePr>
        <p:xfrm>
          <a:off x="9001125" y="4667353"/>
          <a:ext cx="2957512" cy="20287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0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67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Total Expenditure on Food 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Australia 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31,362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8</a:t>
                      </a:r>
                      <a:r>
                        <a:rPr lang="en-US" sz="1800" b="1" dirty="0"/>
                        <a:t>,922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Singapore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1,</a:t>
                      </a:r>
                      <a:r>
                        <a:rPr lang="en-US" sz="1800" b="1" dirty="0"/>
                        <a:t>91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sz="1800" b="1" dirty="0"/>
                        <a:t>57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Sri Lanka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₹ 1</a:t>
                      </a:r>
                      <a:r>
                        <a:rPr lang="en-US" sz="1800" b="1" dirty="0"/>
                        <a:t>2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,8</a:t>
                      </a:r>
                      <a:r>
                        <a:rPr lang="en-US" sz="1800" b="1" dirty="0"/>
                        <a:t>2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E12D8A-7BD9-362B-8131-E0D983181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91134"/>
              </p:ext>
            </p:extLst>
          </p:nvPr>
        </p:nvGraphicFramePr>
        <p:xfrm>
          <a:off x="1209594" y="2285808"/>
          <a:ext cx="3638590" cy="354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TextBox 7">
            <a:extLst>
              <a:ext uri="{FF2B5EF4-FFF2-40B4-BE49-F238E27FC236}">
                <a16:creationId xmlns:a16="http://schemas.microsoft.com/office/drawing/2014/main" id="{02FF81CC-05F8-81D2-1FA4-2D9BCD60281F}"/>
              </a:ext>
            </a:extLst>
          </p:cNvPr>
          <p:cNvSpPr txBox="1"/>
          <p:nvPr/>
        </p:nvSpPr>
        <p:spPr>
          <a:xfrm>
            <a:off x="3000375" y="1324198"/>
            <a:ext cx="7982031" cy="603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2800" dirty="0">
                <a:solidFill>
                  <a:schemeClr val="tx1"/>
                </a:solidFill>
                <a:latin typeface="Anton"/>
              </a:rPr>
              <a:t>ANALYZING FOOD EXPENDITURE IN TARGET REGIONS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7E54343-33AA-9A31-4E51-41B72897E9AB}"/>
              </a:ext>
            </a:extLst>
          </p:cNvPr>
          <p:cNvSpPr txBox="1"/>
          <p:nvPr/>
        </p:nvSpPr>
        <p:spPr>
          <a:xfrm>
            <a:off x="5479217" y="1980841"/>
            <a:ext cx="3521907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Approach: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DD5F67D1-2344-3E5D-E25E-58D55ADE4B18}"/>
              </a:ext>
            </a:extLst>
          </p:cNvPr>
          <p:cNvSpPr txBox="1"/>
          <p:nvPr/>
        </p:nvSpPr>
        <p:spPr>
          <a:xfrm>
            <a:off x="5372100" y="2466732"/>
            <a:ext cx="6015757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data from "Raw Data" sheet.</a:t>
            </a:r>
          </a:p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SUMIF formula for aggregating expenditure on food.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Converted local currencies to USD for uniformity.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E7604993-D737-E4E0-451E-552916524CC8}"/>
              </a:ext>
            </a:extLst>
          </p:cNvPr>
          <p:cNvSpPr txBox="1"/>
          <p:nvPr/>
        </p:nvSpPr>
        <p:spPr>
          <a:xfrm>
            <a:off x="5479217" y="3429000"/>
            <a:ext cx="7982032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Visualization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64697000-BEE6-BF87-7F6F-A9E1BB8AC73B}"/>
              </a:ext>
            </a:extLst>
          </p:cNvPr>
          <p:cNvSpPr txBox="1"/>
          <p:nvPr/>
        </p:nvSpPr>
        <p:spPr>
          <a:xfrm>
            <a:off x="5479217" y="3913699"/>
            <a:ext cx="5503189" cy="670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7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Include a pie chart and table showcasing the expenditure breakdown for visual clarity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35183" y="1522756"/>
            <a:ext cx="6022830" cy="5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latin typeface="Algerian"/>
                <a:ea typeface="Algerian"/>
                <a:cs typeface="Algerian"/>
                <a:sym typeface="Algerian"/>
              </a:rPr>
              <a:t>COMPETITOR ANALYSIS</a:t>
            </a:r>
            <a:endParaRPr sz="3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 descr="Rese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897" y="55392"/>
            <a:ext cx="754612" cy="7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descr="Head with gea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0077" y="55392"/>
            <a:ext cx="754612" cy="7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 descr="Presentation with checklis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457" y="72170"/>
            <a:ext cx="826020" cy="82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1217013" y="4899171"/>
            <a:ext cx="4662537" cy="1840422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082889" y="2386147"/>
            <a:ext cx="5598828" cy="2388489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17013" y="2386147"/>
            <a:ext cx="546470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FEW RESTAURANT NAMES -  BIGGEST COMPETITORS</a:t>
            </a:r>
            <a:endParaRPr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451296" y="4861957"/>
            <a:ext cx="4428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 WITH LOW COMPETITORS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800225" y="3031101"/>
            <a:ext cx="371475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Bridge Road Brewers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1918 Bistro &amp; Grill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Lake House           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AL’ Frank Cookies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Ministry of Crab 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Sizzle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451297" y="5229225"/>
            <a:ext cx="37636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Buffet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 70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Makansutra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 Indian Restaurant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Queen’s Cafe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C9DB5EAC-F8B3-9627-8A4C-C42569FD54D1}"/>
              </a:ext>
            </a:extLst>
          </p:cNvPr>
          <p:cNvSpPr txBox="1"/>
          <p:nvPr/>
        </p:nvSpPr>
        <p:spPr>
          <a:xfrm>
            <a:off x="7448579" y="2257425"/>
            <a:ext cx="5538759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Analytical Criteria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5FFA2F96-8B2E-3CAA-90EC-8ECD5A565B37}"/>
              </a:ext>
            </a:extLst>
          </p:cNvPr>
          <p:cNvSpPr txBox="1"/>
          <p:nvPr/>
        </p:nvSpPr>
        <p:spPr>
          <a:xfrm>
            <a:off x="7264929" y="2843212"/>
            <a:ext cx="4859761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>
              <a:lnSpc>
                <a:spcPts val="2744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Utilized Pivot tables at the restaurant level for detailed analysis.</a:t>
            </a:r>
          </a:p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Applied filters the suggested countries.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EFCC283-AD47-E3FB-EB4C-120AED5D4503}"/>
              </a:ext>
            </a:extLst>
          </p:cNvPr>
          <p:cNvSpPr txBox="1"/>
          <p:nvPr/>
        </p:nvSpPr>
        <p:spPr>
          <a:xfrm>
            <a:off x="7586663" y="4014788"/>
            <a:ext cx="5400675" cy="43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Open Sans Bold"/>
              </a:rPr>
              <a:t>Insights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18AB25A3-9BEA-0954-434A-98148BAA3309}"/>
              </a:ext>
            </a:extLst>
          </p:cNvPr>
          <p:cNvSpPr txBox="1"/>
          <p:nvPr/>
        </p:nvSpPr>
        <p:spPr>
          <a:xfrm>
            <a:off x="7264930" y="4639600"/>
            <a:ext cx="4722284" cy="99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3264" lvl="1" indent="-211632" algn="l">
              <a:lnSpc>
                <a:spcPts val="2744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Selected restaurant having greater than 4 average rating as High competitor and below 3 average rating consider as Low competitor.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878</Words>
  <Application>Microsoft Macintosh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Anton</vt:lpstr>
      <vt:lpstr>Algerian</vt:lpstr>
      <vt:lpstr>Open Sans</vt:lpstr>
      <vt:lpstr>Calibri</vt:lpstr>
      <vt:lpstr>Open Sans Bold</vt:lpstr>
      <vt:lpstr>Office Theme</vt:lpstr>
      <vt:lpstr>PowerPoint Presentation</vt:lpstr>
      <vt:lpstr>Introduction &amp; OBJECTIVE</vt:lpstr>
      <vt:lpstr>DATA OVERVIEW</vt:lpstr>
      <vt:lpstr>METHODLOGY</vt:lpstr>
      <vt:lpstr>PowerPoint Presentation</vt:lpstr>
      <vt:lpstr> Suggested COUNTRIES</vt:lpstr>
      <vt:lpstr>Country – SELECTED CITIES</vt:lpstr>
      <vt:lpstr>PowerPoint Presentation</vt:lpstr>
      <vt:lpstr>COMPETITOR ANALYSIS</vt:lpstr>
      <vt:lpstr>CUISINES with TOP RATINGS</vt:lpstr>
      <vt:lpstr>ONLINE DELIVERY /TABLE BOOKING</vt:lpstr>
      <vt:lpstr>DASHBOARD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8</cp:revision>
  <dcterms:modified xsi:type="dcterms:W3CDTF">2024-06-09T06:02:34Z</dcterms:modified>
</cp:coreProperties>
</file>