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59" r:id="rId4"/>
    <p:sldId id="262" r:id="rId5"/>
    <p:sldId id="268" r:id="rId6"/>
    <p:sldId id="274" r:id="rId7"/>
    <p:sldId id="273" r:id="rId8"/>
    <p:sldId id="267" r:id="rId9"/>
    <p:sldId id="276" r:id="rId10"/>
    <p:sldId id="270" r:id="rId11"/>
    <p:sldId id="285" r:id="rId12"/>
    <p:sldId id="283" r:id="rId13"/>
    <p:sldId id="284" r:id="rId14"/>
    <p:sldId id="277" r:id="rId15"/>
    <p:sldId id="281" r:id="rId16"/>
    <p:sldId id="286" r:id="rId17"/>
    <p:sldId id="272" r:id="rId18"/>
    <p:sldId id="278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1F3A"/>
    <a:srgbClr val="660F22"/>
    <a:srgbClr val="FF94B2"/>
    <a:srgbClr val="F24355"/>
    <a:srgbClr val="FFDBE8"/>
    <a:srgbClr val="2A0013"/>
    <a:srgbClr val="660F23"/>
    <a:srgbClr val="FFFFFF"/>
    <a:srgbClr val="2B0013"/>
    <a:srgbClr val="E5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/>
    <p:restoredTop sz="94709"/>
  </p:normalViewPr>
  <p:slideViewPr>
    <p:cSldViewPr snapToGrid="0">
      <p:cViewPr>
        <p:scale>
          <a:sx n="123" d="100"/>
          <a:sy n="123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kam/Documents/Jobseeker/New%20Porto/Telco_Customer_Chur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[Telco_Customer_Churn.xlsx]Sheet2!PivotTable2</c:name>
    <c:fmtId val="-1"/>
  </c:pivotSource>
  <c:chart>
    <c:autoTitleDeleted val="1"/>
    <c:pivotFmts>
      <c:pivotFmt>
        <c:idx val="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1579B"/>
          </a:solidFill>
          <a:ln>
            <a:noFill/>
          </a:ln>
          <a:effectLst/>
        </c:spPr>
      </c:pivotFmt>
      <c:pivotFmt>
        <c:idx val="9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353250347682833E-2"/>
          <c:y val="3.59695095968042E-2"/>
          <c:w val="0.72319881812028575"/>
          <c:h val="0.89044593695165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0-6 Months</c:v>
                </c:pt>
              </c:strCache>
            </c:strRef>
          </c:tx>
          <c:spPr>
            <a:solidFill>
              <a:srgbClr val="660F23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Sheet2!$B$3:$B$5</c:f>
              <c:numCache>
                <c:formatCode>[$$-409]#,##0</c:formatCode>
                <c:ptCount val="2"/>
                <c:pt idx="0">
                  <c:v>31171.850000000046</c:v>
                </c:pt>
                <c:pt idx="1">
                  <c:v>49896.099999999977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D-AD41-B54B-8DFDBB49C272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7-12 Months</c:v>
                </c:pt>
              </c:strCache>
            </c:strRef>
          </c:tx>
          <c:spPr>
            <a:solidFill>
              <a:srgbClr val="660F23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Sheet2!$C$3:$C$5</c:f>
              <c:numCache>
                <c:formatCode>[$$-409]#,##0</c:formatCode>
                <c:ptCount val="2"/>
                <c:pt idx="0">
                  <c:v>22503.649999999987</c:v>
                </c:pt>
                <c:pt idx="1">
                  <c:v>19058.149999999998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D-AD41-B54B-8DFDBB49C272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13-24 Months</c:v>
                </c:pt>
              </c:strCache>
            </c:strRef>
          </c:tx>
          <c:spPr>
            <a:solidFill>
              <a:srgbClr val="660F23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Sheet2!$D$3:$D$5</c:f>
              <c:numCache>
                <c:formatCode>[$$-409]#,##0</c:formatCode>
                <c:ptCount val="2"/>
                <c:pt idx="0">
                  <c:v>39748.200000000033</c:v>
                </c:pt>
                <c:pt idx="1">
                  <c:v>23081.65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D-AD41-B54B-8DFDBB49C272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25-36 Months</c:v>
                </c:pt>
              </c:strCache>
            </c:strRef>
          </c:tx>
          <c:spPr>
            <a:solidFill>
              <a:srgbClr val="660F23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Sheet2!$E$3:$E$5</c:f>
              <c:numCache>
                <c:formatCode>[$$-409]#,##0</c:formatCode>
                <c:ptCount val="2"/>
                <c:pt idx="0">
                  <c:v>39390.849999999977</c:v>
                </c:pt>
                <c:pt idx="1">
                  <c:v>15167.949999999993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2D-AD41-B54B-8DFDBB49C272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37-48 Months</c:v>
                </c:pt>
              </c:strCache>
            </c:strRef>
          </c:tx>
          <c:spPr>
            <a:solidFill>
              <a:srgbClr val="660F23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Sheet2!$F$3:$F$5</c:f>
              <c:numCache>
                <c:formatCode>[$$-409]#,##0</c:formatCode>
                <c:ptCount val="2"/>
                <c:pt idx="0">
                  <c:v>38239.950000000033</c:v>
                </c:pt>
                <c:pt idx="1">
                  <c:v>12294.549999999996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D-AD41-B54B-8DFDBB49C272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49-60 Months</c:v>
                </c:pt>
              </c:strCache>
            </c:strRef>
          </c:tx>
          <c:spPr>
            <a:solidFill>
              <a:srgbClr val="660F23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Sheet2!$G$3:$G$5</c:f>
              <c:numCache>
                <c:formatCode>[$$-409]#,##0</c:formatCode>
                <c:ptCount val="2"/>
                <c:pt idx="0">
                  <c:v>48116.349999999977</c:v>
                </c:pt>
                <c:pt idx="1">
                  <c:v>10581.900000000001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2D-AD41-B54B-8DFDBB49C272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61+ Months</c:v>
                </c:pt>
              </c:strCache>
            </c:strRef>
          </c:tx>
          <c:spPr>
            <a:solidFill>
              <a:srgbClr val="660F2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Sheet2!$H$3:$H$5</c:f>
              <c:numCache>
                <c:formatCode>[$$-409]#,##0</c:formatCode>
                <c:ptCount val="2"/>
                <c:pt idx="0">
                  <c:v>97814.89999999979</c:v>
                </c:pt>
                <c:pt idx="1">
                  <c:v>9050.5500000000029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2D-AD41-B54B-8DFDBB49C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54376192"/>
        <c:axId val="1854377920"/>
      </c:barChart>
      <c:catAx>
        <c:axId val="185437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7920"/>
        <c:crosses val="autoZero"/>
        <c:auto val="1"/>
        <c:lblAlgn val="ctr"/>
        <c:lblOffset val="100"/>
        <c:noMultiLvlLbl val="0"/>
      </c:catAx>
      <c:valAx>
        <c:axId val="185437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61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17638587796938"/>
          <c:y val="0.32346488053809619"/>
          <c:w val="0.17209814403896875"/>
          <c:h val="0.35307023892380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660F23">
          <a:alpha val="18000"/>
        </a:srgbClr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FB84-6D0E-6C41-ABE8-E5721D777960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6E43-1522-C040-94A1-E581F595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8E4C-BC4E-0B69-84F1-43BBE7E4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27C5-E328-F122-FCD6-604B7BE2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EA8D-9D14-0352-D2E3-8462D47C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80CE-3C64-A33E-4C47-A3BC201B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83E9-7069-AF5B-5B49-F32C6F7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A392B1A-86AC-306B-7332-305F5CBF1D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687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BDE-2652-BBB8-3922-2B02B18C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2A2F-4E66-A6BB-6246-36EF48B6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5EE5-5227-4347-5DCF-CDCB994C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EA4A-461B-4ABC-7626-60938E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AFE-A94E-FDC1-AE08-9F9CE1A5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C193FE6-F205-6D84-E16E-38C25787E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5596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D3E36-0073-A0C5-A787-292A5EB6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C343-09D8-5C87-BB3D-0A569E61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B3EF-479F-ADB7-CC69-4C8969E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FAC3-4B71-53E0-AF44-C1D30557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271-0910-E45E-771A-672EC3E2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CB2E410E-0C66-502E-B214-3A0522B42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2184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FD15-2CFD-31D3-1152-85E14A0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331F-211E-5FC9-E278-5DF8D290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D1-F0DC-4087-D2DD-5AF88DB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6208-CCFE-F658-B360-90C27620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DE2B-727D-C341-8499-7B98E369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7374218-0E55-2D06-55B1-0687EA1289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2062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C71-F30E-4645-A413-3A092692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B6E09-E03F-0047-9867-41F15D85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C6E1-3BF6-EA1A-7735-C9306BB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01E3-A6D0-158A-951A-C958D714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A0C0-903C-9F10-F1C6-505C61F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ADDFC2B-FFFE-EDF5-D324-48AC19A407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605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9CBE-A7D2-9F03-50B4-74FE9EEA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B10A-18C9-6CFA-7270-6AC5708C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F1EE-C0C7-B684-268F-DAB85FCE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0B3D-1BA9-9848-5656-B409E34C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E881-305A-DB87-B7CD-17F7FFB7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ECDC-CE73-9C78-BF59-25CD8B5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8235A1BF-EA15-DD49-8989-8818E1E439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6724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7A71-BA90-9177-03CE-E42ED60A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383E-056B-7D35-7F9D-C4176F8A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7054-C75C-8D58-9F0F-0D6FF2A3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29AD-1E6D-2D36-6DCD-FA5ACD8A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CACA6-E0F7-E595-3858-4FE218A2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280C-272F-2E25-ACBA-FB227053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5211-302C-AA47-46B9-2FB6F7FD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2741-D216-D092-A6FD-0171CF8D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4C9B523-EB43-306C-C2A6-D23B5C2472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6665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B312-93D3-4B30-F226-8568308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CB47-3AEA-AD88-53BF-E2220ECD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A6A0-8CA0-778F-1DD8-1292680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62BD-132B-B862-22CD-E861824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DF5AB50-AA7C-D880-579E-DCC22A8059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18871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A1B25-3462-61A6-7C9B-75AF77C2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EE3DD-7315-09CC-9ACC-46045D4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51F-B337-C1A8-BE8B-474767C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B46F6FAF-9437-2E72-EB65-36861DA2D4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7483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684-6F93-E292-41DD-D9325CE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C45-B851-1C8B-7B0B-F330827A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55F4-D48F-A64D-D6F5-5885EAA0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0438-1623-5DDB-0D2F-85188F0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BA84-98C0-E0FB-34F0-FDFC262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5020-A1C2-F18B-C86C-DA3EE5CC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942605-E527-F674-627A-71D57CA18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5326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54C-0E9C-0529-8C09-2C1C6BE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1A311-B4A6-D4E1-9C82-DBE6D2CF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AFF1-8C6B-39D9-0119-8ADEAE9A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C91A-0C89-4BAA-01CE-6128E61B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A003-F7D7-290A-7504-FEEC3A83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D831-68C5-997D-8C97-6340D7F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6AB6863-E59B-2CF5-7408-7AD6BB547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912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github.com/ravsssh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E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5A1F7-26FB-168A-BED8-98370A18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7AA0-0250-1FA2-84AC-32E66C43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5CA-D25B-4699-F18D-9E8E8561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119FF-FA95-CD45-92B5-07740F7CAAA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D7BF-7E2B-11F4-DC0E-5CFB8345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771C-A9F2-09A7-41B2-A1DA3E28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9CAAE-3A3C-8673-B6BF-4EE0B3A5C3E1}"/>
              </a:ext>
            </a:extLst>
          </p:cNvPr>
          <p:cNvSpPr/>
          <p:nvPr userDrawn="1"/>
        </p:nvSpPr>
        <p:spPr>
          <a:xfrm>
            <a:off x="10786820" y="163902"/>
            <a:ext cx="1143512" cy="353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accent6"/>
                </a:solidFill>
                <a:hlinkClick r:id="rId13"/>
              </a:rPr>
              <a:t>github.com</a:t>
            </a:r>
            <a:r>
              <a:rPr lang="en-US" sz="900" dirty="0">
                <a:solidFill>
                  <a:schemeClr val="accent6"/>
                </a:solidFill>
                <a:hlinkClick r:id="rId13"/>
              </a:rPr>
              <a:t>/</a:t>
            </a:r>
            <a:r>
              <a:rPr lang="en-US" sz="900" dirty="0" err="1">
                <a:solidFill>
                  <a:schemeClr val="accent6"/>
                </a:solidFill>
                <a:hlinkClick r:id="rId13"/>
              </a:rPr>
              <a:t>ravsssh</a:t>
            </a:r>
            <a:endParaRPr lang="en-US" sz="900" dirty="0">
              <a:solidFill>
                <a:schemeClr val="accent6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892D9-23A9-F849-CF06-3831B06F9A45}"/>
              </a:ext>
            </a:extLst>
          </p:cNvPr>
          <p:cNvGrpSpPr/>
          <p:nvPr userDrawn="1"/>
        </p:nvGrpSpPr>
        <p:grpSpPr>
          <a:xfrm>
            <a:off x="854869" y="368508"/>
            <a:ext cx="2649537" cy="142877"/>
            <a:chOff x="854869" y="568323"/>
            <a:chExt cx="2649537" cy="1428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19C354-7821-273A-CFBA-89762C7493BA}"/>
                </a:ext>
              </a:extLst>
            </p:cNvPr>
            <p:cNvSpPr/>
            <p:nvPr/>
          </p:nvSpPr>
          <p:spPr>
            <a:xfrm>
              <a:off x="854869" y="568325"/>
              <a:ext cx="440531" cy="142875"/>
            </a:xfrm>
            <a:prstGeom prst="rect">
              <a:avLst/>
            </a:prstGeom>
            <a:solidFill>
              <a:srgbClr val="2B00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09891-3F24-A68C-4579-F60148CA5ABB}"/>
                </a:ext>
              </a:extLst>
            </p:cNvPr>
            <p:cNvSpPr/>
            <p:nvPr/>
          </p:nvSpPr>
          <p:spPr>
            <a:xfrm>
              <a:off x="1295399" y="568324"/>
              <a:ext cx="440531" cy="142875"/>
            </a:xfrm>
            <a:prstGeom prst="rect">
              <a:avLst/>
            </a:prstGeom>
            <a:solidFill>
              <a:srgbClr val="660F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31AA1C-33DC-77F3-CC46-9EB5F7D9C706}"/>
                </a:ext>
              </a:extLst>
            </p:cNvPr>
            <p:cNvSpPr/>
            <p:nvPr/>
          </p:nvSpPr>
          <p:spPr>
            <a:xfrm>
              <a:off x="1739105" y="568324"/>
              <a:ext cx="440531" cy="142875"/>
            </a:xfrm>
            <a:prstGeom prst="rect">
              <a:avLst/>
            </a:prstGeom>
            <a:solidFill>
              <a:srgbClr val="E51F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060C9-03E7-92FC-17AE-5D8B03AB1AE2}"/>
                </a:ext>
              </a:extLst>
            </p:cNvPr>
            <p:cNvSpPr/>
            <p:nvPr/>
          </p:nvSpPr>
          <p:spPr>
            <a:xfrm>
              <a:off x="2182810" y="568324"/>
              <a:ext cx="440531" cy="142875"/>
            </a:xfrm>
            <a:prstGeom prst="rect">
              <a:avLst/>
            </a:prstGeom>
            <a:solidFill>
              <a:srgbClr val="F243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CC17E-7858-2423-FEB2-F15231F1B078}"/>
                </a:ext>
              </a:extLst>
            </p:cNvPr>
            <p:cNvSpPr/>
            <p:nvPr/>
          </p:nvSpPr>
          <p:spPr>
            <a:xfrm>
              <a:off x="2623344" y="568324"/>
              <a:ext cx="440531" cy="142875"/>
            </a:xfrm>
            <a:prstGeom prst="rect">
              <a:avLst/>
            </a:prstGeom>
            <a:solidFill>
              <a:srgbClr val="FF9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90AE0A-714A-1261-CBB3-3CFC0512310D}"/>
                </a:ext>
              </a:extLst>
            </p:cNvPr>
            <p:cNvSpPr/>
            <p:nvPr/>
          </p:nvSpPr>
          <p:spPr>
            <a:xfrm>
              <a:off x="3063875" y="568323"/>
              <a:ext cx="440531" cy="142875"/>
            </a:xfrm>
            <a:prstGeom prst="rect">
              <a:avLst/>
            </a:prstGeom>
            <a:solidFill>
              <a:srgbClr val="FFD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6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://github.com/ravsss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://github.com/ravsss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ravsssh/TelcoCustom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B0F-2AA8-18A7-D848-BA362D89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Portofolio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7931-95E2-AF2F-BC9C-7A8CDAFE7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Hakam Raves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87F7-B9FD-F3E2-63E2-9D5EFF861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DB801-52AD-BF37-CFA6-8B604A2E5238}"/>
              </a:ext>
            </a:extLst>
          </p:cNvPr>
          <p:cNvCxnSpPr>
            <a:cxnSpLocks/>
          </p:cNvCxnSpPr>
          <p:nvPr/>
        </p:nvCxnSpPr>
        <p:spPr>
          <a:xfrm>
            <a:off x="10930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629E32-87D8-B0A1-BB3F-E38E2D066CD0}"/>
              </a:ext>
            </a:extLst>
          </p:cNvPr>
          <p:cNvCxnSpPr>
            <a:cxnSpLocks/>
          </p:cNvCxnSpPr>
          <p:nvPr/>
        </p:nvCxnSpPr>
        <p:spPr>
          <a:xfrm>
            <a:off x="75954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786731" cy="810131"/>
          </a:xfrm>
        </p:spPr>
        <p:txBody>
          <a:bodyPr>
            <a:normAutofit fontScale="90000"/>
          </a:bodyPr>
          <a:lstStyle/>
          <a:p>
            <a:r>
              <a:rPr lang="en-ID" sz="2800" dirty="0"/>
              <a:t>Pricing tolerance develops with tenure and relationship,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N</a:t>
            </a:r>
            <a:r>
              <a:rPr lang="en-US" sz="2800" dirty="0"/>
              <a:t>ew customers pay more when they leave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291C5E-D495-B691-0C11-FD48DC04C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38881"/>
              </p:ext>
            </p:extLst>
          </p:nvPr>
        </p:nvGraphicFramePr>
        <p:xfrm>
          <a:off x="838200" y="1297574"/>
          <a:ext cx="6824870" cy="411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2"/>
            <a:ext cx="10615368" cy="11229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82501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Total churned monthly revenue originates from newest customers (0-6 months) for nearly </a:t>
            </a:r>
            <a:r>
              <a:rPr lang="en-ID" sz="1200" b="1" dirty="0"/>
              <a:t>36% ($49,896) </a:t>
            </a:r>
            <a:r>
              <a:rPr lang="en-ID" sz="1200" dirty="0"/>
              <a:t>of all lost monthly charges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Stayed customer monthly charges varieties but churned customer a bit pricey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Newcomers leave when overcharged, while veterans stay despite higher prices</a:t>
            </a:r>
            <a:endParaRPr lang="en-ID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86854" y="540821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D390A-4844-E9C6-1536-7C62EC3A3220}"/>
              </a:ext>
            </a:extLst>
          </p:cNvPr>
          <p:cNvSpPr txBox="1"/>
          <p:nvPr/>
        </p:nvSpPr>
        <p:spPr>
          <a:xfrm>
            <a:off x="5471683" y="3423761"/>
            <a:ext cx="915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E2DDC-CF23-DA21-F9DC-19065239AFDD}"/>
              </a:ext>
            </a:extLst>
          </p:cNvPr>
          <p:cNvSpPr txBox="1"/>
          <p:nvPr/>
        </p:nvSpPr>
        <p:spPr>
          <a:xfrm>
            <a:off x="5496395" y="4889892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64A94-2505-5123-F0D8-F194C665C897}"/>
              </a:ext>
            </a:extLst>
          </p:cNvPr>
          <p:cNvSpPr txBox="1"/>
          <p:nvPr/>
        </p:nvSpPr>
        <p:spPr>
          <a:xfrm>
            <a:off x="3095938" y="4816477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19C11-6E83-956A-715D-CFC7DF52D37C}"/>
              </a:ext>
            </a:extLst>
          </p:cNvPr>
          <p:cNvSpPr txBox="1"/>
          <p:nvPr/>
        </p:nvSpPr>
        <p:spPr>
          <a:xfrm>
            <a:off x="3066927" y="1760727"/>
            <a:ext cx="85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CA8D1-F194-0312-E2B6-7A19AB50D12E}"/>
              </a:ext>
            </a:extLst>
          </p:cNvPr>
          <p:cNvSpPr txBox="1"/>
          <p:nvPr/>
        </p:nvSpPr>
        <p:spPr>
          <a:xfrm>
            <a:off x="3170482" y="3338250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C988B-1979-F313-5B2D-967683E0575B}"/>
              </a:ext>
            </a:extLst>
          </p:cNvPr>
          <p:cNvSpPr txBox="1"/>
          <p:nvPr/>
        </p:nvSpPr>
        <p:spPr>
          <a:xfrm>
            <a:off x="5586814" y="4216921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0B149-B9D4-FAAD-7569-92AEFB2BF586}"/>
              </a:ext>
            </a:extLst>
          </p:cNvPr>
          <p:cNvCxnSpPr>
            <a:cxnSpLocks/>
          </p:cNvCxnSpPr>
          <p:nvPr/>
        </p:nvCxnSpPr>
        <p:spPr>
          <a:xfrm>
            <a:off x="5951683" y="4279937"/>
            <a:ext cx="2014608" cy="512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D98913F1-88E8-F3CF-CC6E-868EB217163C}"/>
              </a:ext>
            </a:extLst>
          </p:cNvPr>
          <p:cNvSpPr/>
          <p:nvPr/>
        </p:nvSpPr>
        <p:spPr>
          <a:xfrm rot="10800000">
            <a:off x="5906710" y="3669982"/>
            <a:ext cx="45719" cy="12199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73EE3D-5C50-F609-8415-0989C4CDFD36}"/>
              </a:ext>
            </a:extLst>
          </p:cNvPr>
          <p:cNvSpPr txBox="1"/>
          <p:nvPr/>
        </p:nvSpPr>
        <p:spPr>
          <a:xfrm>
            <a:off x="8073384" y="4662588"/>
            <a:ext cx="294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Churned customers -&gt; the newer they are, the more they're charged</a:t>
            </a:r>
            <a:endParaRPr lang="en-ID" sz="1200" dirty="0">
              <a:latin typeface="Gill Sans MT" panose="020B0502020104020203" pitchFamily="34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E7DFC5-627A-4BD3-7F9E-FDA5296DAF81}"/>
              </a:ext>
            </a:extLst>
          </p:cNvPr>
          <p:cNvCxnSpPr>
            <a:cxnSpLocks/>
          </p:cNvCxnSpPr>
          <p:nvPr/>
        </p:nvCxnSpPr>
        <p:spPr>
          <a:xfrm flipV="1">
            <a:off x="3530866" y="1673226"/>
            <a:ext cx="4447733" cy="180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A2C13813-A666-83E0-CE84-2370A227F27A}"/>
              </a:ext>
            </a:extLst>
          </p:cNvPr>
          <p:cNvSpPr/>
          <p:nvPr/>
        </p:nvSpPr>
        <p:spPr>
          <a:xfrm rot="10800000">
            <a:off x="3486012" y="2066918"/>
            <a:ext cx="45719" cy="26556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7DC61E-1C91-189B-0226-2A0F6A280097}"/>
              </a:ext>
            </a:extLst>
          </p:cNvPr>
          <p:cNvSpPr txBox="1"/>
          <p:nvPr/>
        </p:nvSpPr>
        <p:spPr>
          <a:xfrm>
            <a:off x="8127009" y="1442393"/>
            <a:ext cx="294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/>
              <a:t>Stay customers -&gt; the longer they stay, the more they're charged</a:t>
            </a:r>
            <a:endParaRPr lang="en-ID" sz="1200" dirty="0">
              <a:latin typeface="Gill Sans MT" panose="020B0502020104020203" pitchFamily="34" charset="77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107E4B1-5E7B-0750-8A89-E1274D13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481" y="2034534"/>
            <a:ext cx="3233359" cy="244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786731" cy="810131"/>
          </a:xfrm>
        </p:spPr>
        <p:txBody>
          <a:bodyPr>
            <a:normAutofit/>
          </a:bodyPr>
          <a:lstStyle/>
          <a:p>
            <a:r>
              <a:rPr lang="en-US" sz="2800" dirty="0"/>
              <a:t>Pricing and tenure issue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7282170" y="2505516"/>
            <a:ext cx="307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Competitive pricing for new customer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E3291-7804-CE7D-5C4E-1DE2AFA8F6C5}"/>
              </a:ext>
            </a:extLst>
          </p:cNvPr>
          <p:cNvSpPr txBox="1"/>
          <p:nvPr/>
        </p:nvSpPr>
        <p:spPr>
          <a:xfrm>
            <a:off x="877175" y="2086694"/>
            <a:ext cx="4854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customer tend to churn and loyal customer tend to stay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701A8-0468-0A78-091B-BC6F3DD63BD9}"/>
              </a:ext>
            </a:extLst>
          </p:cNvPr>
          <p:cNvSpPr txBox="1"/>
          <p:nvPr/>
        </p:nvSpPr>
        <p:spPr>
          <a:xfrm>
            <a:off x="838199" y="2659405"/>
            <a:ext cx="502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new customer, 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48%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first year customer churned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5ABAF-FEDC-0272-1B98-6AE741ECDF89}"/>
              </a:ext>
            </a:extLst>
          </p:cNvPr>
          <p:cNvSpPr txBox="1"/>
          <p:nvPr/>
        </p:nvSpPr>
        <p:spPr>
          <a:xfrm>
            <a:off x="830306" y="3324449"/>
            <a:ext cx="50299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customers (0-6 months) for </a:t>
            </a:r>
            <a:r>
              <a:rPr lang="en-ID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36%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ID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($49,896)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all lost monthly charges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8A915-9314-7320-FDEE-D23644410A05}"/>
              </a:ext>
            </a:extLst>
          </p:cNvPr>
          <p:cNvSpPr txBox="1"/>
          <p:nvPr/>
        </p:nvSpPr>
        <p:spPr>
          <a:xfrm>
            <a:off x="830306" y="4204529"/>
            <a:ext cx="502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Stayed customer monthly charges varieties but churned customer a bit pricey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938232-845F-8906-9E61-4EBA7F0965AD}"/>
              </a:ext>
            </a:extLst>
          </p:cNvPr>
          <p:cNvSpPr txBox="1"/>
          <p:nvPr/>
        </p:nvSpPr>
        <p:spPr>
          <a:xfrm>
            <a:off x="830305" y="5093489"/>
            <a:ext cx="5029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Newcomers leave when overcharged, while veterans stay despite higher prices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C4CD-669C-505A-C7F2-A9C1D9D67BBB}"/>
              </a:ext>
            </a:extLst>
          </p:cNvPr>
          <p:cNvSpPr txBox="1"/>
          <p:nvPr/>
        </p:nvSpPr>
        <p:spPr>
          <a:xfrm>
            <a:off x="7282171" y="4727749"/>
            <a:ext cx="328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tolerance develops with tenure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and strength relationship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26243-A059-90E9-BDBA-592CEB0390F9}"/>
              </a:ext>
            </a:extLst>
          </p:cNvPr>
          <p:cNvSpPr txBox="1"/>
          <p:nvPr/>
        </p:nvSpPr>
        <p:spPr>
          <a:xfrm>
            <a:off x="7282170" y="3632225"/>
            <a:ext cx="328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Target first month customer experience and bonus for loyal customer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CB06281-C953-4DD2-97C5-BB55833ECABB}"/>
              </a:ext>
            </a:extLst>
          </p:cNvPr>
          <p:cNvSpPr/>
          <p:nvPr/>
        </p:nvSpPr>
        <p:spPr>
          <a:xfrm>
            <a:off x="689214" y="1769166"/>
            <a:ext cx="5178964" cy="428376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2B7DDA-3E59-E64C-442C-0DD4E39866C8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6323823" y="3904893"/>
            <a:ext cx="494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27A92616-E3A4-0135-F5D1-57714330DD38}"/>
              </a:ext>
            </a:extLst>
          </p:cNvPr>
          <p:cNvSpPr/>
          <p:nvPr/>
        </p:nvSpPr>
        <p:spPr>
          <a:xfrm rot="10800000">
            <a:off x="6221999" y="2193079"/>
            <a:ext cx="101824" cy="342362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3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All phone and streaming services have the same churn affect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AE2A8-A98A-D3C9-7F30-4A956D8C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" y="1586778"/>
            <a:ext cx="5015949" cy="36844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241464-4EEA-D026-8F1A-8F6342D55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87" y="1586778"/>
            <a:ext cx="4772509" cy="358157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BABA0E-D07F-DDD5-2729-208B27CC72F7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0E4-977F-BEF0-5AA5-B9C5A98930A6}"/>
              </a:ext>
            </a:extLst>
          </p:cNvPr>
          <p:cNvSpPr txBox="1"/>
          <p:nvPr/>
        </p:nvSpPr>
        <p:spPr>
          <a:xfrm>
            <a:off x="1093508" y="5722867"/>
            <a:ext cx="87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All phone and streaming services pricing need to be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Promo for phone and streaming services to new 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0749-5E29-2FBB-3AD8-2355CCEBFF22}"/>
              </a:ext>
            </a:extLst>
          </p:cNvPr>
          <p:cNvSpPr txBox="1"/>
          <p:nvPr/>
        </p:nvSpPr>
        <p:spPr>
          <a:xfrm>
            <a:off x="1186854" y="5408215"/>
            <a:ext cx="2798737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Pricing and tenure issue solution</a:t>
            </a:r>
          </a:p>
        </p:txBody>
      </p:sp>
    </p:spTree>
    <p:extLst>
      <p:ext uri="{BB962C8B-B14F-4D97-AF65-F5344CB8AC3E}">
        <p14:creationId xmlns:p14="http://schemas.microsoft.com/office/powerpoint/2010/main" val="35869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Meanwhile almost </a:t>
            </a:r>
            <a:r>
              <a:rPr lang="en-US" sz="2800" b="1" dirty="0"/>
              <a:t>50% </a:t>
            </a:r>
            <a:r>
              <a:rPr lang="en-US" sz="2800" dirty="0"/>
              <a:t>fiber optic customer churn while having high charges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Our </a:t>
            </a:r>
            <a:r>
              <a:rPr lang="en-ID" sz="1200" dirty="0" err="1"/>
              <a:t>fiber</a:t>
            </a:r>
            <a:r>
              <a:rPr lang="en-ID" sz="1200" dirty="0"/>
              <a:t> optic services is overprice and urgently need to be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DSL and no internet services is loyal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Internet customer need excellence customer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86854" y="5408215"/>
            <a:ext cx="2609894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Pricing and tenure issue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B84B0-3EB2-154F-CFEE-24466C97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68" y="1478533"/>
            <a:ext cx="4914255" cy="3645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083A92-62BB-4DD3-36FE-CBD6F52B4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83" y="1478533"/>
            <a:ext cx="4937892" cy="36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5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Longer contract keep customers but month to month is majority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Our majority customer is month to month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Two year contract customer mostly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Very low new and loyal customer at one year contract 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48192-F985-8A9E-B331-1B1D7DB4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511316"/>
            <a:ext cx="8487554" cy="35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7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Electronic check with majority high monthly charges is our concern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High charged (bad pricing) with manual payment is perfect combo for customer churned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Automatic payment have low churn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86854" y="540821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3B3520-6B98-7711-32CC-CA931180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16747"/>
            <a:ext cx="5596806" cy="34832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15E38-66E2-FC9C-D075-5678EA34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36" y="1815702"/>
            <a:ext cx="3820697" cy="29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5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CB06281-C953-4DD2-97C5-BB55833ECABB}"/>
              </a:ext>
            </a:extLst>
          </p:cNvPr>
          <p:cNvSpPr/>
          <p:nvPr/>
        </p:nvSpPr>
        <p:spPr>
          <a:xfrm>
            <a:off x="689214" y="2143238"/>
            <a:ext cx="5178964" cy="398739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786731" cy="810131"/>
          </a:xfrm>
        </p:spPr>
        <p:txBody>
          <a:bodyPr>
            <a:normAutofit/>
          </a:bodyPr>
          <a:lstStyle/>
          <a:p>
            <a:r>
              <a:rPr lang="en-US" sz="2800" dirty="0"/>
              <a:t>Contract and Payment issue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7282170" y="2554881"/>
            <a:ext cx="317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Good pricing and customer support services bundle with two year contract.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0E3291-7804-CE7D-5C4E-1DE2AFA8F6C5}"/>
              </a:ext>
            </a:extLst>
          </p:cNvPr>
          <p:cNvSpPr txBox="1"/>
          <p:nvPr/>
        </p:nvSpPr>
        <p:spPr>
          <a:xfrm>
            <a:off x="877175" y="2460766"/>
            <a:ext cx="485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Our majority customer is month to month contract,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which is mostly low tenure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701A8-0468-0A78-091B-BC6F3DD63BD9}"/>
              </a:ext>
            </a:extLst>
          </p:cNvPr>
          <p:cNvSpPr txBox="1"/>
          <p:nvPr/>
        </p:nvSpPr>
        <p:spPr>
          <a:xfrm>
            <a:off x="838199" y="3033477"/>
            <a:ext cx="502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Very low new and loyal customer at one year contract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5ABAF-FEDC-0272-1B98-6AE741ECDF89}"/>
              </a:ext>
            </a:extLst>
          </p:cNvPr>
          <p:cNvSpPr txBox="1"/>
          <p:nvPr/>
        </p:nvSpPr>
        <p:spPr>
          <a:xfrm>
            <a:off x="830306" y="3698521"/>
            <a:ext cx="50299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charged (bad pricing) with manual payment is perfect combo for 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churned </a:t>
            </a:r>
            <a:r>
              <a:rPr lang="en-ID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45%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(Electronic Check)</a:t>
            </a:r>
            <a:endParaRPr lang="en-ID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8A915-9314-7320-FDEE-D23644410A05}"/>
              </a:ext>
            </a:extLst>
          </p:cNvPr>
          <p:cNvSpPr txBox="1"/>
          <p:nvPr/>
        </p:nvSpPr>
        <p:spPr>
          <a:xfrm>
            <a:off x="830306" y="4578601"/>
            <a:ext cx="502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Two year contract customer mostly loyal 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C4CD-669C-505A-C7F2-A9C1D9D67BBB}"/>
              </a:ext>
            </a:extLst>
          </p:cNvPr>
          <p:cNvSpPr txBox="1"/>
          <p:nvPr/>
        </p:nvSpPr>
        <p:spPr>
          <a:xfrm>
            <a:off x="7282171" y="4365471"/>
            <a:ext cx="328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Prioritize automatic payment, with bonus and bundles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26243-A059-90E9-BDBA-592CEB0390F9}"/>
              </a:ext>
            </a:extLst>
          </p:cNvPr>
          <p:cNvSpPr txBox="1"/>
          <p:nvPr/>
        </p:nvSpPr>
        <p:spPr>
          <a:xfrm>
            <a:off x="7282170" y="3567897"/>
            <a:ext cx="328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Convert majority customer (month-to-month) contract to two year.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2B7DDA-3E59-E64C-442C-0DD4E39866C8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6323822" y="3772931"/>
            <a:ext cx="5027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27A92616-E3A4-0135-F5D1-57714330DD38}"/>
              </a:ext>
            </a:extLst>
          </p:cNvPr>
          <p:cNvSpPr/>
          <p:nvPr/>
        </p:nvSpPr>
        <p:spPr>
          <a:xfrm rot="10800000">
            <a:off x="6254495" y="2567151"/>
            <a:ext cx="69327" cy="241156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7E6BA6-2B31-63AE-BECD-330A83343CAC}"/>
              </a:ext>
            </a:extLst>
          </p:cNvPr>
          <p:cNvSpPr txBox="1"/>
          <p:nvPr/>
        </p:nvSpPr>
        <p:spPr>
          <a:xfrm>
            <a:off x="877175" y="5133654"/>
            <a:ext cx="5029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Automatic payment have low 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 rate </a:t>
            </a:r>
            <a:r>
              <a:rPr lang="en-ID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16-19%</a:t>
            </a:r>
          </a:p>
        </p:txBody>
      </p:sp>
    </p:spTree>
    <p:extLst>
      <p:ext uri="{BB962C8B-B14F-4D97-AF65-F5344CB8AC3E}">
        <p14:creationId xmlns:p14="http://schemas.microsoft.com/office/powerpoint/2010/main" val="100280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627705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Churned customer affected by partner, dependents and senior status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5493316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5238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Gender has </a:t>
            </a:r>
            <a:r>
              <a:rPr lang="en-US" sz="1200" b="1" dirty="0">
                <a:latin typeface="Gill Sans MT" panose="020B0502020104020203" pitchFamily="34" charset="77"/>
              </a:rPr>
              <a:t>nothing</a:t>
            </a:r>
            <a:r>
              <a:rPr lang="en-US" sz="1200" dirty="0">
                <a:latin typeface="Gill Sans MT" panose="020B0502020104020203" pitchFamily="34" charset="77"/>
              </a:rPr>
              <a:t> with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Senior citizen affect by almost </a:t>
            </a:r>
            <a:r>
              <a:rPr lang="en-US" sz="1200" b="1" dirty="0">
                <a:latin typeface="Gill Sans MT" panose="020B0502020104020203" pitchFamily="34" charset="77"/>
              </a:rPr>
              <a:t>20%</a:t>
            </a:r>
            <a:r>
              <a:rPr lang="en-US" sz="1200" dirty="0">
                <a:latin typeface="Gill Sans MT" panose="020B0502020104020203" pitchFamily="34" charset="77"/>
              </a:rPr>
              <a:t> customer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Partner and dependents status by average affect </a:t>
            </a:r>
            <a:r>
              <a:rPr lang="en-ID" sz="1200" b="1" dirty="0"/>
              <a:t>13-15% </a:t>
            </a:r>
            <a:r>
              <a:rPr lang="en-ID" sz="1200" dirty="0"/>
              <a:t>customer churn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E1FA87-0171-5207-C36E-8BBEDEB6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62117"/>
            <a:ext cx="5493316" cy="4264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1F06C2-F963-9A2C-0B1F-B2D4D1998BFC}"/>
              </a:ext>
            </a:extLst>
          </p:cNvPr>
          <p:cNvSpPr txBox="1"/>
          <p:nvPr/>
        </p:nvSpPr>
        <p:spPr>
          <a:xfrm>
            <a:off x="7697806" y="1891966"/>
            <a:ext cx="3171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 need excellence customer support for senior citizen engagement.</a:t>
            </a: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-Customer support training</a:t>
            </a: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-Experience Hire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42204-E8B2-712E-DC3F-9AA0D0A20C9B}"/>
              </a:ext>
            </a:extLst>
          </p:cNvPr>
          <p:cNvSpPr txBox="1"/>
          <p:nvPr/>
        </p:nvSpPr>
        <p:spPr>
          <a:xfrm>
            <a:off x="7697806" y="4974707"/>
            <a:ext cx="328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Family package for customer with dependents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8FB7D-75A6-EA2D-4E22-B1F828563801}"/>
              </a:ext>
            </a:extLst>
          </p:cNvPr>
          <p:cNvSpPr txBox="1"/>
          <p:nvPr/>
        </p:nvSpPr>
        <p:spPr>
          <a:xfrm>
            <a:off x="7697806" y="3536724"/>
            <a:ext cx="328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Partner services package, for interruption partner influence to churn</a:t>
            </a:r>
          </a:p>
        </p:txBody>
      </p:sp>
    </p:spTree>
    <p:extLst>
      <p:ext uri="{BB962C8B-B14F-4D97-AF65-F5344CB8AC3E}">
        <p14:creationId xmlns:p14="http://schemas.microsoft.com/office/powerpoint/2010/main" val="250255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Machine Learning Model (ANN)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C2978-73A9-E3E6-22AF-8E145634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94826"/>
            <a:ext cx="3581400" cy="287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D73B9-7C19-BA93-1A45-BC341039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5" y="1225767"/>
            <a:ext cx="6362022" cy="262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67A86-A6A4-D8C4-7674-248F696E4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71" y="4065026"/>
            <a:ext cx="10501845" cy="22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3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Machine Learning Model (ANN)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E573A-CEC6-6D5F-BC79-309CE3CD478E}"/>
              </a:ext>
            </a:extLst>
          </p:cNvPr>
          <p:cNvSpPr txBox="1"/>
          <p:nvPr/>
        </p:nvSpPr>
        <p:spPr>
          <a:xfrm>
            <a:off x="884035" y="2083365"/>
            <a:ext cx="5211965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 can implement in customer relationship management website to interpret churn when the probability hit threshold number (0.5)</a:t>
            </a:r>
          </a:p>
        </p:txBody>
      </p:sp>
    </p:spTree>
    <p:extLst>
      <p:ext uri="{BB962C8B-B14F-4D97-AF65-F5344CB8AC3E}">
        <p14:creationId xmlns:p14="http://schemas.microsoft.com/office/powerpoint/2010/main" val="312499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214B-FC67-6A3E-9669-70F4EC25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80A9-176C-0696-4E74-A775B4D3A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7BCD4-0C49-FBED-77DC-28642D23E098}"/>
              </a:ext>
            </a:extLst>
          </p:cNvPr>
          <p:cNvSpPr txBox="1"/>
          <p:nvPr/>
        </p:nvSpPr>
        <p:spPr>
          <a:xfrm>
            <a:off x="3208281" y="2625090"/>
            <a:ext cx="13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4479D-2887-87A2-76E4-5D36A7B335B4}"/>
              </a:ext>
            </a:extLst>
          </p:cNvPr>
          <p:cNvSpPr txBox="1"/>
          <p:nvPr/>
        </p:nvSpPr>
        <p:spPr>
          <a:xfrm>
            <a:off x="3286592" y="4339024"/>
            <a:ext cx="165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34D21-5199-72F8-9943-A8F1065230A7}"/>
              </a:ext>
            </a:extLst>
          </p:cNvPr>
          <p:cNvSpPr txBox="1"/>
          <p:nvPr/>
        </p:nvSpPr>
        <p:spPr>
          <a:xfrm>
            <a:off x="8164432" y="2619052"/>
            <a:ext cx="19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Showcase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712821-0A0C-CE43-99FC-7DDD568081DB}"/>
              </a:ext>
            </a:extLst>
          </p:cNvPr>
          <p:cNvSpPr txBox="1"/>
          <p:nvPr/>
        </p:nvSpPr>
        <p:spPr>
          <a:xfrm>
            <a:off x="8164432" y="4339024"/>
            <a:ext cx="191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Me!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B429B807-B45D-CEEC-D830-33B5BA8D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5999" y="2357918"/>
            <a:ext cx="914400" cy="914400"/>
          </a:xfrm>
          <a:prstGeom prst="rect">
            <a:avLst/>
          </a:prstGeom>
        </p:spPr>
      </p:pic>
      <p:pic>
        <p:nvPicPr>
          <p:cNvPr id="16" name="Graphic 15" descr="Briefcase with solid fill">
            <a:extLst>
              <a:ext uri="{FF2B5EF4-FFF2-40B4-BE49-F238E27FC236}">
                <a16:creationId xmlns:a16="http://schemas.microsoft.com/office/drawing/2014/main" id="{8C369A4A-4BE7-5A61-E1A6-70532CED9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999" y="4101498"/>
            <a:ext cx="914400" cy="914400"/>
          </a:xfrm>
          <a:prstGeom prst="rect">
            <a:avLst/>
          </a:prstGeom>
        </p:spPr>
      </p:pic>
      <p:pic>
        <p:nvPicPr>
          <p:cNvPr id="18" name="Graphic 17" descr="Work from home desk with solid fill">
            <a:extLst>
              <a:ext uri="{FF2B5EF4-FFF2-40B4-BE49-F238E27FC236}">
                <a16:creationId xmlns:a16="http://schemas.microsoft.com/office/drawing/2014/main" id="{55F5F340-FAF9-2869-7907-2A8AAE6E5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0032" y="2357918"/>
            <a:ext cx="914400" cy="914400"/>
          </a:xfrm>
          <a:prstGeom prst="rect">
            <a:avLst/>
          </a:prstGeom>
        </p:spPr>
      </p:pic>
      <p:pic>
        <p:nvPicPr>
          <p:cNvPr id="20" name="Graphic 19" descr="Chat with solid fill">
            <a:extLst>
              <a:ext uri="{FF2B5EF4-FFF2-40B4-BE49-F238E27FC236}">
                <a16:creationId xmlns:a16="http://schemas.microsoft.com/office/drawing/2014/main" id="{82567071-EA2E-56CD-F487-465C2AA91E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0032" y="41014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10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Contact Me!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103967" y="1954730"/>
            <a:ext cx="3543094" cy="142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103967" y="1596435"/>
            <a:ext cx="2637260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2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103967" y="3861723"/>
            <a:ext cx="1670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2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103967" y="4390434"/>
            <a:ext cx="3121724" cy="96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Still much to go!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404" y="1944838"/>
            <a:ext cx="1895646" cy="252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88264-5F3F-3FB7-DA9A-3AFA5D25C96E}"/>
              </a:ext>
            </a:extLst>
          </p:cNvPr>
          <p:cNvSpPr txBox="1"/>
          <p:nvPr/>
        </p:nvSpPr>
        <p:spPr>
          <a:xfrm>
            <a:off x="8854880" y="3199606"/>
            <a:ext cx="1432121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Thank You!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5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Me!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4B6D-C9A2-C2AB-5B79-33FB28B45F9D}"/>
              </a:ext>
            </a:extLst>
          </p:cNvPr>
          <p:cNvSpPr txBox="1"/>
          <p:nvPr/>
        </p:nvSpPr>
        <p:spPr>
          <a:xfrm>
            <a:off x="838200" y="4708632"/>
            <a:ext cx="2596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T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arget-oriented, fast learner and competitive team player, shaped by 10 years as a student-athlete with notable achievements and hands on job experience.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819115" y="844293"/>
            <a:ext cx="2356343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809586" y="600934"/>
            <a:ext cx="1915921" cy="34011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73F4F-DBFF-494E-A1BE-40030388505A}"/>
              </a:ext>
            </a:extLst>
          </p:cNvPr>
          <p:cNvSpPr txBox="1"/>
          <p:nvPr/>
        </p:nvSpPr>
        <p:spPr>
          <a:xfrm>
            <a:off x="5833032" y="1864309"/>
            <a:ext cx="104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Education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844755" y="3097085"/>
            <a:ext cx="11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B6D2F-A6A7-FF05-1D5B-B2522DD525B8}"/>
              </a:ext>
            </a:extLst>
          </p:cNvPr>
          <p:cNvSpPr txBox="1"/>
          <p:nvPr/>
        </p:nvSpPr>
        <p:spPr>
          <a:xfrm>
            <a:off x="5809586" y="4091025"/>
            <a:ext cx="64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Skills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C8D30-F367-C609-9089-8F88B7DD38CE}"/>
              </a:ext>
            </a:extLst>
          </p:cNvPr>
          <p:cNvSpPr txBox="1"/>
          <p:nvPr/>
        </p:nvSpPr>
        <p:spPr>
          <a:xfrm>
            <a:off x="8604755" y="3737497"/>
            <a:ext cx="64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12A6E-B8A7-EF10-2CC0-1234A5BF62BF}"/>
              </a:ext>
            </a:extLst>
          </p:cNvPr>
          <p:cNvSpPr txBox="1"/>
          <p:nvPr/>
        </p:nvSpPr>
        <p:spPr>
          <a:xfrm>
            <a:off x="5846210" y="2120802"/>
            <a:ext cx="5211965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Bachelor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Pertamina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2023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Binus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2025(Expected)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Applied Economy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Padjajaran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2025(Expected)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866412" y="3344653"/>
            <a:ext cx="2191409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15A5D-4010-962A-B114-A9E882CFF9B3}"/>
              </a:ext>
            </a:extLst>
          </p:cNvPr>
          <p:cNvSpPr txBox="1"/>
          <p:nvPr/>
        </p:nvSpPr>
        <p:spPr>
          <a:xfrm>
            <a:off x="5854284" y="4359241"/>
            <a:ext cx="2596055" cy="23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Data Science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Analyst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Viz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 of Things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Econometrics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E7EF2-EC21-3DEA-4528-D9C1923EAE10}"/>
              </a:ext>
            </a:extLst>
          </p:cNvPr>
          <p:cNvSpPr txBox="1"/>
          <p:nvPr/>
        </p:nvSpPr>
        <p:spPr>
          <a:xfrm>
            <a:off x="8663370" y="3999240"/>
            <a:ext cx="2857610" cy="26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Python/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 Studio</a:t>
            </a:r>
            <a:endParaRPr lang="en-US" sz="1400" dirty="0">
              <a:effectLst/>
              <a:latin typeface="Gill Sans Light" panose="020B0302020104020203" pitchFamily="34" charset="-79"/>
              <a:ea typeface="Arial" panose="020B0604020202020204" pitchFamily="34" charset="0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Looker Studio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Power BI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Streamlit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Arduino IDE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Microsoft Excel (Pivot Table &amp; Chart, Data Analysis,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Vlookup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&amp;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Problem solver who leverages skillset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404" y="1944838"/>
            <a:ext cx="1895646" cy="25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00C9-6ACF-7F88-84B3-5EECD5AF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Job Experience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9A4EE-DFBF-7B2F-CBD1-A1C1C14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5175738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Fresh talent with hands-on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DCF6-7C81-5E8F-19C1-08AF789F211A}"/>
              </a:ext>
            </a:extLst>
          </p:cNvPr>
          <p:cNvSpPr txBox="1"/>
          <p:nvPr/>
        </p:nvSpPr>
        <p:spPr>
          <a:xfrm>
            <a:off x="838199" y="1754931"/>
            <a:ext cx="496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IT Support/Data Admin – PERTAMINA Lubricants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Oct 2023 – Sep 2023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D4AB-8EFC-0BCA-F330-2D4EC70B707D}"/>
              </a:ext>
            </a:extLst>
          </p:cNvPr>
          <p:cNvSpPr txBox="1"/>
          <p:nvPr/>
        </p:nvSpPr>
        <p:spPr>
          <a:xfrm>
            <a:off x="838200" y="2308211"/>
            <a:ext cx="52119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Oil &amp; gas state-owned company focused on production and sales of lubricants and derivative products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Joined technical specialist function in sales and marketing as an after-sales function, I performed as a IT support and administrative (Corporate Memorandum &amp; Procurement Inventory) for Coordinator of Field Engineer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1 – Transformed manual after-sales activity dashboard to automated report and dashboard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2 – Data analysis for after-sales activity SLA Regulation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3 -  Field Engineer Workload Analysis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4 – Field Engineer Award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Assesment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5 – Field Engineer Travel Expense Forecasting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Looker Studio, Google Sheets, Google Apps Script, Microsoft Excel (Pivot Table, Data Analysis)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A513F-8D0F-82ED-F6BA-6554187E8CFB}"/>
              </a:ext>
            </a:extLst>
          </p:cNvPr>
          <p:cNvSpPr txBox="1"/>
          <p:nvPr/>
        </p:nvSpPr>
        <p:spPr>
          <a:xfrm>
            <a:off x="6141837" y="1754931"/>
            <a:ext cx="496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Software Developer Intern – Indonesia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Biru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Foundation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Apr 2021 – Sep 2021</a:t>
            </a:r>
            <a:r>
              <a:rPr lang="en-US" sz="16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4424D-5B48-6A2D-9453-3FC3372321B0}"/>
              </a:ext>
            </a:extLst>
          </p:cNvPr>
          <p:cNvSpPr txBox="1"/>
          <p:nvPr/>
        </p:nvSpPr>
        <p:spPr>
          <a:xfrm>
            <a:off x="6141838" y="2308211"/>
            <a:ext cx="52119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 Non Governmental-Organization focused on marine research, restoration and community development.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Joined digital marketing department as a contributor for digital transformation such as Website Developer and Android Developer for 6 months.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1 – Indonesia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Foundation Landing Page and Coral Reef Adoption System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2 – Indonesia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Android Application (Solution to find diving spots for tourists in the Lombok area)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Figma, Java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0FD4550-8C0F-3A3D-8A84-A69CB60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97224"/>
            <a:ext cx="1163321" cy="36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photo description available.">
            <a:extLst>
              <a:ext uri="{FF2B5EF4-FFF2-40B4-BE49-F238E27FC236}">
                <a16:creationId xmlns:a16="http://schemas.microsoft.com/office/drawing/2014/main" id="{EF193960-9867-9119-3007-21BDA39D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837" y="983800"/>
            <a:ext cx="590840" cy="5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304"/>
            <a:ext cx="9597272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Case 1: Telco Customer Churn with Data Analyst and Machine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081E09-0B90-39B6-F936-0679076E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6" y="1748148"/>
            <a:ext cx="10672124" cy="2390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FAE16-63A0-6ABA-A548-1658281E8A81}"/>
              </a:ext>
            </a:extLst>
          </p:cNvPr>
          <p:cNvSpPr txBox="1"/>
          <p:nvPr/>
        </p:nvSpPr>
        <p:spPr>
          <a:xfrm>
            <a:off x="838201" y="937803"/>
            <a:ext cx="10672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Telecommunication company have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that contain customer demographic, service subscriptions, contract and payment details. 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We Analyze and solve this churn rate problem from data available.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F620F-F2B0-9691-24B4-0E3ED325C521}"/>
              </a:ext>
            </a:extLst>
          </p:cNvPr>
          <p:cNvSpPr txBox="1"/>
          <p:nvPr/>
        </p:nvSpPr>
        <p:spPr>
          <a:xfrm>
            <a:off x="8222538" y="5952371"/>
            <a:ext cx="265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TelcoCustomer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740BC8-2994-791D-4374-6C8116FD0509}"/>
              </a:ext>
            </a:extLst>
          </p:cNvPr>
          <p:cNvSpPr txBox="1"/>
          <p:nvPr/>
        </p:nvSpPr>
        <p:spPr>
          <a:xfrm>
            <a:off x="8222538" y="5562858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ea typeface="Arial" panose="020B0604020202020204" pitchFamily="34" charset="0"/>
              </a:rPr>
              <a:t>Full project repository</a:t>
            </a:r>
            <a:endParaRPr lang="en-US" sz="16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9C590-8AF9-6378-6D05-D1A34C332205}"/>
              </a:ext>
            </a:extLst>
          </p:cNvPr>
          <p:cNvSpPr txBox="1"/>
          <p:nvPr/>
        </p:nvSpPr>
        <p:spPr>
          <a:xfrm>
            <a:off x="8222538" y="4307001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40760-3979-D85E-CF66-A6285FB6000F}"/>
              </a:ext>
            </a:extLst>
          </p:cNvPr>
          <p:cNvSpPr txBox="1"/>
          <p:nvPr/>
        </p:nvSpPr>
        <p:spPr>
          <a:xfrm>
            <a:off x="8222538" y="4642296"/>
            <a:ext cx="22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-Python</a:t>
            </a: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-Microsoft Excel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420F8-084B-4BD0-7B46-75D67000D2FD}"/>
              </a:ext>
            </a:extLst>
          </p:cNvPr>
          <p:cNvSpPr txBox="1"/>
          <p:nvPr/>
        </p:nvSpPr>
        <p:spPr>
          <a:xfrm>
            <a:off x="835066" y="4645555"/>
            <a:ext cx="6573267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Analyzes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telecommunications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company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data contains 7,043 customers including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demographics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subscriptions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contract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details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and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methods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29A02E-8DA2-9360-333F-BD825C8207D8}"/>
              </a:ext>
            </a:extLst>
          </p:cNvPr>
          <p:cNvSpPr txBox="1"/>
          <p:nvPr/>
        </p:nvSpPr>
        <p:spPr>
          <a:xfrm>
            <a:off x="836633" y="4307001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421465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entagon 52">
            <a:extLst>
              <a:ext uri="{FF2B5EF4-FFF2-40B4-BE49-F238E27FC236}">
                <a16:creationId xmlns:a16="http://schemas.microsoft.com/office/drawing/2014/main" id="{6A5A5BBF-7EF2-46E9-9CC2-EC96388DF0CB}"/>
              </a:ext>
            </a:extLst>
          </p:cNvPr>
          <p:cNvSpPr/>
          <p:nvPr/>
        </p:nvSpPr>
        <p:spPr>
          <a:xfrm>
            <a:off x="3195863" y="3090692"/>
            <a:ext cx="8646512" cy="1051107"/>
          </a:xfrm>
          <a:prstGeom prst="homePlate">
            <a:avLst/>
          </a:prstGeom>
          <a:solidFill>
            <a:srgbClr val="FF94B2">
              <a:alpha val="9804"/>
            </a:srgbClr>
          </a:solidFill>
          <a:ln w="6350">
            <a:solidFill>
              <a:srgbClr val="FF94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entagon 53">
            <a:extLst>
              <a:ext uri="{FF2B5EF4-FFF2-40B4-BE49-F238E27FC236}">
                <a16:creationId xmlns:a16="http://schemas.microsoft.com/office/drawing/2014/main" id="{9BA588B4-BEFC-1461-F926-8D288194BEC9}"/>
              </a:ext>
            </a:extLst>
          </p:cNvPr>
          <p:cNvSpPr/>
          <p:nvPr/>
        </p:nvSpPr>
        <p:spPr>
          <a:xfrm>
            <a:off x="3195862" y="4204229"/>
            <a:ext cx="8646512" cy="1051107"/>
          </a:xfrm>
          <a:prstGeom prst="homePlate">
            <a:avLst/>
          </a:prstGeom>
          <a:solidFill>
            <a:srgbClr val="FFDBE8">
              <a:alpha val="10196"/>
            </a:srgbClr>
          </a:solidFill>
          <a:ln w="6350">
            <a:solidFill>
              <a:srgbClr val="FF94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04FBF1BD-4D55-0CA6-C708-7BB59B0A9546}"/>
              </a:ext>
            </a:extLst>
          </p:cNvPr>
          <p:cNvSpPr/>
          <p:nvPr/>
        </p:nvSpPr>
        <p:spPr>
          <a:xfrm>
            <a:off x="3195861" y="5297273"/>
            <a:ext cx="8646512" cy="1051107"/>
          </a:xfrm>
          <a:prstGeom prst="homePlate">
            <a:avLst/>
          </a:prstGeom>
          <a:solidFill>
            <a:srgbClr val="FF94B2">
              <a:alpha val="10196"/>
            </a:srgbClr>
          </a:solidFill>
          <a:ln w="6350">
            <a:solidFill>
              <a:srgbClr val="FF94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C46FC7B8-F41C-85A9-C75D-AFECD8CA0685}"/>
              </a:ext>
            </a:extLst>
          </p:cNvPr>
          <p:cNvSpPr/>
          <p:nvPr/>
        </p:nvSpPr>
        <p:spPr>
          <a:xfrm>
            <a:off x="3195864" y="1977155"/>
            <a:ext cx="8646512" cy="1051107"/>
          </a:xfrm>
          <a:prstGeom prst="homePlate">
            <a:avLst/>
          </a:prstGeom>
          <a:solidFill>
            <a:srgbClr val="FFDBE8">
              <a:alpha val="10196"/>
            </a:srgbClr>
          </a:solidFill>
          <a:ln w="6350">
            <a:solidFill>
              <a:srgbClr val="FF94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Enhancing Customer Retention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E9039C-6BAB-DB75-4754-80E43E1D95C8}"/>
              </a:ext>
            </a:extLst>
          </p:cNvPr>
          <p:cNvSpPr txBox="1"/>
          <p:nvPr/>
        </p:nvSpPr>
        <p:spPr>
          <a:xfrm>
            <a:off x="1423202" y="1299898"/>
            <a:ext cx="119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cs typeface="Gill Sans Light" panose="020B0302020104020203" pitchFamily="34" charset="-79"/>
              </a:rPr>
              <a:t>Strategic</a:t>
            </a:r>
          </a:p>
          <a:p>
            <a:pPr algn="ctr"/>
            <a:r>
              <a:rPr lang="en-US" sz="1400" dirty="0">
                <a:latin typeface="+mj-lt"/>
                <a:cs typeface="Gill Sans Light" panose="020B0302020104020203" pitchFamily="34" charset="-79"/>
              </a:rPr>
              <a:t>Pilar</a:t>
            </a:r>
            <a:endParaRPr lang="en-US" sz="1400" b="1" dirty="0"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150214-88D1-3EAD-82C6-276851F595D6}"/>
              </a:ext>
            </a:extLst>
          </p:cNvPr>
          <p:cNvSpPr txBox="1"/>
          <p:nvPr/>
        </p:nvSpPr>
        <p:spPr>
          <a:xfrm>
            <a:off x="3652621" y="1299898"/>
            <a:ext cx="119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cs typeface="Gill Sans Light" panose="020B0302020104020203" pitchFamily="34" charset="-79"/>
              </a:rPr>
              <a:t>Priority Initiatives</a:t>
            </a:r>
            <a:endParaRPr lang="en-US" sz="1400" b="1" dirty="0"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A31DF7-879F-AAE9-979A-F7DE75187E46}"/>
              </a:ext>
            </a:extLst>
          </p:cNvPr>
          <p:cNvSpPr txBox="1"/>
          <p:nvPr/>
        </p:nvSpPr>
        <p:spPr>
          <a:xfrm>
            <a:off x="5499136" y="1306844"/>
            <a:ext cx="119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cs typeface="Gill Sans Light" panose="020B0302020104020203" pitchFamily="34" charset="-79"/>
              </a:rPr>
              <a:t>Goal</a:t>
            </a:r>
            <a:endParaRPr lang="en-US" sz="1400" b="1" dirty="0"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62A426-2D27-E5D5-2181-90255BA00C14}"/>
              </a:ext>
            </a:extLst>
          </p:cNvPr>
          <p:cNvSpPr txBox="1"/>
          <p:nvPr/>
        </p:nvSpPr>
        <p:spPr>
          <a:xfrm>
            <a:off x="7345651" y="1299898"/>
            <a:ext cx="119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cs typeface="Gill Sans Light" panose="020B0302020104020203" pitchFamily="34" charset="-79"/>
              </a:rPr>
              <a:t>Market Impact</a:t>
            </a:r>
            <a:endParaRPr lang="en-US" sz="1400" b="1" dirty="0"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030F32-73CE-3C95-51F8-82A61B1F75AA}"/>
              </a:ext>
            </a:extLst>
          </p:cNvPr>
          <p:cNvSpPr txBox="1"/>
          <p:nvPr/>
        </p:nvSpPr>
        <p:spPr>
          <a:xfrm>
            <a:off x="9523978" y="1299898"/>
            <a:ext cx="1193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cs typeface="Gill Sans Light" panose="020B0302020104020203" pitchFamily="34" charset="-79"/>
              </a:rPr>
              <a:t>Strategic Impact</a:t>
            </a:r>
            <a:endParaRPr lang="en-US" sz="1400" b="1" dirty="0">
              <a:latin typeface="+mj-lt"/>
              <a:cs typeface="Gill Sans Light" panose="020B0302020104020203" pitchFamily="34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7712A8-7625-DD57-0E0B-38D2685D27B3}"/>
              </a:ext>
            </a:extLst>
          </p:cNvPr>
          <p:cNvSpPr txBox="1"/>
          <p:nvPr/>
        </p:nvSpPr>
        <p:spPr>
          <a:xfrm>
            <a:off x="3199380" y="1980478"/>
            <a:ext cx="216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Understanding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Financial impact.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overview</a:t>
            </a:r>
            <a:r>
              <a:rPr lang="en-ID" sz="1200" dirty="0"/>
              <a:t>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50AC0D-52D4-E4F8-3B3C-906F7AB37CC1}"/>
              </a:ext>
            </a:extLst>
          </p:cNvPr>
          <p:cNvSpPr txBox="1"/>
          <p:nvPr/>
        </p:nvSpPr>
        <p:spPr>
          <a:xfrm>
            <a:off x="3199380" y="3103361"/>
            <a:ext cx="216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Insight &amp; Analysis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Exploratory data analysis (EDA).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Patterns and correlations.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767FC-161F-93DC-59E9-E62A889C6D58}"/>
              </a:ext>
            </a:extLst>
          </p:cNvPr>
          <p:cNvSpPr txBox="1"/>
          <p:nvPr/>
        </p:nvSpPr>
        <p:spPr>
          <a:xfrm>
            <a:off x="3199381" y="4215027"/>
            <a:ext cx="2036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Solution for Business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 model to predict churners.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Identify customers likely to churn.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E5CFF5-5F14-654A-D03E-E8A8711BFC28}"/>
              </a:ext>
            </a:extLst>
          </p:cNvPr>
          <p:cNvSpPr txBox="1"/>
          <p:nvPr/>
        </p:nvSpPr>
        <p:spPr>
          <a:xfrm>
            <a:off x="3195861" y="5307094"/>
            <a:ext cx="2165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Interpretability &amp; Strategies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Reveal critical churn factors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recommendations for retention campaigns.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43F413-5B7A-A5B9-CF08-AC59EE6C3ABD}"/>
              </a:ext>
            </a:extLst>
          </p:cNvPr>
          <p:cNvSpPr txBox="1"/>
          <p:nvPr/>
        </p:nvSpPr>
        <p:spPr>
          <a:xfrm>
            <a:off x="5273951" y="2264237"/>
            <a:ext cx="172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overview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3E7ED4-7DE3-07DB-F925-51EA0F092997}"/>
              </a:ext>
            </a:extLst>
          </p:cNvPr>
          <p:cNvSpPr txBox="1"/>
          <p:nvPr/>
        </p:nvSpPr>
        <p:spPr>
          <a:xfrm>
            <a:off x="7252449" y="2084468"/>
            <a:ext cx="1743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Mitigate revenue loss from churn, enhance customer satisfaction, and improve brand loyalty.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7EF60A-5282-E286-3AE5-202CD9D48F4C}"/>
              </a:ext>
            </a:extLst>
          </p:cNvPr>
          <p:cNvSpPr txBox="1"/>
          <p:nvPr/>
        </p:nvSpPr>
        <p:spPr>
          <a:xfrm>
            <a:off x="5235389" y="3238466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</a:t>
            </a:r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nsights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why customers </a:t>
            </a:r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enabling targeted interventions.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CD6BFA-A2FC-5A46-D486-CA71B524B5C6}"/>
              </a:ext>
            </a:extLst>
          </p:cNvPr>
          <p:cNvSpPr txBox="1"/>
          <p:nvPr/>
        </p:nvSpPr>
        <p:spPr>
          <a:xfrm>
            <a:off x="5360894" y="5399426"/>
            <a:ext cx="198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Interpretable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ML model for improving customer retention.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0391D5-303B-F093-56DC-CB2CA90B11C5}"/>
              </a:ext>
            </a:extLst>
          </p:cNvPr>
          <p:cNvSpPr txBox="1"/>
          <p:nvPr/>
        </p:nvSpPr>
        <p:spPr>
          <a:xfrm>
            <a:off x="5316324" y="4406616"/>
            <a:ext cx="193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 </a:t>
            </a:r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prediction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model with high </a:t>
            </a:r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accuracy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customer </a:t>
            </a:r>
            <a:r>
              <a:rPr lang="en-US" sz="12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segmentation</a:t>
            </a:r>
            <a:r>
              <a:rPr lang="en-US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</p:txBody>
      </p:sp>
      <p:sp>
        <p:nvSpPr>
          <p:cNvPr id="71" name="Manual Operation 70">
            <a:extLst>
              <a:ext uri="{FF2B5EF4-FFF2-40B4-BE49-F238E27FC236}">
                <a16:creationId xmlns:a16="http://schemas.microsoft.com/office/drawing/2014/main" id="{52DD64AF-6757-5C0D-63AD-A58AFCFCF932}"/>
              </a:ext>
            </a:extLst>
          </p:cNvPr>
          <p:cNvSpPr/>
          <p:nvPr/>
        </p:nvSpPr>
        <p:spPr>
          <a:xfrm>
            <a:off x="844271" y="1976771"/>
            <a:ext cx="2351590" cy="4371609"/>
          </a:xfrm>
          <a:prstGeom prst="flowChartManualOperation">
            <a:avLst/>
          </a:prstGeom>
          <a:solidFill>
            <a:srgbClr val="F24355"/>
          </a:solidFill>
          <a:ln w="6350">
            <a:solidFill>
              <a:srgbClr val="FF94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0D519A-F3E9-AB3E-589D-D7C3F0A541FE}"/>
              </a:ext>
            </a:extLst>
          </p:cNvPr>
          <p:cNvSpPr txBox="1"/>
          <p:nvPr/>
        </p:nvSpPr>
        <p:spPr>
          <a:xfrm>
            <a:off x="1071841" y="3910966"/>
            <a:ext cx="189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200" dirty="0">
                <a:solidFill>
                  <a:schemeClr val="bg1"/>
                </a:solidFill>
              </a:rPr>
              <a:t>Customer Retention &amp; Lifetime Value Optimization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A39792-ECD9-9E88-4177-D544D8094876}"/>
              </a:ext>
            </a:extLst>
          </p:cNvPr>
          <p:cNvSpPr txBox="1"/>
          <p:nvPr/>
        </p:nvSpPr>
        <p:spPr>
          <a:xfrm>
            <a:off x="7252448" y="3205822"/>
            <a:ext cx="1743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Strengthen existing customer relationships and prevent costly customer acquisition.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385FC5-E3E1-9E93-3DC7-49F8D2DCAD39}"/>
              </a:ext>
            </a:extLst>
          </p:cNvPr>
          <p:cNvSpPr txBox="1"/>
          <p:nvPr/>
        </p:nvSpPr>
        <p:spPr>
          <a:xfrm>
            <a:off x="7252447" y="4309609"/>
            <a:ext cx="1743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Focus retention efforts on high-value, high-risk customers for optimal ROI.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2EB1D7-EE80-195E-F1E1-C0953E34188C}"/>
              </a:ext>
            </a:extLst>
          </p:cNvPr>
          <p:cNvSpPr txBox="1"/>
          <p:nvPr/>
        </p:nvSpPr>
        <p:spPr>
          <a:xfrm>
            <a:off x="7252446" y="5374691"/>
            <a:ext cx="1743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Improve effectiveness of marketing campaigns and customer service interventions.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E4369E-F57F-2913-D045-79F16B5DA233}"/>
              </a:ext>
            </a:extLst>
          </p:cNvPr>
          <p:cNvSpPr txBox="1"/>
          <p:nvPr/>
        </p:nvSpPr>
        <p:spPr>
          <a:xfrm>
            <a:off x="9010745" y="2262823"/>
            <a:ext cx="242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Enable data-driven decision-making for retention.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CBF4AF1-D4BE-5430-7DFB-DE886F2B6085}"/>
              </a:ext>
            </a:extLst>
          </p:cNvPr>
          <p:cNvSpPr txBox="1"/>
          <p:nvPr/>
        </p:nvSpPr>
        <p:spPr>
          <a:xfrm>
            <a:off x="9010745" y="3309237"/>
            <a:ext cx="242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Transform raw data into strategic intelligence.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3C62E3-97E0-8D3E-6BAA-F333BCDF52B6}"/>
              </a:ext>
            </a:extLst>
          </p:cNvPr>
          <p:cNvSpPr txBox="1"/>
          <p:nvPr/>
        </p:nvSpPr>
        <p:spPr>
          <a:xfrm>
            <a:off x="9078058" y="4476763"/>
            <a:ext cx="242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Automate and scale churn prediction capabilities.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38D0C48-4D00-F792-9604-FD16E12532FE}"/>
              </a:ext>
            </a:extLst>
          </p:cNvPr>
          <p:cNvSpPr txBox="1"/>
          <p:nvPr/>
        </p:nvSpPr>
        <p:spPr>
          <a:xfrm>
            <a:off x="9078058" y="5467023"/>
            <a:ext cx="242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Analytical decision-making and digital transformation.</a:t>
            </a:r>
            <a:endParaRPr lang="en-US" sz="1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911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26% of churned customer represent $139,000 in monthly charges lost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11A0C5-CB4B-5C80-C10F-A0B2725D43E0}"/>
              </a:ext>
            </a:extLst>
          </p:cNvPr>
          <p:cNvGrpSpPr/>
          <p:nvPr/>
        </p:nvGrpSpPr>
        <p:grpSpPr>
          <a:xfrm>
            <a:off x="4917208" y="1319751"/>
            <a:ext cx="1760356" cy="1760356"/>
            <a:chOff x="5322052" y="1297574"/>
            <a:chExt cx="1606991" cy="16069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CC964-350B-FD69-5E2C-54231BE7360F}"/>
                </a:ext>
              </a:extLst>
            </p:cNvPr>
            <p:cNvSpPr/>
            <p:nvPr/>
          </p:nvSpPr>
          <p:spPr>
            <a:xfrm>
              <a:off x="5322052" y="1297574"/>
              <a:ext cx="1606991" cy="1606991"/>
            </a:xfrm>
            <a:prstGeom prst="ellipse">
              <a:avLst/>
            </a:prstGeom>
            <a:solidFill>
              <a:srgbClr val="660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5B1F3B-955C-A586-E76D-F10BA5BC10E8}"/>
                </a:ext>
              </a:extLst>
            </p:cNvPr>
            <p:cNvSpPr/>
            <p:nvPr/>
          </p:nvSpPr>
          <p:spPr>
            <a:xfrm>
              <a:off x="5926898" y="1904184"/>
              <a:ext cx="878542" cy="8785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20D355-931C-C554-B94E-720A80179E72}"/>
                </a:ext>
              </a:extLst>
            </p:cNvPr>
            <p:cNvSpPr txBox="1"/>
            <p:nvPr/>
          </p:nvSpPr>
          <p:spPr>
            <a:xfrm>
              <a:off x="5573082" y="1505354"/>
              <a:ext cx="878542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Revenue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$456</a:t>
              </a:r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E42201-1CD9-C4E5-E13D-D036688AAB7F}"/>
                </a:ext>
              </a:extLst>
            </p:cNvPr>
            <p:cNvSpPr txBox="1"/>
            <p:nvPr/>
          </p:nvSpPr>
          <p:spPr>
            <a:xfrm>
              <a:off x="6036007" y="2090734"/>
              <a:ext cx="831235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Churn Lost</a:t>
              </a:r>
            </a:p>
            <a:p>
              <a:r>
                <a:rPr lang="en-US" b="1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$139k</a:t>
              </a:r>
              <a:endParaRPr lang="en-US" b="1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D185B-A2A6-16CE-46E0-A84543D7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742"/>
            <a:ext cx="3943383" cy="275398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E4A40C-F575-59B2-EE04-338D7078DE8D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E908-D309-896C-C837-33C3C7425DF9}"/>
              </a:ext>
            </a:extLst>
          </p:cNvPr>
          <p:cNvSpPr txBox="1"/>
          <p:nvPr/>
        </p:nvSpPr>
        <p:spPr>
          <a:xfrm>
            <a:off x="1093508" y="5722867"/>
            <a:ext cx="87009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Reducing churn protects </a:t>
            </a:r>
            <a:r>
              <a:rPr lang="en-ID" sz="1400" b="1" dirty="0">
                <a:latin typeface="Gill Sans MT" panose="020B0502020104020203" pitchFamily="34" charset="77"/>
              </a:rPr>
              <a:t>30%</a:t>
            </a:r>
            <a:r>
              <a:rPr lang="en-ID" sz="1200" b="1" dirty="0">
                <a:latin typeface="Gill Sans MT" panose="020B0502020104020203" pitchFamily="34" charset="77"/>
              </a:rPr>
              <a:t> revenue</a:t>
            </a:r>
            <a:r>
              <a:rPr lang="en-ID" sz="1200" dirty="0">
                <a:latin typeface="Gill Sans MT" panose="020B0502020104020203" pitchFamily="34" charset="77"/>
              </a:rPr>
              <a:t> and strength </a:t>
            </a:r>
            <a:r>
              <a:rPr lang="en-ID" sz="1200" b="1" dirty="0">
                <a:latin typeface="Gill Sans MT" panose="020B0502020104020203" pitchFamily="34" charset="77"/>
              </a:rPr>
              <a:t>market</a:t>
            </a:r>
            <a:r>
              <a:rPr lang="en-ID" sz="1200" dirty="0">
                <a:latin typeface="Gill Sans MT" panose="020B0502020104020203" pitchFamily="34" charset="77"/>
              </a:rPr>
              <a:t> </a:t>
            </a:r>
            <a:r>
              <a:rPr lang="en-ID" sz="1200" b="1" dirty="0">
                <a:latin typeface="Gill Sans MT" panose="020B0502020104020203" pitchFamily="34" charset="77"/>
              </a:rPr>
              <a:t>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Customer acquisition is more </a:t>
            </a:r>
            <a:r>
              <a:rPr lang="en-ID" sz="1200" b="1" dirty="0"/>
              <a:t>expensive</a:t>
            </a:r>
            <a:r>
              <a:rPr lang="en-ID" sz="1200" dirty="0"/>
              <a:t> than retaining existing, resources can allocated to other </a:t>
            </a:r>
            <a:r>
              <a:rPr lang="en-ID" sz="1200" b="1" dirty="0"/>
              <a:t>growth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Understanding customer churn </a:t>
            </a:r>
            <a:r>
              <a:rPr lang="en-ID" sz="1200" b="1" dirty="0"/>
              <a:t>factor </a:t>
            </a:r>
            <a:r>
              <a:rPr lang="en-ID" sz="1200" dirty="0"/>
              <a:t>and </a:t>
            </a:r>
            <a:r>
              <a:rPr lang="en-ID" sz="1200" b="1" dirty="0"/>
              <a:t>retention</a:t>
            </a:r>
            <a:r>
              <a:rPr lang="en-ID" sz="1200" dirty="0"/>
              <a:t> strategy</a:t>
            </a:r>
            <a:r>
              <a:rPr lang="en-ID" sz="1200" b="1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830E3-D703-CD1F-1BCB-51BEEC6E0873}"/>
              </a:ext>
            </a:extLst>
          </p:cNvPr>
          <p:cNvSpPr txBox="1"/>
          <p:nvPr/>
        </p:nvSpPr>
        <p:spPr>
          <a:xfrm>
            <a:off x="1186854" y="540821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F983A-9DC9-E52B-3463-723C23F69BC1}"/>
              </a:ext>
            </a:extLst>
          </p:cNvPr>
          <p:cNvSpPr txBox="1"/>
          <p:nvPr/>
        </p:nvSpPr>
        <p:spPr>
          <a:xfrm>
            <a:off x="7714845" y="1176981"/>
            <a:ext cx="32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churned customer on avg a loss of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approx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$74/month 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95C29-9377-9DD9-4008-BD268CFBD20F}"/>
              </a:ext>
            </a:extLst>
          </p:cNvPr>
          <p:cNvSpPr txBox="1"/>
          <p:nvPr/>
        </p:nvSpPr>
        <p:spPr>
          <a:xfrm>
            <a:off x="4397041" y="4265866"/>
            <a:ext cx="3592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 rate -&gt;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Dissatisfaction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unmet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needs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 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This can lead the company vulnerable to competitors who might offer better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features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494A2-8E36-A6F6-52B1-CB2E12EE2C26}"/>
              </a:ext>
            </a:extLst>
          </p:cNvPr>
          <p:cNvSpPr txBox="1"/>
          <p:nvPr/>
        </p:nvSpPr>
        <p:spPr>
          <a:xfrm>
            <a:off x="1416943" y="4268774"/>
            <a:ext cx="2785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retain </a:t>
            </a:r>
            <a:r>
              <a:rPr lang="en-ID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73.47%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customers, the remaining churn rate presents a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room for improvement.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72FD6D8-C72B-554E-7526-E43081ACC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218" y="2351195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4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6863080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Churn Rate hurt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22377-1380-8E97-4208-6865001D2C5F}"/>
              </a:ext>
            </a:extLst>
          </p:cNvPr>
          <p:cNvSpPr txBox="1"/>
          <p:nvPr/>
        </p:nvSpPr>
        <p:spPr>
          <a:xfrm>
            <a:off x="838200" y="1264965"/>
            <a:ext cx="49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Pain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B428A-11B8-F2D1-3E32-742976B8BC82}"/>
              </a:ext>
            </a:extLst>
          </p:cNvPr>
          <p:cNvSpPr txBox="1"/>
          <p:nvPr/>
        </p:nvSpPr>
        <p:spPr>
          <a:xfrm>
            <a:off x="838200" y="1603519"/>
            <a:ext cx="5211965" cy="199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-Revenue leakage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-High churn rate and Increase customer acquisition costs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-Limited understanding of customers churn factors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-Ineffective Retention Strategies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-Reduce resources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-Competitive vulnerability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A3C2B-B33A-D3E2-5453-9F624489DDF1}"/>
              </a:ext>
            </a:extLst>
          </p:cNvPr>
          <p:cNvSpPr txBox="1"/>
          <p:nvPr/>
        </p:nvSpPr>
        <p:spPr>
          <a:xfrm>
            <a:off x="6141837" y="1264965"/>
            <a:ext cx="49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55961-DCA4-2A9E-49AD-D6978C76438E}"/>
              </a:ext>
            </a:extLst>
          </p:cNvPr>
          <p:cNvSpPr txBox="1"/>
          <p:nvPr/>
        </p:nvSpPr>
        <p:spPr>
          <a:xfrm>
            <a:off x="838200" y="4228238"/>
            <a:ext cx="4964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C4849-C7D2-EE1B-B255-AAFACD174700}"/>
              </a:ext>
            </a:extLst>
          </p:cNvPr>
          <p:cNvSpPr txBox="1"/>
          <p:nvPr/>
        </p:nvSpPr>
        <p:spPr>
          <a:xfrm>
            <a:off x="838200" y="4566792"/>
            <a:ext cx="5211965" cy="16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-Identify deeply understand churn factors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-Build a predictive churn model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-Translate insight and model into actionable retention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-Reduce customer churn rate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-Improve Operational Efficiency in Retention Efforts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195F2-6AEA-7CDB-743E-A6925947F243}"/>
              </a:ext>
            </a:extLst>
          </p:cNvPr>
          <p:cNvSpPr txBox="1"/>
          <p:nvPr/>
        </p:nvSpPr>
        <p:spPr>
          <a:xfrm>
            <a:off x="6141835" y="1603519"/>
            <a:ext cx="5211965" cy="16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Despite retaining a majority of our customers, a significant and preventable monthly revenue loss of $139,000 USD (representing 30.5% of total revenue) is occurring due to a 26.53% customer churn rate, severely impacting profitability, growth and costly customer acquisition efforts to offset these losses.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530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and loyal customer is the majority, which new customer tend to churn and loyal customer tend to stay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Target </a:t>
            </a:r>
            <a:r>
              <a:rPr lang="en-US" sz="1200" b="1" dirty="0">
                <a:latin typeface="Gill Sans MT" panose="020B0502020104020203" pitchFamily="34" charset="77"/>
              </a:rPr>
              <a:t>first month customer experience</a:t>
            </a:r>
            <a:r>
              <a:rPr lang="en-US" sz="1200" dirty="0">
                <a:latin typeface="Gill Sans MT" panose="020B0502020104020203" pitchFamily="34" charset="77"/>
              </a:rPr>
              <a:t> and </a:t>
            </a:r>
            <a:r>
              <a:rPr lang="en-US" sz="1200" b="1" dirty="0">
                <a:latin typeface="Gill Sans MT" panose="020B0502020104020203" pitchFamily="34" charset="77"/>
              </a:rPr>
              <a:t>bonus for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New</a:t>
            </a:r>
            <a:r>
              <a:rPr lang="en-US" sz="1200" b="1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customer tend to churn and loyal customer tend to stay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13206-6D13-B56A-6A5D-E70759DC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542" y="1409845"/>
            <a:ext cx="4610915" cy="275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60484-5138-A82D-8026-91972ED6DAB8}"/>
              </a:ext>
            </a:extLst>
          </p:cNvPr>
          <p:cNvSpPr txBox="1"/>
          <p:nvPr/>
        </p:nvSpPr>
        <p:spPr>
          <a:xfrm>
            <a:off x="2447542" y="4374881"/>
            <a:ext cx="161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29%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first year customer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833DA-CAE9-C781-BD21-039993F1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5160" y="1929191"/>
            <a:ext cx="5544297" cy="2753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895A41-8364-219D-1D29-28102E7B2F43}"/>
              </a:ext>
            </a:extLst>
          </p:cNvPr>
          <p:cNvSpPr txBox="1"/>
          <p:nvPr/>
        </p:nvSpPr>
        <p:spPr>
          <a:xfrm>
            <a:off x="7435770" y="1252083"/>
            <a:ext cx="24830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48%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first year customer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churned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D1AB2-591C-6331-B090-188BE35462EC}"/>
              </a:ext>
            </a:extLst>
          </p:cNvPr>
          <p:cNvCxnSpPr>
            <a:cxnSpLocks/>
            <a:stCxn id="42" idx="1"/>
          </p:cNvCxnSpPr>
          <p:nvPr/>
        </p:nvCxnSpPr>
        <p:spPr>
          <a:xfrm flipV="1">
            <a:off x="6854231" y="1832175"/>
            <a:ext cx="415248" cy="53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2C63C-0ECE-05ED-848E-48C8D761158D}"/>
              </a:ext>
            </a:extLst>
          </p:cNvPr>
          <p:cNvCxnSpPr>
            <a:cxnSpLocks/>
          </p:cNvCxnSpPr>
          <p:nvPr/>
        </p:nvCxnSpPr>
        <p:spPr>
          <a:xfrm>
            <a:off x="1600200" y="4116689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CDFBDC3D-5D77-3D4D-2361-DCFF6B325FEB}"/>
              </a:ext>
            </a:extLst>
          </p:cNvPr>
          <p:cNvSpPr/>
          <p:nvPr/>
        </p:nvSpPr>
        <p:spPr>
          <a:xfrm rot="16200000">
            <a:off x="1555312" y="3758665"/>
            <a:ext cx="59477" cy="65209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FD3683AA-3F85-840A-2A0C-52FE6B3624FD}"/>
              </a:ext>
            </a:extLst>
          </p:cNvPr>
          <p:cNvSpPr/>
          <p:nvPr/>
        </p:nvSpPr>
        <p:spPr>
          <a:xfrm rot="5400000">
            <a:off x="6831372" y="1972626"/>
            <a:ext cx="45719" cy="83049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vs">
      <a:dk1>
        <a:srgbClr val="2B0013"/>
      </a:dk1>
      <a:lt1>
        <a:srgbClr val="FFDBE8"/>
      </a:lt1>
      <a:dk2>
        <a:srgbClr val="660F24"/>
      </a:dk2>
      <a:lt2>
        <a:srgbClr val="FF93B2"/>
      </a:lt2>
      <a:accent1>
        <a:srgbClr val="FFDBE8"/>
      </a:accent1>
      <a:accent2>
        <a:srgbClr val="FF93B2"/>
      </a:accent2>
      <a:accent3>
        <a:srgbClr val="F24455"/>
      </a:accent3>
      <a:accent4>
        <a:srgbClr val="E5203A"/>
      </a:accent4>
      <a:accent5>
        <a:srgbClr val="660F24"/>
      </a:accent5>
      <a:accent6>
        <a:srgbClr val="2B0013"/>
      </a:accent6>
      <a:hlink>
        <a:srgbClr val="467886"/>
      </a:hlink>
      <a:folHlink>
        <a:srgbClr val="96607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avs" id="{E4B6431E-DC29-F640-AA47-3CBF238CB4F1}" vid="{CF469830-8747-C14E-A4EF-43A07E31C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1534</Words>
  <Application>Microsoft Macintosh PowerPoint</Application>
  <PresentationFormat>Widescreen</PresentationFormat>
  <Paragraphs>234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GILL SANS LIGHT</vt:lpstr>
      <vt:lpstr>GILL SANS LIGHT</vt:lpstr>
      <vt:lpstr>Gill Sans MT</vt:lpstr>
      <vt:lpstr>Office Theme</vt:lpstr>
      <vt:lpstr>Portofolio</vt:lpstr>
      <vt:lpstr>Table of Contents</vt:lpstr>
      <vt:lpstr>Problem solver who leverages skillset</vt:lpstr>
      <vt:lpstr>Fresh talent with hands-on experience</vt:lpstr>
      <vt:lpstr>Case 1: Telco Customer Churn with Data Analyst and Machine Learning</vt:lpstr>
      <vt:lpstr>Enhancing Customer Retention </vt:lpstr>
      <vt:lpstr>26% of churned customer represent $139,000 in monthly charges lost</vt:lpstr>
      <vt:lpstr>Churn Rate hurt</vt:lpstr>
      <vt:lpstr>New and loyal customer is the majority, which new customer tend to churn and loyal customer tend to stay</vt:lpstr>
      <vt:lpstr>Pricing tolerance develops with tenure and relationship, New customers pay more when they leave</vt:lpstr>
      <vt:lpstr>Pricing and tenure issue solution</vt:lpstr>
      <vt:lpstr>All phone and streaming services have the same churn affect</vt:lpstr>
      <vt:lpstr>Meanwhile almost 50% fiber optic customer churn while having high charges</vt:lpstr>
      <vt:lpstr>Longer contract keep customers but month to month is majority</vt:lpstr>
      <vt:lpstr>Electronic check with majority high monthly charges is our concern</vt:lpstr>
      <vt:lpstr>Contract and Payment issue solution</vt:lpstr>
      <vt:lpstr>Churned customer affected by partner, dependents and senior status</vt:lpstr>
      <vt:lpstr>Machine Learning Model (ANN)</vt:lpstr>
      <vt:lpstr>Machine Learning Model (ANN)</vt:lpstr>
      <vt:lpstr>Still much to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HAKAM RAVES</dc:creator>
  <cp:lastModifiedBy>HAKAM RAVES</cp:lastModifiedBy>
  <cp:revision>21</cp:revision>
  <cp:lastPrinted>2025-06-30T16:38:09Z</cp:lastPrinted>
  <dcterms:created xsi:type="dcterms:W3CDTF">2025-05-07T08:21:54Z</dcterms:created>
  <dcterms:modified xsi:type="dcterms:W3CDTF">2025-06-30T16:38:30Z</dcterms:modified>
</cp:coreProperties>
</file>