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8" r:id="rId4"/>
    <p:sldId id="273" r:id="rId5"/>
    <p:sldId id="276" r:id="rId6"/>
    <p:sldId id="270" r:id="rId7"/>
    <p:sldId id="272" r:id="rId8"/>
    <p:sldId id="283" r:id="rId9"/>
    <p:sldId id="277" r:id="rId10"/>
    <p:sldId id="285" r:id="rId11"/>
    <p:sldId id="295" r:id="rId12"/>
    <p:sldId id="278" r:id="rId13"/>
    <p:sldId id="286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013"/>
    <a:srgbClr val="E5203A"/>
    <a:srgbClr val="660F22"/>
    <a:srgbClr val="E51F3A"/>
    <a:srgbClr val="FF94B2"/>
    <a:srgbClr val="F24355"/>
    <a:srgbClr val="FFDBE8"/>
    <a:srgbClr val="2A0013"/>
    <a:srgbClr val="660F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8"/>
    <p:restoredTop sz="92267"/>
  </p:normalViewPr>
  <p:slideViewPr>
    <p:cSldViewPr snapToGrid="0">
      <p:cViewPr varScale="1">
        <p:scale>
          <a:sx n="139" d="100"/>
          <a:sy n="139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kam/Documents/Jobseeker/New%20Porto/Telco_Customer_Chur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[Telco_Customer_Churn.xlsx]Sheet2!PivotTable2</c:name>
    <c:fmtId val="-1"/>
  </c:pivotSource>
  <c:chart>
    <c:autoTitleDeleted val="1"/>
    <c:pivotFmts>
      <c:pivotFmt>
        <c:idx val="0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1579B"/>
          </a:solidFill>
          <a:ln>
            <a:noFill/>
          </a:ln>
          <a:effectLst/>
        </c:spPr>
      </c:pivotFmt>
      <c:pivotFmt>
        <c:idx val="9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353250347682833E-2"/>
          <c:y val="3.59695095968042E-2"/>
          <c:w val="0.72319881812028575"/>
          <c:h val="0.890445936951654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0-6 Months</c:v>
                </c:pt>
              </c:strCache>
            </c:strRef>
          </c:tx>
          <c:spPr>
            <a:solidFill>
              <a:srgbClr val="660F23">
                <a:alpha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Sheet2!$B$3:$B$5</c:f>
              <c:numCache>
                <c:formatCode>[$$-409]#,##0</c:formatCode>
                <c:ptCount val="2"/>
                <c:pt idx="0">
                  <c:v>31171.850000000046</c:v>
                </c:pt>
                <c:pt idx="1">
                  <c:v>49896.099999999977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2D-AD41-B54B-8DFDBB49C272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7-12 Months</c:v>
                </c:pt>
              </c:strCache>
            </c:strRef>
          </c:tx>
          <c:spPr>
            <a:solidFill>
              <a:srgbClr val="660F23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Sheet2!$C$3:$C$5</c:f>
              <c:numCache>
                <c:formatCode>[$$-409]#,##0</c:formatCode>
                <c:ptCount val="2"/>
                <c:pt idx="0">
                  <c:v>22503.649999999987</c:v>
                </c:pt>
                <c:pt idx="1">
                  <c:v>19058.149999999998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2D-AD41-B54B-8DFDBB49C272}"/>
            </c:ext>
          </c:extLst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13-24 Months</c:v>
                </c:pt>
              </c:strCache>
            </c:strRef>
          </c:tx>
          <c:spPr>
            <a:solidFill>
              <a:srgbClr val="660F23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Sheet2!$D$3:$D$5</c:f>
              <c:numCache>
                <c:formatCode>[$$-409]#,##0</c:formatCode>
                <c:ptCount val="2"/>
                <c:pt idx="0">
                  <c:v>39748.200000000033</c:v>
                </c:pt>
                <c:pt idx="1">
                  <c:v>23081.65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2D-AD41-B54B-8DFDBB49C272}"/>
            </c:ext>
          </c:extLst>
        </c:ser>
        <c:ser>
          <c:idx val="3"/>
          <c:order val="3"/>
          <c:tx>
            <c:strRef>
              <c:f>Sheet2!$E$1:$E$2</c:f>
              <c:strCache>
                <c:ptCount val="1"/>
                <c:pt idx="0">
                  <c:v>25-36 Months</c:v>
                </c:pt>
              </c:strCache>
            </c:strRef>
          </c:tx>
          <c:spPr>
            <a:solidFill>
              <a:srgbClr val="660F23">
                <a:alpha val="7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Sheet2!$E$3:$E$5</c:f>
              <c:numCache>
                <c:formatCode>[$$-409]#,##0</c:formatCode>
                <c:ptCount val="2"/>
                <c:pt idx="0">
                  <c:v>39390.849999999977</c:v>
                </c:pt>
                <c:pt idx="1">
                  <c:v>15167.949999999993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2D-AD41-B54B-8DFDBB49C272}"/>
            </c:ext>
          </c:extLst>
        </c:ser>
        <c:ser>
          <c:idx val="4"/>
          <c:order val="4"/>
          <c:tx>
            <c:strRef>
              <c:f>Sheet2!$F$1:$F$2</c:f>
              <c:strCache>
                <c:ptCount val="1"/>
                <c:pt idx="0">
                  <c:v>37-48 Months</c:v>
                </c:pt>
              </c:strCache>
            </c:strRef>
          </c:tx>
          <c:spPr>
            <a:solidFill>
              <a:srgbClr val="660F23">
                <a:alpha val="8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Sheet2!$F$3:$F$5</c:f>
              <c:numCache>
                <c:formatCode>[$$-409]#,##0</c:formatCode>
                <c:ptCount val="2"/>
                <c:pt idx="0">
                  <c:v>38239.950000000033</c:v>
                </c:pt>
                <c:pt idx="1">
                  <c:v>12294.549999999996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2D-AD41-B54B-8DFDBB49C272}"/>
            </c:ext>
          </c:extLst>
        </c:ser>
        <c:ser>
          <c:idx val="5"/>
          <c:order val="5"/>
          <c:tx>
            <c:strRef>
              <c:f>Sheet2!$G$1:$G$2</c:f>
              <c:strCache>
                <c:ptCount val="1"/>
                <c:pt idx="0">
                  <c:v>49-60 Months</c:v>
                </c:pt>
              </c:strCache>
            </c:strRef>
          </c:tx>
          <c:spPr>
            <a:solidFill>
              <a:srgbClr val="660F23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Sheet2!$G$3:$G$5</c:f>
              <c:numCache>
                <c:formatCode>[$$-409]#,##0</c:formatCode>
                <c:ptCount val="2"/>
                <c:pt idx="0">
                  <c:v>48116.349999999977</c:v>
                </c:pt>
                <c:pt idx="1">
                  <c:v>10581.900000000001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42D-AD41-B54B-8DFDBB49C272}"/>
            </c:ext>
          </c:extLst>
        </c:ser>
        <c:ser>
          <c:idx val="6"/>
          <c:order val="6"/>
          <c:tx>
            <c:strRef>
              <c:f>Sheet2!$H$1:$H$2</c:f>
              <c:strCache>
                <c:ptCount val="1"/>
                <c:pt idx="0">
                  <c:v>61+ Months</c:v>
                </c:pt>
              </c:strCache>
            </c:strRef>
          </c:tx>
          <c:spPr>
            <a:solidFill>
              <a:srgbClr val="660F2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Sheet2!$H$3:$H$5</c:f>
              <c:numCache>
                <c:formatCode>[$$-409]#,##0</c:formatCode>
                <c:ptCount val="2"/>
                <c:pt idx="0">
                  <c:v>97814.89999999979</c:v>
                </c:pt>
                <c:pt idx="1">
                  <c:v>9050.5500000000029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2D-AD41-B54B-8DFDBB49C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54376192"/>
        <c:axId val="1854377920"/>
      </c:barChart>
      <c:catAx>
        <c:axId val="185437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377920"/>
        <c:crosses val="autoZero"/>
        <c:auto val="1"/>
        <c:lblAlgn val="ctr"/>
        <c:lblOffset val="100"/>
        <c:noMultiLvlLbl val="0"/>
      </c:catAx>
      <c:valAx>
        <c:axId val="185437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3761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417638587796938"/>
          <c:y val="0.32346488053809619"/>
          <c:w val="0.17209814403896875"/>
          <c:h val="0.353070238923807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660F23">
          <a:alpha val="18000"/>
        </a:srgbClr>
      </a:solidFill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CFB84-6D0E-6C41-ABE8-E5721D77796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6E43-1522-C040-94A1-E581F595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46E43-1522-C040-94A1-E581F5955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7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46E43-1522-C040-94A1-E581F5955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8E4C-BC4E-0B69-84F1-43BBE7E4E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B27C5-E328-F122-FCD6-604B7BE29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EA8D-9D14-0352-D2E3-8462D47C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80CE-3C64-A33E-4C47-A3BC201B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83E9-7069-AF5B-5B49-F32C6F7B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A392B1A-86AC-306B-7332-305F5CBF1D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36870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4BDE-2652-BBB8-3922-2B02B18C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D2A2F-4E66-A6BB-6246-36EF48B6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5EE5-5227-4347-5DCF-CDCB994C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EA4A-461B-4ABC-7626-60938E22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DAFE-A94E-FDC1-AE08-9F9CE1A5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C193FE6-F205-6D84-E16E-38C25787E1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5596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D3E36-0073-A0C5-A787-292A5EB62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EC343-09D8-5C87-BB3D-0A569E619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B3EF-479F-ADB7-CC69-4C8969E2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FAC3-4B71-53E0-AF44-C1D30557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271-0910-E45E-771A-672EC3E2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CB2E410E-0C66-502E-B214-3A0522B42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321844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FD15-2CFD-31D3-1152-85E14A0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331F-211E-5FC9-E278-5DF8D290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6FD1-F0DC-4087-D2DD-5AF88DB1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6208-CCFE-F658-B360-90C27620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DE2B-727D-C341-8499-7B98E369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D7374218-0E55-2D06-55B1-0687EA1289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2062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2C71-F30E-4645-A413-3A092692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B6E09-E03F-0047-9867-41F15D85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C6E1-3BF6-EA1A-7735-C9306BB9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01E3-A6D0-158A-951A-C958D714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A0C0-903C-9F10-F1C6-505C61FF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ADDFC2B-FFFE-EDF5-D324-48AC19A407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76058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9CBE-A7D2-9F03-50B4-74FE9EEA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B10A-18C9-6CFA-7270-6AC5708C0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8F1EE-C0C7-B684-268F-DAB85FCE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F0B3D-1BA9-9848-5656-B409E34C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E881-305A-DB87-B7CD-17F7FFB7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ECDC-CE73-9C78-BF59-25CD8B50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8235A1BF-EA15-DD49-8989-8818E1E439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46724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7A71-BA90-9177-03CE-E42ED60A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383E-056B-7D35-7F9D-C4176F8A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47054-C75C-8D58-9F0F-0D6FF2A3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D29AD-1E6D-2D36-6DCD-FA5ACD8A5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CACA6-E0F7-E595-3858-4FE218A24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A280C-272F-2E25-ACBA-FB227053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C5211-302C-AA47-46B9-2FB6F7FD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A2741-D216-D092-A6FD-0171CF8D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4C9B523-EB43-306C-C2A6-D23B5C2472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66654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B312-93D3-4B30-F226-8568308D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9CB47-3AEA-AD88-53BF-E2220ECD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A6A0-8CA0-778F-1DD8-1292680F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362BD-132B-B862-22CD-E861824E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DF5AB50-AA7C-D880-579E-DCC22A8059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18871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A1B25-3462-61A6-7C9B-75AF77C2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EE3DD-7315-09CC-9ACC-46045D4B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551F-B337-C1A8-BE8B-474767CB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B46F6FAF-9437-2E72-EB65-36861DA2D4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74831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684-6F93-E292-41DD-D9325CE2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1C45-B851-1C8B-7B0B-F330827A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555F4-D48F-A64D-D6F5-5885EAA0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80438-1623-5DDB-0D2F-85188F0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FBA84-98C0-E0FB-34F0-FDFC262E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5020-A1C2-F18B-C86C-DA3EE5CC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6942605-E527-F674-627A-71D57CA18E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75326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354C-0E9C-0529-8C09-2C1C6BEB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1A311-B4A6-D4E1-9C82-DBE6D2CF8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EAFF1-8C6B-39D9-0119-8ADEAE9A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C91A-0C89-4BAA-01CE-6128E61B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8A003-F7D7-290A-7504-FEEC3A83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D831-68C5-997D-8C97-6340D7F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6AB6863-E59B-2CF5-7408-7AD6BB547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4912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E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5A1F7-26FB-168A-BED8-98370A18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7AA0-0250-1FA2-84AC-32E66C43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D5CA-D25B-4699-F18D-9E8E8561C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D7BF-7E2B-11F4-DC0E-5CFB8345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771C-A9F2-09A7-41B2-A1DA3E288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69CAAE-3A3C-8673-B6BF-4EE0B3A5C3E1}"/>
              </a:ext>
            </a:extLst>
          </p:cNvPr>
          <p:cNvSpPr/>
          <p:nvPr userDrawn="1"/>
        </p:nvSpPr>
        <p:spPr>
          <a:xfrm>
            <a:off x="10786820" y="163902"/>
            <a:ext cx="1143512" cy="3536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Hakam Raves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E892D9-23A9-F849-CF06-3831B06F9A45}"/>
              </a:ext>
            </a:extLst>
          </p:cNvPr>
          <p:cNvGrpSpPr/>
          <p:nvPr userDrawn="1"/>
        </p:nvGrpSpPr>
        <p:grpSpPr>
          <a:xfrm>
            <a:off x="854869" y="368508"/>
            <a:ext cx="2649537" cy="142877"/>
            <a:chOff x="854869" y="568323"/>
            <a:chExt cx="2649537" cy="1428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19C354-7821-273A-CFBA-89762C7493BA}"/>
                </a:ext>
              </a:extLst>
            </p:cNvPr>
            <p:cNvSpPr/>
            <p:nvPr/>
          </p:nvSpPr>
          <p:spPr>
            <a:xfrm>
              <a:off x="854869" y="568325"/>
              <a:ext cx="440531" cy="142875"/>
            </a:xfrm>
            <a:prstGeom prst="rect">
              <a:avLst/>
            </a:prstGeom>
            <a:solidFill>
              <a:srgbClr val="2B00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809891-3F24-A68C-4579-F60148CA5ABB}"/>
                </a:ext>
              </a:extLst>
            </p:cNvPr>
            <p:cNvSpPr/>
            <p:nvPr/>
          </p:nvSpPr>
          <p:spPr>
            <a:xfrm>
              <a:off x="1295399" y="568324"/>
              <a:ext cx="440531" cy="142875"/>
            </a:xfrm>
            <a:prstGeom prst="rect">
              <a:avLst/>
            </a:prstGeom>
            <a:solidFill>
              <a:srgbClr val="660F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31AA1C-33DC-77F3-CC46-9EB5F7D9C706}"/>
                </a:ext>
              </a:extLst>
            </p:cNvPr>
            <p:cNvSpPr/>
            <p:nvPr/>
          </p:nvSpPr>
          <p:spPr>
            <a:xfrm>
              <a:off x="1739105" y="568324"/>
              <a:ext cx="440531" cy="142875"/>
            </a:xfrm>
            <a:prstGeom prst="rect">
              <a:avLst/>
            </a:prstGeom>
            <a:solidFill>
              <a:srgbClr val="E51F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4060C9-03E7-92FC-17AE-5D8B03AB1AE2}"/>
                </a:ext>
              </a:extLst>
            </p:cNvPr>
            <p:cNvSpPr/>
            <p:nvPr/>
          </p:nvSpPr>
          <p:spPr>
            <a:xfrm>
              <a:off x="2182810" y="568324"/>
              <a:ext cx="440531" cy="142875"/>
            </a:xfrm>
            <a:prstGeom prst="rect">
              <a:avLst/>
            </a:prstGeom>
            <a:solidFill>
              <a:srgbClr val="F243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5CC17E-7858-2423-FEB2-F15231F1B078}"/>
                </a:ext>
              </a:extLst>
            </p:cNvPr>
            <p:cNvSpPr/>
            <p:nvPr/>
          </p:nvSpPr>
          <p:spPr>
            <a:xfrm>
              <a:off x="2623344" y="568324"/>
              <a:ext cx="440531" cy="142875"/>
            </a:xfrm>
            <a:prstGeom prst="rect">
              <a:avLst/>
            </a:prstGeom>
            <a:solidFill>
              <a:srgbClr val="FF9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90AE0A-714A-1261-CBB3-3CFC0512310D}"/>
                </a:ext>
              </a:extLst>
            </p:cNvPr>
            <p:cNvSpPr/>
            <p:nvPr/>
          </p:nvSpPr>
          <p:spPr>
            <a:xfrm>
              <a:off x="3063875" y="568323"/>
              <a:ext cx="440531" cy="142875"/>
            </a:xfrm>
            <a:prstGeom prst="rect">
              <a:avLst/>
            </a:prstGeom>
            <a:solidFill>
              <a:srgbClr val="FFD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6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hakamraves" TargetMode="External"/><Relationship Id="rId2" Type="http://schemas.openxmlformats.org/officeDocument/2006/relationships/hyperlink" Target="mailto:raves.hak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github.com/ravsss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hakamraves" TargetMode="External"/><Relationship Id="rId2" Type="http://schemas.openxmlformats.org/officeDocument/2006/relationships/hyperlink" Target="mailto:raves.hak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github.com/ravsss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ravsssh/TelcoCustom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B0F-2AA8-18A7-D848-BA362D897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Tingkat </a:t>
            </a:r>
            <a:r>
              <a:rPr lang="en-US" dirty="0" err="1"/>
              <a:t>Kehilanga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Perusahaan Telekomunikasi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87931-95E2-AF2F-BC9C-7A8CDAFE7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Hakam Raves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587F7-B9FD-F3E2-63E2-9D5EFF861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DB801-52AD-BF37-CFA6-8B604A2E5238}"/>
              </a:ext>
            </a:extLst>
          </p:cNvPr>
          <p:cNvCxnSpPr>
            <a:cxnSpLocks/>
          </p:cNvCxnSpPr>
          <p:nvPr/>
        </p:nvCxnSpPr>
        <p:spPr>
          <a:xfrm>
            <a:off x="1093076" y="3825766"/>
            <a:ext cx="35297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629E32-87D8-B0A1-BB3F-E38E2D066CD0}"/>
              </a:ext>
            </a:extLst>
          </p:cNvPr>
          <p:cNvCxnSpPr>
            <a:cxnSpLocks/>
          </p:cNvCxnSpPr>
          <p:nvPr/>
        </p:nvCxnSpPr>
        <p:spPr>
          <a:xfrm>
            <a:off x="7595476" y="3825766"/>
            <a:ext cx="35297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9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Customer profiling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BF0F0C-30AD-113A-6B58-4F1FB8BF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customer churn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DF11D-25BB-E3B8-8F96-6B8D5DF7E8D1}"/>
              </a:ext>
            </a:extLst>
          </p:cNvPr>
          <p:cNvSpPr txBox="1"/>
          <p:nvPr/>
        </p:nvSpPr>
        <p:spPr>
          <a:xfrm>
            <a:off x="1054409" y="2312876"/>
            <a:ext cx="2367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Surprise high billing for new customer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61C357-CD6E-7D30-60BC-E0298307FE6C}"/>
              </a:ext>
            </a:extLst>
          </p:cNvPr>
          <p:cNvSpPr/>
          <p:nvPr/>
        </p:nvSpPr>
        <p:spPr>
          <a:xfrm>
            <a:off x="10008081" y="3319933"/>
            <a:ext cx="1686613" cy="1008388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Customer churn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26% customer rate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$139K Monthly Loss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$74/Customer</a:t>
            </a:r>
            <a:endParaRPr lang="en-US" sz="1400" dirty="0">
              <a:solidFill>
                <a:schemeClr val="accent6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60368-D6EA-891A-6099-89514D5C2FCA}"/>
              </a:ext>
            </a:extLst>
          </p:cNvPr>
          <p:cNvSpPr txBox="1"/>
          <p:nvPr/>
        </p:nvSpPr>
        <p:spPr>
          <a:xfrm>
            <a:off x="3708955" y="2671720"/>
            <a:ext cx="2973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Contract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 contract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Majority month-to-month contract(55%)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34D68-B8F4-C4CB-DE1B-D98B3A9FBF4E}"/>
              </a:ext>
            </a:extLst>
          </p:cNvPr>
          <p:cNvSpPr txBox="1"/>
          <p:nvPr/>
        </p:nvSpPr>
        <p:spPr>
          <a:xfrm>
            <a:off x="1054409" y="3518528"/>
            <a:ext cx="2375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Poor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services bundle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Poor fiber optic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792F8-F285-14AC-09AA-C096338E2657}"/>
              </a:ext>
            </a:extLst>
          </p:cNvPr>
          <p:cNvSpPr txBox="1"/>
          <p:nvPr/>
        </p:nvSpPr>
        <p:spPr>
          <a:xfrm>
            <a:off x="1054408" y="4607552"/>
            <a:ext cx="2358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Majority manual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E-check &amp; Mailed-check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6EBEE-CE41-7B7F-E69B-9EB0B002AEF8}"/>
              </a:ext>
            </a:extLst>
          </p:cNvPr>
          <p:cNvSpPr txBox="1"/>
          <p:nvPr/>
        </p:nvSpPr>
        <p:spPr>
          <a:xfrm>
            <a:off x="3708955" y="4307729"/>
            <a:ext cx="3349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Poor senior citizen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B6ABE-2256-0CBC-C655-52521F315A1D}"/>
              </a:ext>
            </a:extLst>
          </p:cNvPr>
          <p:cNvSpPr txBox="1"/>
          <p:nvPr/>
        </p:nvSpPr>
        <p:spPr>
          <a:xfrm>
            <a:off x="7336528" y="3410805"/>
            <a:ext cx="26029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Senior citizen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Unstable life stage customer (single and no dependents)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90264-B208-863F-DAA7-F7ECD6D7C73E}"/>
              </a:ext>
            </a:extLst>
          </p:cNvPr>
          <p:cNvSpPr txBox="1"/>
          <p:nvPr/>
        </p:nvSpPr>
        <p:spPr>
          <a:xfrm>
            <a:off x="5481637" y="1690688"/>
            <a:ext cx="163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Root cause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CDC083-CDE8-D23F-8ED3-B23F37E1CC5A}"/>
              </a:ext>
            </a:extLst>
          </p:cNvPr>
          <p:cNvCxnSpPr>
            <a:cxnSpLocks/>
          </p:cNvCxnSpPr>
          <p:nvPr/>
        </p:nvCxnSpPr>
        <p:spPr>
          <a:xfrm flipV="1">
            <a:off x="3569739" y="2315282"/>
            <a:ext cx="0" cy="3030934"/>
          </a:xfrm>
          <a:prstGeom prst="line">
            <a:avLst/>
          </a:prstGeom>
          <a:ln>
            <a:solidFill>
              <a:srgbClr val="2B0013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D06422-3871-CF5B-FF40-4AEC4D397B73}"/>
              </a:ext>
            </a:extLst>
          </p:cNvPr>
          <p:cNvCxnSpPr>
            <a:cxnSpLocks/>
          </p:cNvCxnSpPr>
          <p:nvPr/>
        </p:nvCxnSpPr>
        <p:spPr>
          <a:xfrm flipV="1">
            <a:off x="7197312" y="2315282"/>
            <a:ext cx="0" cy="3030934"/>
          </a:xfrm>
          <a:prstGeom prst="line">
            <a:avLst/>
          </a:prstGeom>
          <a:ln>
            <a:solidFill>
              <a:srgbClr val="2B0013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4D212A-8E21-A8CD-49A5-ABF1194A5E88}"/>
              </a:ext>
            </a:extLst>
          </p:cNvPr>
          <p:cNvSpPr txBox="1"/>
          <p:nvPr/>
        </p:nvSpPr>
        <p:spPr>
          <a:xfrm>
            <a:off x="838200" y="1923369"/>
            <a:ext cx="134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Detailed cause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A43818-C509-35E4-2A54-C0BDAE9886C0}"/>
              </a:ext>
            </a:extLst>
          </p:cNvPr>
          <p:cNvSpPr txBox="1"/>
          <p:nvPr/>
        </p:nvSpPr>
        <p:spPr>
          <a:xfrm>
            <a:off x="10279781" y="1913091"/>
            <a:ext cx="1414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Business problem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210C48-C38A-A084-142E-52F6EA99342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011680" y="2066980"/>
            <a:ext cx="8268101" cy="18835"/>
          </a:xfrm>
          <a:prstGeom prst="straightConnector1">
            <a:avLst/>
          </a:prstGeom>
          <a:ln w="6350">
            <a:solidFill>
              <a:srgbClr val="2B001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3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Customer profiling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BF0F0C-30AD-113A-6B58-4F1FB8BF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customer stay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DF11D-25BB-E3B8-8F96-6B8D5DF7E8D1}"/>
              </a:ext>
            </a:extLst>
          </p:cNvPr>
          <p:cNvSpPr txBox="1"/>
          <p:nvPr/>
        </p:nvSpPr>
        <p:spPr>
          <a:xfrm>
            <a:off x="1054409" y="1917749"/>
            <a:ext cx="23670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Multi-service adoption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Full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Support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60368-D6EA-891A-6099-89514D5C2FCA}"/>
              </a:ext>
            </a:extLst>
          </p:cNvPr>
          <p:cNvSpPr txBox="1"/>
          <p:nvPr/>
        </p:nvSpPr>
        <p:spPr>
          <a:xfrm>
            <a:off x="3708955" y="1917749"/>
            <a:ext cx="400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Relationship Maturity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Price tolerance (low charges to high charges)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Engagement depth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6EBEE-CE41-7B7F-E69B-9EB0B002AEF8}"/>
              </a:ext>
            </a:extLst>
          </p:cNvPr>
          <p:cNvSpPr txBox="1"/>
          <p:nvPr/>
        </p:nvSpPr>
        <p:spPr>
          <a:xfrm>
            <a:off x="1054409" y="3310119"/>
            <a:ext cx="33491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Commitment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Long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Payment method (automatic payment)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Switching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B6ABE-2256-0CBC-C655-52521F315A1D}"/>
              </a:ext>
            </a:extLst>
          </p:cNvPr>
          <p:cNvSpPr txBox="1"/>
          <p:nvPr/>
        </p:nvSpPr>
        <p:spPr>
          <a:xfrm>
            <a:off x="7717526" y="1917748"/>
            <a:ext cx="2557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Non-senior citizen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Partnered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Stabil customer (dependents)</a:t>
            </a:r>
          </a:p>
        </p:txBody>
      </p:sp>
    </p:spTree>
    <p:extLst>
      <p:ext uri="{BB962C8B-B14F-4D97-AF65-F5344CB8AC3E}">
        <p14:creationId xmlns:p14="http://schemas.microsoft.com/office/powerpoint/2010/main" val="95523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Churn Prediction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/>
          </a:bodyPr>
          <a:lstStyle/>
          <a:p>
            <a:r>
              <a:rPr lang="en-US" sz="2800" dirty="0"/>
              <a:t>Prediction Model (ANN)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581D66-5F55-7A64-345E-82A623FF520A}"/>
              </a:ext>
            </a:extLst>
          </p:cNvPr>
          <p:cNvSpPr txBox="1"/>
          <p:nvPr/>
        </p:nvSpPr>
        <p:spPr>
          <a:xfrm>
            <a:off x="838199" y="1845196"/>
            <a:ext cx="4083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Model 93% detecting churn customer in data test (Recall 93%).</a:t>
            </a:r>
          </a:p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Predicted churn customer categorize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risk -&gt; 70%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Medium risk -&gt; 50%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Low-medium risk -&gt; 30%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 Risk -&gt; under 30%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E58BA-B161-3963-1B0B-541FA06D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57190" y="1570122"/>
            <a:ext cx="5596611" cy="1997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7B7C0E-96D0-94F7-010F-DB2902C72142}"/>
              </a:ext>
            </a:extLst>
          </p:cNvPr>
          <p:cNvSpPr txBox="1"/>
          <p:nvPr/>
        </p:nvSpPr>
        <p:spPr>
          <a:xfrm>
            <a:off x="838199" y="4320306"/>
            <a:ext cx="4083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Top 3 features driving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Month-to-month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Fiber optic internet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F779B-94E2-2595-5E30-408EF46E89DB}"/>
              </a:ext>
            </a:extLst>
          </p:cNvPr>
          <p:cNvSpPr txBox="1"/>
          <p:nvPr/>
        </p:nvSpPr>
        <p:spPr>
          <a:xfrm>
            <a:off x="6368142" y="4320305"/>
            <a:ext cx="4083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Top 3 features prevent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Bank Transfer </a:t>
            </a:r>
            <a:r>
              <a:rPr lang="en-US" sz="1400">
                <a:latin typeface="Gill Sans Light" panose="020B0302020104020203" pitchFamily="34" charset="-79"/>
                <a:cs typeface="Gill Sans Light" panose="020B0302020104020203" pitchFamily="34" charset="-79"/>
              </a:rPr>
              <a:t>(automatic)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Online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Tech support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2E2E8CD-9E0E-ED6D-957C-CBC8041E662B}"/>
              </a:ext>
            </a:extLst>
          </p:cNvPr>
          <p:cNvSpPr/>
          <p:nvPr/>
        </p:nvSpPr>
        <p:spPr>
          <a:xfrm>
            <a:off x="4980063" y="2436339"/>
            <a:ext cx="394476" cy="265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Action to customer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786731" cy="810131"/>
          </a:xfrm>
        </p:spPr>
        <p:txBody>
          <a:bodyPr>
            <a:normAutofit/>
          </a:bodyPr>
          <a:lstStyle/>
          <a:p>
            <a:r>
              <a:rPr lang="en-US" sz="2800" dirty="0"/>
              <a:t>Action suggestion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838198" y="3486464"/>
            <a:ext cx="465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Audit fiber optic service, investigate service quality, pricing and customer satisfaction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BC4CD-669C-505A-C7F2-A9C1D9D67BBB}"/>
              </a:ext>
            </a:extLst>
          </p:cNvPr>
          <p:cNvSpPr txBox="1"/>
          <p:nvPr/>
        </p:nvSpPr>
        <p:spPr>
          <a:xfrm>
            <a:off x="838198" y="2228527"/>
            <a:ext cx="465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Enhance customer support for senior citizen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426243-A059-90E9-BDBA-592CEB0390F9}"/>
              </a:ext>
            </a:extLst>
          </p:cNvPr>
          <p:cNvSpPr txBox="1"/>
          <p:nvPr/>
        </p:nvSpPr>
        <p:spPr>
          <a:xfrm>
            <a:off x="843091" y="4776216"/>
            <a:ext cx="46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Redesign service bundling, create pathways that move customers directly from one service to 7+ (full ecosystem)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F0530-AC75-6E6F-3234-001BFD07E8B6}"/>
              </a:ext>
            </a:extLst>
          </p:cNvPr>
          <p:cNvSpPr txBox="1"/>
          <p:nvPr/>
        </p:nvSpPr>
        <p:spPr>
          <a:xfrm>
            <a:off x="838200" y="1565100"/>
            <a:ext cx="46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Enhance onboarding program and built customer relationship that develop tenure and price tolerance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03707-CEC9-8028-246C-98D1FDC195D0}"/>
              </a:ext>
            </a:extLst>
          </p:cNvPr>
          <p:cNvSpPr txBox="1"/>
          <p:nvPr/>
        </p:nvSpPr>
        <p:spPr>
          <a:xfrm>
            <a:off x="838198" y="2756000"/>
            <a:ext cx="465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Review pricing strategy and service portfolio with customer demographic need matching (family plan or partner plan)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DBC3-9BED-B9D6-16B1-E38FA399DECD}"/>
              </a:ext>
            </a:extLst>
          </p:cNvPr>
          <p:cNvSpPr txBox="1"/>
          <p:nvPr/>
        </p:nvSpPr>
        <p:spPr>
          <a:xfrm>
            <a:off x="838198" y="4216928"/>
            <a:ext cx="440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Create loyalty bonus program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CA0E3-A8A8-0A27-44F7-4AE159C08AAE}"/>
              </a:ext>
            </a:extLst>
          </p:cNvPr>
          <p:cNvSpPr txBox="1"/>
          <p:nvPr/>
        </p:nvSpPr>
        <p:spPr>
          <a:xfrm>
            <a:off x="6864245" y="2233168"/>
            <a:ext cx="484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Implement machine learning model in customer relationship management dashboard for early warn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81B4E-DFCD-DC2F-B95D-609C6ABC4271}"/>
              </a:ext>
            </a:extLst>
          </p:cNvPr>
          <p:cNvSpPr txBox="1"/>
          <p:nvPr/>
        </p:nvSpPr>
        <p:spPr>
          <a:xfrm>
            <a:off x="6864244" y="1610575"/>
            <a:ext cx="473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Revamp </a:t>
            </a:r>
            <a:r>
              <a:rPr lang="en-ID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ux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for improvement in payment and contract to aim longer and automatic payment with added incentive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280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CE78-BE5F-F570-6720-AC85E418C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Contact Me!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FCD5B-4E44-27B0-19D0-FF27E541688E}"/>
              </a:ext>
            </a:extLst>
          </p:cNvPr>
          <p:cNvSpPr txBox="1"/>
          <p:nvPr/>
        </p:nvSpPr>
        <p:spPr>
          <a:xfrm>
            <a:off x="5103967" y="1954730"/>
            <a:ext cx="3543094" cy="1426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raves.hakam@gmail.com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+6282311117335 (</a:t>
            </a: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Whatsapp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Jakarta Barat, Indonesia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7CFD9-F348-6146-1CD5-75F63E7BFF63}"/>
              </a:ext>
            </a:extLst>
          </p:cNvPr>
          <p:cNvSpPr txBox="1"/>
          <p:nvPr/>
        </p:nvSpPr>
        <p:spPr>
          <a:xfrm>
            <a:off x="5103967" y="1596435"/>
            <a:ext cx="2637260" cy="458788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Personal Information</a:t>
            </a:r>
            <a:endParaRPr lang="en-US" sz="22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C8EF2-13A9-D1D8-78FF-9A679EC540FB}"/>
              </a:ext>
            </a:extLst>
          </p:cNvPr>
          <p:cNvSpPr txBox="1"/>
          <p:nvPr/>
        </p:nvSpPr>
        <p:spPr>
          <a:xfrm>
            <a:off x="5103967" y="3861723"/>
            <a:ext cx="1670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Find Me On</a:t>
            </a:r>
            <a:endParaRPr lang="en-US" sz="2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B31B-5A6C-09B6-6DF0-9D22A24E5F16}"/>
              </a:ext>
            </a:extLst>
          </p:cNvPr>
          <p:cNvSpPr txBox="1"/>
          <p:nvPr/>
        </p:nvSpPr>
        <p:spPr>
          <a:xfrm>
            <a:off x="5103967" y="4390434"/>
            <a:ext cx="3121724" cy="96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linkedin.com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/in/</a:t>
            </a: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hakamraves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 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2AB47F-A29E-356C-B419-4E852617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44"/>
            <a:ext cx="4826876" cy="925291"/>
          </a:xfrm>
        </p:spPr>
        <p:txBody>
          <a:bodyPr>
            <a:normAutofit/>
          </a:bodyPr>
          <a:lstStyle/>
          <a:p>
            <a:r>
              <a:rPr lang="en-US" sz="2800" dirty="0"/>
              <a:t>Still much to go!</a:t>
            </a:r>
          </a:p>
        </p:txBody>
      </p:sp>
      <p:pic>
        <p:nvPicPr>
          <p:cNvPr id="11" name="Picture 10" descr="A person with dark hair wearing a black shirt&#10;&#10;Description automatically generated">
            <a:extLst>
              <a:ext uri="{FF2B5EF4-FFF2-40B4-BE49-F238E27FC236}">
                <a16:creationId xmlns:a16="http://schemas.microsoft.com/office/drawing/2014/main" id="{71748133-9598-F886-B94D-D1C7621E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404" y="1944838"/>
            <a:ext cx="1895646" cy="252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88264-5F3F-3FB7-DA9A-3AFA5D25C96E}"/>
              </a:ext>
            </a:extLst>
          </p:cNvPr>
          <p:cNvSpPr txBox="1"/>
          <p:nvPr/>
        </p:nvSpPr>
        <p:spPr>
          <a:xfrm>
            <a:off x="8854880" y="3199606"/>
            <a:ext cx="1432121" cy="458788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Thank You!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55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CE78-BE5F-F570-6720-AC85E418C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B4B6D-C9A2-C2AB-5B79-33FB28B45F9D}"/>
              </a:ext>
            </a:extLst>
          </p:cNvPr>
          <p:cNvSpPr txBox="1"/>
          <p:nvPr/>
        </p:nvSpPr>
        <p:spPr>
          <a:xfrm>
            <a:off x="671020" y="4874919"/>
            <a:ext cx="25960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T</a:t>
            </a:r>
            <a:r>
              <a:rPr lang="en-US" sz="1400" b="1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arget-oriented</a:t>
            </a: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, </a:t>
            </a:r>
            <a:r>
              <a:rPr lang="en-US" sz="1400" b="1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fast learner</a:t>
            </a: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 and </a:t>
            </a:r>
            <a:r>
              <a:rPr lang="en-US" sz="1400" b="1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competitive team player</a:t>
            </a: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, shaped by 10 years as a student-athlete with notable achievements and hands on job experience.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FCD5B-4E44-27B0-19D0-FF27E541688E}"/>
              </a:ext>
            </a:extLst>
          </p:cNvPr>
          <p:cNvSpPr txBox="1"/>
          <p:nvPr/>
        </p:nvSpPr>
        <p:spPr>
          <a:xfrm>
            <a:off x="5819115" y="844293"/>
            <a:ext cx="2356343" cy="10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raves.hakam@gmail.com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+6282311117335 (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Whatsapp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Jakarta Barat, Indonesia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7CFD9-F348-6146-1CD5-75F63E7BFF63}"/>
              </a:ext>
            </a:extLst>
          </p:cNvPr>
          <p:cNvSpPr txBox="1"/>
          <p:nvPr/>
        </p:nvSpPr>
        <p:spPr>
          <a:xfrm>
            <a:off x="5809586" y="600934"/>
            <a:ext cx="1915921" cy="340116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Informasi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personal</a:t>
            </a:r>
            <a:endParaRPr lang="en-US" sz="1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73F4F-DBFF-494E-A1BE-40030388505A}"/>
              </a:ext>
            </a:extLst>
          </p:cNvPr>
          <p:cNvSpPr txBox="1"/>
          <p:nvPr/>
        </p:nvSpPr>
        <p:spPr>
          <a:xfrm>
            <a:off x="5833032" y="1864309"/>
            <a:ext cx="104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Edukasi</a:t>
            </a:r>
            <a:endParaRPr lang="en-US" sz="1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C8EF2-13A9-D1D8-78FF-9A679EC540FB}"/>
              </a:ext>
            </a:extLst>
          </p:cNvPr>
          <p:cNvSpPr txBox="1"/>
          <p:nvPr/>
        </p:nvSpPr>
        <p:spPr>
          <a:xfrm>
            <a:off x="5844755" y="3097085"/>
            <a:ext cx="149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Temukan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saya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endParaRPr lang="en-US" sz="16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B6D2F-A6A7-FF05-1D5B-B2522DD525B8}"/>
              </a:ext>
            </a:extLst>
          </p:cNvPr>
          <p:cNvSpPr txBox="1"/>
          <p:nvPr/>
        </p:nvSpPr>
        <p:spPr>
          <a:xfrm>
            <a:off x="5809586" y="4091025"/>
            <a:ext cx="64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Skills</a:t>
            </a:r>
            <a:endParaRPr lang="en-US" sz="16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C8D30-F367-C609-9089-8F88B7DD38CE}"/>
              </a:ext>
            </a:extLst>
          </p:cNvPr>
          <p:cNvSpPr txBox="1"/>
          <p:nvPr/>
        </p:nvSpPr>
        <p:spPr>
          <a:xfrm>
            <a:off x="8604755" y="3737497"/>
            <a:ext cx="645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Tools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12A6E-B8A7-EF10-2CC0-1234A5BF62BF}"/>
              </a:ext>
            </a:extLst>
          </p:cNvPr>
          <p:cNvSpPr txBox="1"/>
          <p:nvPr/>
        </p:nvSpPr>
        <p:spPr>
          <a:xfrm>
            <a:off x="5846210" y="2120802"/>
            <a:ext cx="5211965" cy="10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Bachelor of Computer Science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Pertamina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2023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Master of Computer Science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Binus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2026(Expected)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Master of Applied Economy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Padjajaran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2026(Expected)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B31B-5A6C-09B6-6DF0-9D22A24E5F16}"/>
              </a:ext>
            </a:extLst>
          </p:cNvPr>
          <p:cNvSpPr txBox="1"/>
          <p:nvPr/>
        </p:nvSpPr>
        <p:spPr>
          <a:xfrm>
            <a:off x="5866412" y="3344653"/>
            <a:ext cx="2191409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linkedin.com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/in/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hakamraves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15A5D-4010-962A-B114-A9E882CFF9B3}"/>
              </a:ext>
            </a:extLst>
          </p:cNvPr>
          <p:cNvSpPr txBox="1"/>
          <p:nvPr/>
        </p:nvSpPr>
        <p:spPr>
          <a:xfrm>
            <a:off x="5854284" y="4359241"/>
            <a:ext cx="2596055" cy="23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Data Science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Analyst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Machine Learning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Viz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Business Intelligence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 of Things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Econometrics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E7EF2-EC21-3DEA-4528-D9C1923EAE10}"/>
              </a:ext>
            </a:extLst>
          </p:cNvPr>
          <p:cNvSpPr txBox="1"/>
          <p:nvPr/>
        </p:nvSpPr>
        <p:spPr>
          <a:xfrm>
            <a:off x="8663370" y="3999240"/>
            <a:ext cx="2857610" cy="264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Python/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 Studio</a:t>
            </a:r>
            <a:endParaRPr lang="en-US" sz="1400" dirty="0">
              <a:effectLst/>
              <a:latin typeface="Gill Sans Light" panose="020B0302020104020203" pitchFamily="34" charset="-79"/>
              <a:ea typeface="Arial" panose="020B0604020202020204" pitchFamily="34" charset="0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Looker Studio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Power BI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Streamlit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Arduino IDE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Microsoft Excel (Pivot Table &amp; Chart, Data Analysis,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Vlookup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&amp;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Hlookup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2AB47F-A29E-356C-B419-4E852617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44"/>
            <a:ext cx="4826876" cy="925291"/>
          </a:xfrm>
        </p:spPr>
        <p:txBody>
          <a:bodyPr>
            <a:normAutofit/>
          </a:bodyPr>
          <a:lstStyle/>
          <a:p>
            <a:r>
              <a:rPr lang="en-US" sz="2800" dirty="0"/>
              <a:t>Problem solver who leverages skillset</a:t>
            </a:r>
          </a:p>
        </p:txBody>
      </p:sp>
      <p:pic>
        <p:nvPicPr>
          <p:cNvPr id="11" name="Picture 10" descr="A person with dark hair wearing a black shirt&#10;&#10;Description automatically generated">
            <a:extLst>
              <a:ext uri="{FF2B5EF4-FFF2-40B4-BE49-F238E27FC236}">
                <a16:creationId xmlns:a16="http://schemas.microsoft.com/office/drawing/2014/main" id="{71748133-9598-F886-B94D-D1C7621E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38" y="1782588"/>
            <a:ext cx="2140342" cy="28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5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Based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304"/>
            <a:ext cx="9597272" cy="3030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Telco Customer Churn with Data Analyst and Machine 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081E09-0B90-39B6-F936-0679076EF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58" y="1879138"/>
            <a:ext cx="10547966" cy="27276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FFAE16-63A0-6ABA-A548-1658281E8A81}"/>
              </a:ext>
            </a:extLst>
          </p:cNvPr>
          <p:cNvSpPr txBox="1"/>
          <p:nvPr/>
        </p:nvSpPr>
        <p:spPr>
          <a:xfrm>
            <a:off x="896516" y="1243404"/>
            <a:ext cx="1067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Telecommunication company have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that contain customer demographic, service subscriptions, contract, payment details and churn status.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F620F-F2B0-9691-24B4-0E3ED325C521}"/>
              </a:ext>
            </a:extLst>
          </p:cNvPr>
          <p:cNvSpPr txBox="1"/>
          <p:nvPr/>
        </p:nvSpPr>
        <p:spPr>
          <a:xfrm>
            <a:off x="8411524" y="6066367"/>
            <a:ext cx="265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TelcoCustomer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740BC8-2994-791D-4374-6C8116FD0509}"/>
              </a:ext>
            </a:extLst>
          </p:cNvPr>
          <p:cNvSpPr txBox="1"/>
          <p:nvPr/>
        </p:nvSpPr>
        <p:spPr>
          <a:xfrm>
            <a:off x="8854457" y="5676854"/>
            <a:ext cx="221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+mj-lt"/>
                <a:ea typeface="Arial" panose="020B0604020202020204" pitchFamily="34" charset="0"/>
              </a:rPr>
              <a:t>Full project repository</a:t>
            </a:r>
            <a:endParaRPr lang="en-US" sz="16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9C590-8AF9-6378-6D05-D1A34C332205}"/>
              </a:ext>
            </a:extLst>
          </p:cNvPr>
          <p:cNvSpPr txBox="1"/>
          <p:nvPr/>
        </p:nvSpPr>
        <p:spPr>
          <a:xfrm>
            <a:off x="8854457" y="4771754"/>
            <a:ext cx="221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Tools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40760-3979-D85E-CF66-A6285FB6000F}"/>
              </a:ext>
            </a:extLst>
          </p:cNvPr>
          <p:cNvSpPr txBox="1"/>
          <p:nvPr/>
        </p:nvSpPr>
        <p:spPr>
          <a:xfrm>
            <a:off x="8854457" y="5107049"/>
            <a:ext cx="22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-Python</a:t>
            </a:r>
          </a:p>
          <a:p>
            <a:pPr algn="r"/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-Microsoft Excel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44343-F9E0-FF84-D53D-7D814241FDEE}"/>
              </a:ext>
            </a:extLst>
          </p:cNvPr>
          <p:cNvSpPr txBox="1"/>
          <p:nvPr/>
        </p:nvSpPr>
        <p:spPr>
          <a:xfrm>
            <a:off x="896516" y="4771754"/>
            <a:ext cx="6113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 provide in-depth business insight and solve the problem by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analyze 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data by customer profiling,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predict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churn and strategy to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improve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retention rate.</a:t>
            </a:r>
          </a:p>
        </p:txBody>
      </p:sp>
    </p:spTree>
    <p:extLst>
      <p:ext uri="{BB962C8B-B14F-4D97-AF65-F5344CB8AC3E}">
        <p14:creationId xmlns:p14="http://schemas.microsoft.com/office/powerpoint/2010/main" val="421465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Business Insight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26% of churned customer represent $139,000 in monthly charges lost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11A0C5-CB4B-5C80-C10F-A0B2725D43E0}"/>
              </a:ext>
            </a:extLst>
          </p:cNvPr>
          <p:cNvGrpSpPr/>
          <p:nvPr/>
        </p:nvGrpSpPr>
        <p:grpSpPr>
          <a:xfrm>
            <a:off x="4917208" y="1190936"/>
            <a:ext cx="1760356" cy="1760356"/>
            <a:chOff x="5322052" y="1297574"/>
            <a:chExt cx="1606991" cy="16069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CC964-350B-FD69-5E2C-54231BE7360F}"/>
                </a:ext>
              </a:extLst>
            </p:cNvPr>
            <p:cNvSpPr/>
            <p:nvPr/>
          </p:nvSpPr>
          <p:spPr>
            <a:xfrm>
              <a:off x="5322052" y="1297574"/>
              <a:ext cx="1606991" cy="1606991"/>
            </a:xfrm>
            <a:prstGeom prst="ellipse">
              <a:avLst/>
            </a:prstGeom>
            <a:solidFill>
              <a:srgbClr val="660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C5B1F3B-955C-A586-E76D-F10BA5BC10E8}"/>
                </a:ext>
              </a:extLst>
            </p:cNvPr>
            <p:cNvSpPr/>
            <p:nvPr/>
          </p:nvSpPr>
          <p:spPr>
            <a:xfrm>
              <a:off x="5926898" y="1904184"/>
              <a:ext cx="878542" cy="8785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20D355-931C-C554-B94E-720A80179E72}"/>
                </a:ext>
              </a:extLst>
            </p:cNvPr>
            <p:cNvSpPr txBox="1"/>
            <p:nvPr/>
          </p:nvSpPr>
          <p:spPr>
            <a:xfrm>
              <a:off x="5573082" y="1505354"/>
              <a:ext cx="878542" cy="484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Revenue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$456</a:t>
              </a:r>
              <a:r>
                <a:rPr lang="en-US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E42201-1CD9-C4E5-E13D-D036688AAB7F}"/>
                </a:ext>
              </a:extLst>
            </p:cNvPr>
            <p:cNvSpPr txBox="1"/>
            <p:nvPr/>
          </p:nvSpPr>
          <p:spPr>
            <a:xfrm>
              <a:off x="6036007" y="2090734"/>
              <a:ext cx="831235" cy="484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Churn Lost</a:t>
              </a:r>
            </a:p>
            <a:p>
              <a:r>
                <a:rPr lang="en-US" b="1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$139k</a:t>
              </a:r>
              <a:endParaRPr lang="en-US" b="1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D185B-A2A6-16CE-46E0-A84543D7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96927"/>
            <a:ext cx="3943383" cy="275398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CE4A40C-F575-59B2-EE04-338D7078DE8D}"/>
              </a:ext>
            </a:extLst>
          </p:cNvPr>
          <p:cNvSpPr/>
          <p:nvPr/>
        </p:nvSpPr>
        <p:spPr>
          <a:xfrm>
            <a:off x="838199" y="5382712"/>
            <a:ext cx="4861101" cy="119153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BE908-D309-896C-C837-33C3C7425DF9}"/>
              </a:ext>
            </a:extLst>
          </p:cNvPr>
          <p:cNvSpPr txBox="1"/>
          <p:nvPr/>
        </p:nvSpPr>
        <p:spPr>
          <a:xfrm>
            <a:off x="939837" y="5576366"/>
            <a:ext cx="4733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MT" panose="020B0502020104020203" pitchFamily="34" charset="77"/>
              </a:rPr>
              <a:t>Reducing churn protects </a:t>
            </a:r>
            <a:r>
              <a:rPr lang="en-ID" sz="1400" b="1" dirty="0">
                <a:latin typeface="Gill Sans MT" panose="020B0502020104020203" pitchFamily="34" charset="77"/>
              </a:rPr>
              <a:t>30%</a:t>
            </a:r>
            <a:r>
              <a:rPr lang="en-ID" sz="1200" b="1" dirty="0">
                <a:latin typeface="Gill Sans MT" panose="020B0502020104020203" pitchFamily="34" charset="77"/>
              </a:rPr>
              <a:t> monthly revenue</a:t>
            </a:r>
            <a:r>
              <a:rPr lang="en-ID" sz="1200" dirty="0">
                <a:latin typeface="Gill Sans MT" panose="020B0502020104020203" pitchFamily="34" charset="77"/>
              </a:rPr>
              <a:t> and strength </a:t>
            </a:r>
            <a:r>
              <a:rPr lang="en-ID" sz="1200" b="1" dirty="0">
                <a:latin typeface="Gill Sans MT" panose="020B0502020104020203" pitchFamily="34" charset="77"/>
              </a:rPr>
              <a:t>market</a:t>
            </a:r>
            <a:r>
              <a:rPr lang="en-ID" sz="1200" dirty="0">
                <a:latin typeface="Gill Sans MT" panose="020B0502020104020203" pitchFamily="34" charset="77"/>
              </a:rPr>
              <a:t> </a:t>
            </a:r>
            <a:r>
              <a:rPr lang="en-ID" sz="1200" b="1" dirty="0">
                <a:latin typeface="Gill Sans MT" panose="020B0502020104020203" pitchFamily="34" charset="77"/>
              </a:rPr>
              <a:t>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Understanding customer churn </a:t>
            </a:r>
            <a:r>
              <a:rPr lang="en-ID" sz="1200" b="1" dirty="0"/>
              <a:t>factor </a:t>
            </a:r>
            <a:r>
              <a:rPr lang="en-ID" sz="1200" dirty="0"/>
              <a:t>and </a:t>
            </a:r>
            <a:r>
              <a:rPr lang="en-ID" sz="1200" b="1" dirty="0"/>
              <a:t>retention</a:t>
            </a:r>
            <a:r>
              <a:rPr lang="en-ID" sz="1200" dirty="0"/>
              <a:t>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Realtime churn prediction to overcome churn customer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3830E3-D703-CD1F-1BCB-51BEEC6E0873}"/>
              </a:ext>
            </a:extLst>
          </p:cNvPr>
          <p:cNvSpPr txBox="1"/>
          <p:nvPr/>
        </p:nvSpPr>
        <p:spPr>
          <a:xfrm>
            <a:off x="944807" y="5259849"/>
            <a:ext cx="1807724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Problem Statement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F983A-9DC9-E52B-3463-723C23F69BC1}"/>
              </a:ext>
            </a:extLst>
          </p:cNvPr>
          <p:cNvSpPr txBox="1"/>
          <p:nvPr/>
        </p:nvSpPr>
        <p:spPr>
          <a:xfrm>
            <a:off x="8234821" y="1586775"/>
            <a:ext cx="3257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Each churned customer on avg a loss of </a:t>
            </a:r>
            <a:r>
              <a:rPr lang="en-US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approx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</a:p>
          <a:p>
            <a:r>
              <a:rPr lang="en-US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$74/month 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B95C29-9377-9DD9-4008-BD268CFBD20F}"/>
              </a:ext>
            </a:extLst>
          </p:cNvPr>
          <p:cNvSpPr txBox="1"/>
          <p:nvPr/>
        </p:nvSpPr>
        <p:spPr>
          <a:xfrm>
            <a:off x="4397041" y="3943085"/>
            <a:ext cx="3592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Churn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-&gt;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Dissatisfaction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unmet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needs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 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This can lead the company vulnerable to competitors who might offer better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pricing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or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features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5494A2-8E36-A6F6-52B1-CB2E12EE2C26}"/>
              </a:ext>
            </a:extLst>
          </p:cNvPr>
          <p:cNvSpPr txBox="1"/>
          <p:nvPr/>
        </p:nvSpPr>
        <p:spPr>
          <a:xfrm>
            <a:off x="1416943" y="3945993"/>
            <a:ext cx="27858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While retain </a:t>
            </a:r>
            <a:r>
              <a:rPr lang="en-ID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73.5%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of customers, the remaining churn presents a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room for improvement.</a:t>
            </a:r>
            <a:endParaRPr lang="en-US" sz="14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1401A4-E50D-C79D-C4A4-39A5D9E6AD95}"/>
              </a:ext>
            </a:extLst>
          </p:cNvPr>
          <p:cNvCxnSpPr>
            <a:cxnSpLocks/>
          </p:cNvCxnSpPr>
          <p:nvPr/>
        </p:nvCxnSpPr>
        <p:spPr>
          <a:xfrm>
            <a:off x="6249740" y="2561747"/>
            <a:ext cx="652549" cy="46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8EBE1D-436B-4B24-A69A-72BB895F5CCE}"/>
              </a:ext>
            </a:extLst>
          </p:cNvPr>
          <p:cNvSpPr txBox="1"/>
          <p:nvPr/>
        </p:nvSpPr>
        <p:spPr>
          <a:xfrm>
            <a:off x="6542165" y="2985508"/>
            <a:ext cx="161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30%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of revenue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95D5A6-C858-1DD8-8A35-95DC640B6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73820"/>
              </p:ext>
            </p:extLst>
          </p:nvPr>
        </p:nvGraphicFramePr>
        <p:xfrm>
          <a:off x="6840253" y="5287327"/>
          <a:ext cx="4919001" cy="12869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24070">
                  <a:extLst>
                    <a:ext uri="{9D8B030D-6E8A-4147-A177-3AD203B41FA5}">
                      <a16:colId xmlns:a16="http://schemas.microsoft.com/office/drawing/2014/main" val="2853016475"/>
                    </a:ext>
                  </a:extLst>
                </a:gridCol>
                <a:gridCol w="3094931">
                  <a:extLst>
                    <a:ext uri="{9D8B030D-6E8A-4147-A177-3AD203B41FA5}">
                      <a16:colId xmlns:a16="http://schemas.microsoft.com/office/drawing/2014/main" val="403649487"/>
                    </a:ext>
                  </a:extLst>
                </a:gridCol>
              </a:tblGrid>
              <a:tr h="31387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+mj-lt"/>
                          <a:cs typeface="Gill Sans Light" panose="020B0302020104020203" pitchFamily="34" charset="-79"/>
                        </a:rPr>
                        <a:t>Strategic Pilar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+mj-lt"/>
                          <a:cs typeface="Gill Sans Light" panose="020B0302020104020203" pitchFamily="34" charset="-79"/>
                        </a:rPr>
                        <a:t>Objective Goal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610508460"/>
                  </a:ext>
                </a:extLst>
              </a:tr>
              <a:tr h="3339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Customer Profiling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Insights why customers churn and stay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3150265558"/>
                  </a:ext>
                </a:extLst>
              </a:tr>
              <a:tr h="325257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Churn Prediction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Predict customer churn and Risk Level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1453702573"/>
                  </a:ext>
                </a:extLst>
              </a:tr>
              <a:tr h="31387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Action to customer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Reduce churn rate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2118829204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E01E7450-BF95-F62D-F739-F75D68D2EDEE}"/>
              </a:ext>
            </a:extLst>
          </p:cNvPr>
          <p:cNvSpPr/>
          <p:nvPr/>
        </p:nvSpPr>
        <p:spPr>
          <a:xfrm>
            <a:off x="5997388" y="5750648"/>
            <a:ext cx="544777" cy="31260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F6659-E0B0-62B2-9043-BCDF03AADAB5}"/>
              </a:ext>
            </a:extLst>
          </p:cNvPr>
          <p:cNvCxnSpPr/>
          <p:nvPr/>
        </p:nvCxnSpPr>
        <p:spPr>
          <a:xfrm>
            <a:off x="838199" y="5066522"/>
            <a:ext cx="10937034" cy="0"/>
          </a:xfrm>
          <a:prstGeom prst="line">
            <a:avLst/>
          </a:prstGeom>
          <a:ln>
            <a:solidFill>
              <a:srgbClr val="660F2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04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Tenure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New and loyal customer is the majority, which new customer tend to churn and loyal customer tend to stay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22867"/>
            <a:ext cx="87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Target </a:t>
            </a:r>
            <a:r>
              <a:rPr lang="en-US" sz="1200" b="1" dirty="0">
                <a:latin typeface="Gill Sans MT" panose="020B0502020104020203" pitchFamily="34" charset="77"/>
              </a:rPr>
              <a:t>first month customer experience</a:t>
            </a:r>
            <a:r>
              <a:rPr lang="en-US" sz="1200" dirty="0">
                <a:latin typeface="Gill Sans MT" panose="020B0502020104020203" pitchFamily="34" charset="77"/>
              </a:rPr>
              <a:t> and </a:t>
            </a:r>
            <a:r>
              <a:rPr lang="en-US" sz="1200" b="1" dirty="0">
                <a:latin typeface="Gill Sans MT" panose="020B0502020104020203" pitchFamily="34" charset="77"/>
              </a:rPr>
              <a:t>bonus for loyal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New</a:t>
            </a:r>
            <a:r>
              <a:rPr lang="en-US" sz="1200" b="1" dirty="0">
                <a:latin typeface="Gill Sans MT" panose="020B0502020104020203" pitchFamily="34" charset="77"/>
              </a:rPr>
              <a:t> </a:t>
            </a:r>
            <a:r>
              <a:rPr lang="en-US" sz="1200" dirty="0">
                <a:latin typeface="Gill Sans MT" panose="020B0502020104020203" pitchFamily="34" charset="77"/>
              </a:rPr>
              <a:t>customer tend to churn and loyal customer tend to stay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68924" y="535442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13206-6D13-B56A-6A5D-E70759DC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2542" y="1409845"/>
            <a:ext cx="4610915" cy="2753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60484-5138-A82D-8026-91972ED6DAB8}"/>
              </a:ext>
            </a:extLst>
          </p:cNvPr>
          <p:cNvSpPr txBox="1"/>
          <p:nvPr/>
        </p:nvSpPr>
        <p:spPr>
          <a:xfrm>
            <a:off x="2447542" y="4374881"/>
            <a:ext cx="1610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29%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first year customer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833DA-CAE9-C781-BD21-039993F157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5160" y="1929191"/>
            <a:ext cx="5544297" cy="27534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9895A41-8364-219D-1D29-28102E7B2F43}"/>
              </a:ext>
            </a:extLst>
          </p:cNvPr>
          <p:cNvSpPr txBox="1"/>
          <p:nvPr/>
        </p:nvSpPr>
        <p:spPr>
          <a:xfrm>
            <a:off x="7435770" y="1252083"/>
            <a:ext cx="24830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48% 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of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first year customer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churned 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0D1AB2-591C-6331-B090-188BE35462EC}"/>
              </a:ext>
            </a:extLst>
          </p:cNvPr>
          <p:cNvCxnSpPr>
            <a:cxnSpLocks/>
            <a:stCxn id="42" idx="1"/>
          </p:cNvCxnSpPr>
          <p:nvPr/>
        </p:nvCxnSpPr>
        <p:spPr>
          <a:xfrm flipV="1">
            <a:off x="6854231" y="1832175"/>
            <a:ext cx="415248" cy="53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2C63C-0ECE-05ED-848E-48C8D761158D}"/>
              </a:ext>
            </a:extLst>
          </p:cNvPr>
          <p:cNvCxnSpPr>
            <a:cxnSpLocks/>
          </p:cNvCxnSpPr>
          <p:nvPr/>
        </p:nvCxnSpPr>
        <p:spPr>
          <a:xfrm>
            <a:off x="1600200" y="4116689"/>
            <a:ext cx="652549" cy="46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CDFBDC3D-5D77-3D4D-2361-DCFF6B325FEB}"/>
              </a:ext>
            </a:extLst>
          </p:cNvPr>
          <p:cNvSpPr/>
          <p:nvPr/>
        </p:nvSpPr>
        <p:spPr>
          <a:xfrm rot="16200000">
            <a:off x="1555312" y="3758665"/>
            <a:ext cx="59477" cy="65209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FD3683AA-3F85-840A-2A0C-52FE6B3624FD}"/>
              </a:ext>
            </a:extLst>
          </p:cNvPr>
          <p:cNvSpPr/>
          <p:nvPr/>
        </p:nvSpPr>
        <p:spPr>
          <a:xfrm rot="5400000">
            <a:off x="6831372" y="1972626"/>
            <a:ext cx="45719" cy="83049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0175"/>
            <a:ext cx="2724954" cy="255711"/>
          </a:xfrm>
        </p:spPr>
        <p:txBody>
          <a:bodyPr/>
          <a:lstStyle/>
          <a:p>
            <a:r>
              <a:rPr lang="en-US" dirty="0"/>
              <a:t>Customer Charges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620"/>
            <a:ext cx="9901336" cy="810131"/>
          </a:xfrm>
        </p:spPr>
        <p:txBody>
          <a:bodyPr>
            <a:normAutofit fontScale="90000"/>
          </a:bodyPr>
          <a:lstStyle/>
          <a:p>
            <a:r>
              <a:rPr lang="en-ID" sz="2800" dirty="0"/>
              <a:t>Pricing tolerance develops with tenure and relationship,</a:t>
            </a: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N</a:t>
            </a:r>
            <a:r>
              <a:rPr lang="en-US" sz="2800" dirty="0"/>
              <a:t>ew customers pay more when they leave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291C5E-D495-B691-0C11-FD48DC04C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138881"/>
              </p:ext>
            </p:extLst>
          </p:nvPr>
        </p:nvGraphicFramePr>
        <p:xfrm>
          <a:off x="838200" y="1297574"/>
          <a:ext cx="6824870" cy="4110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2"/>
            <a:ext cx="10615368" cy="112291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82501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Total churned monthly revenue originates from newest customers (0-6 months) for nearly </a:t>
            </a:r>
            <a:r>
              <a:rPr lang="en-ID" sz="1200" b="1" dirty="0"/>
              <a:t>36% ($49,896) </a:t>
            </a:r>
            <a:r>
              <a:rPr lang="en-ID" sz="1200" dirty="0"/>
              <a:t>of all lost monthly charges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MT" panose="020B0502020104020203" pitchFamily="34" charset="77"/>
              </a:rPr>
              <a:t>Stayed customer monthly charges low to high by tenure but churned customer vice versa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New customers leave when overcharged while loyal customer stay despite higher prices</a:t>
            </a:r>
            <a:endParaRPr lang="en-ID" sz="1200" dirty="0">
              <a:latin typeface="Gill Sans MT" panose="020B05020201040202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86854" y="540821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D390A-4844-E9C6-1536-7C62EC3A3220}"/>
              </a:ext>
            </a:extLst>
          </p:cNvPr>
          <p:cNvSpPr txBox="1"/>
          <p:nvPr/>
        </p:nvSpPr>
        <p:spPr>
          <a:xfrm>
            <a:off x="5471683" y="3423761"/>
            <a:ext cx="915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Low charges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E2DDC-CF23-DA21-F9DC-19065239AFDD}"/>
              </a:ext>
            </a:extLst>
          </p:cNvPr>
          <p:cNvSpPr txBox="1"/>
          <p:nvPr/>
        </p:nvSpPr>
        <p:spPr>
          <a:xfrm>
            <a:off x="5496395" y="4889892"/>
            <a:ext cx="100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High charges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64A94-2505-5123-F0D8-F194C665C897}"/>
              </a:ext>
            </a:extLst>
          </p:cNvPr>
          <p:cNvSpPr txBox="1"/>
          <p:nvPr/>
        </p:nvSpPr>
        <p:spPr>
          <a:xfrm>
            <a:off x="3095938" y="4816477"/>
            <a:ext cx="100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Low charges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19C11-6E83-956A-715D-CFC7DF52D37C}"/>
              </a:ext>
            </a:extLst>
          </p:cNvPr>
          <p:cNvSpPr txBox="1"/>
          <p:nvPr/>
        </p:nvSpPr>
        <p:spPr>
          <a:xfrm>
            <a:off x="3066927" y="1760727"/>
            <a:ext cx="853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High charges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CA8D1-F194-0312-E2B6-7A19AB50D12E}"/>
              </a:ext>
            </a:extLst>
          </p:cNvPr>
          <p:cNvSpPr txBox="1"/>
          <p:nvPr/>
        </p:nvSpPr>
        <p:spPr>
          <a:xfrm>
            <a:off x="3170482" y="3338250"/>
            <a:ext cx="392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C988B-1979-F313-5B2D-967683E0575B}"/>
              </a:ext>
            </a:extLst>
          </p:cNvPr>
          <p:cNvSpPr txBox="1"/>
          <p:nvPr/>
        </p:nvSpPr>
        <p:spPr>
          <a:xfrm>
            <a:off x="5586814" y="4216921"/>
            <a:ext cx="392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To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0B149-B9D4-FAAD-7569-92AEFB2BF586}"/>
              </a:ext>
            </a:extLst>
          </p:cNvPr>
          <p:cNvCxnSpPr>
            <a:cxnSpLocks/>
          </p:cNvCxnSpPr>
          <p:nvPr/>
        </p:nvCxnSpPr>
        <p:spPr>
          <a:xfrm>
            <a:off x="5951683" y="4279937"/>
            <a:ext cx="2014608" cy="512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D98913F1-88E8-F3CF-CC6E-868EB217163C}"/>
              </a:ext>
            </a:extLst>
          </p:cNvPr>
          <p:cNvSpPr/>
          <p:nvPr/>
        </p:nvSpPr>
        <p:spPr>
          <a:xfrm rot="10800000">
            <a:off x="5906710" y="3669982"/>
            <a:ext cx="45719" cy="12199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73EE3D-5C50-F609-8415-0989C4CDFD36}"/>
              </a:ext>
            </a:extLst>
          </p:cNvPr>
          <p:cNvSpPr txBox="1"/>
          <p:nvPr/>
        </p:nvSpPr>
        <p:spPr>
          <a:xfrm>
            <a:off x="8073384" y="4554867"/>
            <a:ext cx="29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Churned customers -&gt; the newer they are, the more they're charged</a:t>
            </a:r>
            <a:endParaRPr lang="en-ID" sz="1400" dirty="0">
              <a:latin typeface="Gill Sans MT" panose="020B0502020104020203" pitchFamily="34" charset="77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E7DFC5-627A-4BD3-7F9E-FDA5296DAF81}"/>
              </a:ext>
            </a:extLst>
          </p:cNvPr>
          <p:cNvCxnSpPr>
            <a:cxnSpLocks/>
          </p:cNvCxnSpPr>
          <p:nvPr/>
        </p:nvCxnSpPr>
        <p:spPr>
          <a:xfrm flipV="1">
            <a:off x="3530866" y="1673226"/>
            <a:ext cx="4447733" cy="180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A2C13813-A666-83E0-CE84-2370A227F27A}"/>
              </a:ext>
            </a:extLst>
          </p:cNvPr>
          <p:cNvSpPr/>
          <p:nvPr/>
        </p:nvSpPr>
        <p:spPr>
          <a:xfrm rot="10800000">
            <a:off x="3486012" y="2066918"/>
            <a:ext cx="45719" cy="265564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7DC61E-1C91-189B-0226-2A0F6A280097}"/>
              </a:ext>
            </a:extLst>
          </p:cNvPr>
          <p:cNvSpPr txBox="1"/>
          <p:nvPr/>
        </p:nvSpPr>
        <p:spPr>
          <a:xfrm>
            <a:off x="8127009" y="1442393"/>
            <a:ext cx="29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Stay customers -&gt; the longer they stay, the more they're charged</a:t>
            </a:r>
            <a:endParaRPr lang="en-ID" sz="1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103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30175"/>
            <a:ext cx="2449945" cy="244643"/>
          </a:xfrm>
        </p:spPr>
        <p:txBody>
          <a:bodyPr/>
          <a:lstStyle/>
          <a:p>
            <a:r>
              <a:rPr lang="en-US" dirty="0"/>
              <a:t>Demographic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627705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Churned customer affected by partner, dependents and senior status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E1FA87-0171-5207-C36E-8BBEDEB6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199" y="1319751"/>
            <a:ext cx="7253898" cy="478171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4D7A32-65E4-BE5A-FA16-DE098EC5DC24}"/>
              </a:ext>
            </a:extLst>
          </p:cNvPr>
          <p:cNvSpPr/>
          <p:nvPr/>
        </p:nvSpPr>
        <p:spPr>
          <a:xfrm>
            <a:off x="8198223" y="3104959"/>
            <a:ext cx="3758547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873AA-8A7B-7EC2-E25C-3666F6523F24}"/>
              </a:ext>
            </a:extLst>
          </p:cNvPr>
          <p:cNvSpPr txBox="1"/>
          <p:nvPr/>
        </p:nvSpPr>
        <p:spPr>
          <a:xfrm>
            <a:off x="8262050" y="3263891"/>
            <a:ext cx="3630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Gender has </a:t>
            </a:r>
            <a:r>
              <a:rPr lang="en-US" sz="1200" b="1" dirty="0">
                <a:latin typeface="Gill Sans MT" panose="020B0502020104020203" pitchFamily="34" charset="77"/>
              </a:rPr>
              <a:t>nothing</a:t>
            </a:r>
            <a:r>
              <a:rPr lang="en-US" sz="1200" dirty="0">
                <a:latin typeface="Gill Sans MT" panose="020B0502020104020203" pitchFamily="34" charset="77"/>
              </a:rPr>
              <a:t> with churn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Senior citizen affect by almost </a:t>
            </a:r>
            <a:r>
              <a:rPr lang="en-US" sz="1200" b="1" dirty="0">
                <a:latin typeface="Gill Sans MT" panose="020B0502020104020203" pitchFamily="34" charset="77"/>
              </a:rPr>
              <a:t>20%</a:t>
            </a:r>
            <a:r>
              <a:rPr lang="en-US" sz="1200" dirty="0">
                <a:latin typeface="Gill Sans MT" panose="020B0502020104020203" pitchFamily="34" charset="77"/>
              </a:rPr>
              <a:t> customer churn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Partner and dependents status by average affect </a:t>
            </a:r>
            <a:r>
              <a:rPr lang="en-ID" sz="1200" b="1" dirty="0"/>
              <a:t>13-15% </a:t>
            </a:r>
            <a:r>
              <a:rPr lang="en-ID" sz="1200" dirty="0"/>
              <a:t>customer churn</a:t>
            </a:r>
            <a:endParaRPr lang="en-US" sz="1200" dirty="0">
              <a:latin typeface="Gill Sans MT" panose="020B05020201040202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D15377-5C80-C806-8C9F-DB15CA3F64EF}"/>
              </a:ext>
            </a:extLst>
          </p:cNvPr>
          <p:cNvSpPr txBox="1"/>
          <p:nvPr/>
        </p:nvSpPr>
        <p:spPr>
          <a:xfrm>
            <a:off x="8396668" y="2954173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250255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Services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/>
          </a:bodyPr>
          <a:lstStyle/>
          <a:p>
            <a:r>
              <a:rPr lang="en-US" sz="2800" dirty="0"/>
              <a:t>Dangerous service acquisition trap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EBABA0E-D07F-DDD5-2729-208B27CC72F7}"/>
              </a:ext>
            </a:extLst>
          </p:cNvPr>
          <p:cNvSpPr/>
          <p:nvPr/>
        </p:nvSpPr>
        <p:spPr>
          <a:xfrm>
            <a:off x="8498541" y="3651452"/>
            <a:ext cx="3415554" cy="156600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4A0E4-977F-BEF0-5AA5-B9C5A98930A6}"/>
              </a:ext>
            </a:extLst>
          </p:cNvPr>
          <p:cNvSpPr txBox="1"/>
          <p:nvPr/>
        </p:nvSpPr>
        <p:spPr>
          <a:xfrm>
            <a:off x="8644121" y="3832464"/>
            <a:ext cx="3269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/>
              <a:t>Fiber</a:t>
            </a:r>
            <a:r>
              <a:rPr lang="en-ID" sz="1200" dirty="0"/>
              <a:t> optic is consistently show high churn in every service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The more service customer use the more loyal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Online Backup, Online Security, Device Protection and Tech Support is services that most retained customer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50749-5E29-2FBB-3AD8-2355CCEBFF22}"/>
              </a:ext>
            </a:extLst>
          </p:cNvPr>
          <p:cNvSpPr txBox="1"/>
          <p:nvPr/>
        </p:nvSpPr>
        <p:spPr>
          <a:xfrm>
            <a:off x="8668683" y="3466639"/>
            <a:ext cx="1044483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3DB59-D07D-727F-BA88-1F6D7DB0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60353"/>
            <a:ext cx="7192678" cy="42688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3A0271-916D-C825-80CE-899C7A8D10B2}"/>
              </a:ext>
            </a:extLst>
          </p:cNvPr>
          <p:cNvCxnSpPr>
            <a:cxnSpLocks/>
          </p:cNvCxnSpPr>
          <p:nvPr/>
        </p:nvCxnSpPr>
        <p:spPr>
          <a:xfrm>
            <a:off x="1943100" y="5217459"/>
            <a:ext cx="497907" cy="61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0EF565-32D5-3084-C763-E39F42E19A05}"/>
              </a:ext>
            </a:extLst>
          </p:cNvPr>
          <p:cNvSpPr txBox="1"/>
          <p:nvPr/>
        </p:nvSpPr>
        <p:spPr>
          <a:xfrm>
            <a:off x="1108310" y="5827863"/>
            <a:ext cx="2951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Mostly one service usage customer is phone service user only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8C5FA34F-DA03-F086-03AF-AE446AC0FB05}"/>
              </a:ext>
            </a:extLst>
          </p:cNvPr>
          <p:cNvSpPr/>
          <p:nvPr/>
        </p:nvSpPr>
        <p:spPr>
          <a:xfrm rot="16200000">
            <a:off x="6642341" y="4705612"/>
            <a:ext cx="130467" cy="143040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2DBBCC-C0E5-9975-7FD7-A67BD1176C10}"/>
              </a:ext>
            </a:extLst>
          </p:cNvPr>
          <p:cNvCxnSpPr>
            <a:cxnSpLocks/>
          </p:cNvCxnSpPr>
          <p:nvPr/>
        </p:nvCxnSpPr>
        <p:spPr>
          <a:xfrm>
            <a:off x="6690022" y="5479069"/>
            <a:ext cx="266590" cy="34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E7D554-CED4-BDA6-8646-E45B01D50097}"/>
              </a:ext>
            </a:extLst>
          </p:cNvPr>
          <p:cNvSpPr txBox="1"/>
          <p:nvPr/>
        </p:nvSpPr>
        <p:spPr>
          <a:xfrm>
            <a:off x="5833147" y="5923462"/>
            <a:ext cx="266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service usage customer is the most loyal.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F89F0-D21C-606A-FEE0-372A774EDF9A}"/>
              </a:ext>
            </a:extLst>
          </p:cNvPr>
          <p:cNvSpPr txBox="1"/>
          <p:nvPr/>
        </p:nvSpPr>
        <p:spPr>
          <a:xfrm>
            <a:off x="8635333" y="1375456"/>
            <a:ext cx="32787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Highest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churn rate occur at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2-4 service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usage not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single-service customer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</a:t>
            </a:r>
          </a:p>
          <a:p>
            <a:endParaRPr lang="en-ID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While successfully upselling customer into more service, but they becoming more likely to churn.</a:t>
            </a:r>
            <a:endParaRPr lang="en-US" sz="14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CBD7020-A2E0-5D2E-A7E2-4C05F213D68E}"/>
              </a:ext>
            </a:extLst>
          </p:cNvPr>
          <p:cNvSpPr/>
          <p:nvPr/>
        </p:nvSpPr>
        <p:spPr>
          <a:xfrm rot="5400000">
            <a:off x="3221485" y="1616690"/>
            <a:ext cx="127936" cy="140266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929FE7-CE38-62B8-DD36-01E86B0BEADE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3285453" y="1773936"/>
            <a:ext cx="5349880" cy="48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96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30175"/>
            <a:ext cx="2530151" cy="243808"/>
          </a:xfrm>
        </p:spPr>
        <p:txBody>
          <a:bodyPr/>
          <a:lstStyle/>
          <a:p>
            <a:r>
              <a:rPr lang="en-US" dirty="0"/>
              <a:t>Payment Method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Most popular, yet most risky: E-Check and Month-to-month Contract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22867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Except e-check other payment method have low churn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Two year contract customer mostly loyal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Most popular, yet most risky</a:t>
            </a:r>
            <a:endParaRPr lang="en-US" sz="1200" dirty="0">
              <a:latin typeface="Gill Sans MT" panose="020B05020201040202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68924" y="535442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48192-F985-8A9E-B331-1B1D7DB4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6901" y="2117807"/>
            <a:ext cx="5846666" cy="2394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3883DF-9C80-3D4A-120A-46DADDE1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00" y="1658070"/>
            <a:ext cx="4624678" cy="2878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8DEFA0-3445-0868-BC42-03903A2358F4}"/>
              </a:ext>
            </a:extLst>
          </p:cNvPr>
          <p:cNvSpPr txBox="1"/>
          <p:nvPr/>
        </p:nvSpPr>
        <p:spPr>
          <a:xfrm>
            <a:off x="1817556" y="4634013"/>
            <a:ext cx="312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The most used payment method is E-Check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8771D3-D8D4-C043-9BB1-03881F8B9A6C}"/>
              </a:ext>
            </a:extLst>
          </p:cNvPr>
          <p:cNvSpPr txBox="1"/>
          <p:nvPr/>
        </p:nvSpPr>
        <p:spPr>
          <a:xfrm>
            <a:off x="6671717" y="4614087"/>
            <a:ext cx="312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The most used contract method is Month-to-month</a:t>
            </a:r>
          </a:p>
        </p:txBody>
      </p:sp>
    </p:spTree>
    <p:extLst>
      <p:ext uri="{BB962C8B-B14F-4D97-AF65-F5344CB8AC3E}">
        <p14:creationId xmlns:p14="http://schemas.microsoft.com/office/powerpoint/2010/main" val="231017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vs">
      <a:dk1>
        <a:srgbClr val="2B0013"/>
      </a:dk1>
      <a:lt1>
        <a:srgbClr val="FFDBE8"/>
      </a:lt1>
      <a:dk2>
        <a:srgbClr val="660F24"/>
      </a:dk2>
      <a:lt2>
        <a:srgbClr val="FF93B2"/>
      </a:lt2>
      <a:accent1>
        <a:srgbClr val="FFDBE8"/>
      </a:accent1>
      <a:accent2>
        <a:srgbClr val="FF93B2"/>
      </a:accent2>
      <a:accent3>
        <a:srgbClr val="F24455"/>
      </a:accent3>
      <a:accent4>
        <a:srgbClr val="E5203A"/>
      </a:accent4>
      <a:accent5>
        <a:srgbClr val="660F24"/>
      </a:accent5>
      <a:accent6>
        <a:srgbClr val="2B0013"/>
      </a:accent6>
      <a:hlink>
        <a:srgbClr val="467886"/>
      </a:hlink>
      <a:folHlink>
        <a:srgbClr val="96607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avs" id="{E4B6431E-DC29-F640-AA47-3CBF238CB4F1}" vid="{CF469830-8747-C14E-A4EF-43A07E31CE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13161</TotalTime>
  <Words>1087</Words>
  <Application>Microsoft Macintosh PowerPoint</Application>
  <PresentationFormat>Widescreen</PresentationFormat>
  <Paragraphs>198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Gill Sans Light</vt:lpstr>
      <vt:lpstr>Gill Sans Light</vt:lpstr>
      <vt:lpstr>Gill Sans MT</vt:lpstr>
      <vt:lpstr>Office Theme</vt:lpstr>
      <vt:lpstr>Tingkat Kehilanga Pelanggan Perusahaan Telekomunikasi</vt:lpstr>
      <vt:lpstr>Problem solver who leverages skillset</vt:lpstr>
      <vt:lpstr>Telco Customer Churn with Data Analyst and Machine Learning</vt:lpstr>
      <vt:lpstr>26% of churned customer represent $139,000 in monthly charges lost</vt:lpstr>
      <vt:lpstr>New and loyal customer is the majority, which new customer tend to churn and loyal customer tend to stay</vt:lpstr>
      <vt:lpstr>Pricing tolerance develops with tenure and relationship, New customers pay more when they leave</vt:lpstr>
      <vt:lpstr>Churned customer affected by partner, dependents and senior status</vt:lpstr>
      <vt:lpstr>Dangerous service acquisition trap</vt:lpstr>
      <vt:lpstr>Most popular, yet most risky: E-Check and Month-to-month Contract</vt:lpstr>
      <vt:lpstr>What makes customer churn</vt:lpstr>
      <vt:lpstr>What makes customer stay</vt:lpstr>
      <vt:lpstr>Prediction Model (ANN)</vt:lpstr>
      <vt:lpstr>Action suggestion </vt:lpstr>
      <vt:lpstr>Still much to 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HAKAM RAVES</dc:creator>
  <cp:lastModifiedBy>HAKAM RAVES</cp:lastModifiedBy>
  <cp:revision>34</cp:revision>
  <cp:lastPrinted>2025-06-30T16:38:09Z</cp:lastPrinted>
  <dcterms:created xsi:type="dcterms:W3CDTF">2025-05-07T08:21:54Z</dcterms:created>
  <dcterms:modified xsi:type="dcterms:W3CDTF">2025-09-29T05:07:42Z</dcterms:modified>
</cp:coreProperties>
</file>