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30"/>
  </p:notesMasterIdLst>
  <p:sldIdLst>
    <p:sldId id="265" r:id="rId2"/>
    <p:sldId id="267" r:id="rId3"/>
    <p:sldId id="266" r:id="rId4"/>
    <p:sldId id="272" r:id="rId5"/>
    <p:sldId id="264" r:id="rId6"/>
    <p:sldId id="259" r:id="rId7"/>
    <p:sldId id="268" r:id="rId8"/>
    <p:sldId id="260" r:id="rId9"/>
    <p:sldId id="261" r:id="rId10"/>
    <p:sldId id="262" r:id="rId11"/>
    <p:sldId id="263"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3" r:id="rId25"/>
    <p:sldId id="284" r:id="rId26"/>
    <p:sldId id="285" r:id="rId27"/>
    <p:sldId id="286" r:id="rId28"/>
    <p:sldId id="282"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982" autoAdjust="0"/>
  </p:normalViewPr>
  <p:slideViewPr>
    <p:cSldViewPr snapToGrid="0" snapToObjects="1">
      <p:cViewPr>
        <p:scale>
          <a:sx n="54" d="100"/>
          <a:sy n="54" d="100"/>
        </p:scale>
        <p:origin x="-2448"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9F419-9D63-114A-9D5C-208D9981058F}" type="datetimeFigureOut">
              <a:rPr lang="en-US" smtClean="0"/>
              <a:t>8/8/16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81758-D61E-F047-9CB6-CF9333E677CA}" type="slidenum">
              <a:rPr lang="en-US" smtClean="0"/>
              <a:t>‹#›</a:t>
            </a:fld>
            <a:endParaRPr lang="en-US"/>
          </a:p>
        </p:txBody>
      </p:sp>
    </p:spTree>
    <p:extLst>
      <p:ext uri="{BB962C8B-B14F-4D97-AF65-F5344CB8AC3E}">
        <p14:creationId xmlns:p14="http://schemas.microsoft.com/office/powerpoint/2010/main" val="29456137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statistics, </a:t>
            </a:r>
            <a:r>
              <a:rPr lang="en-US" sz="1200" b="1" i="0" kern="1200" dirty="0">
                <a:solidFill>
                  <a:schemeClr val="tx1"/>
                </a:solidFill>
                <a:effectLst/>
                <a:latin typeface="+mn-lt"/>
                <a:ea typeface="+mn-ea"/>
                <a:cs typeface="+mn-cs"/>
              </a:rPr>
              <a:t>exploratory data analysis</a:t>
            </a:r>
            <a:r>
              <a:rPr lang="en-US" sz="1200" b="0" i="0" kern="1200" dirty="0">
                <a:solidFill>
                  <a:schemeClr val="tx1"/>
                </a:solidFill>
                <a:effectLst/>
                <a:latin typeface="+mn-lt"/>
                <a:ea typeface="+mn-ea"/>
                <a:cs typeface="+mn-cs"/>
              </a:rPr>
              <a:t> (EDA) is an approach to analyzing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sets to summarize their main characteristics, often with visual methods. A statistical model can be used or not, but primarily EDA is for seeing what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can tell us beyond the formal modeling or hypothesis testing task.</a:t>
            </a:r>
            <a:endParaRPr lang="en-US" dirty="0"/>
          </a:p>
        </p:txBody>
      </p:sp>
      <p:sp>
        <p:nvSpPr>
          <p:cNvPr id="4" name="Slide Number Placeholder 3"/>
          <p:cNvSpPr>
            <a:spLocks noGrp="1"/>
          </p:cNvSpPr>
          <p:nvPr>
            <p:ph type="sldNum" sz="quarter" idx="10"/>
          </p:nvPr>
        </p:nvSpPr>
        <p:spPr/>
        <p:txBody>
          <a:bodyPr/>
          <a:lstStyle/>
          <a:p>
            <a:fld id="{F1766EDE-DC3F-489A-9F6C-323FA561C89E}" type="slidenum">
              <a:rPr lang="en-US" smtClean="0"/>
              <a:t>23</a:t>
            </a:fld>
            <a:endParaRPr lang="en-US"/>
          </a:p>
        </p:txBody>
      </p:sp>
    </p:spTree>
    <p:extLst>
      <p:ext uri="{BB962C8B-B14F-4D97-AF65-F5344CB8AC3E}">
        <p14:creationId xmlns:p14="http://schemas.microsoft.com/office/powerpoint/2010/main" val="143857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D0065BE-0657-4A47-90AD-C21C55E16B19}" type="datetime4">
              <a:rPr lang="en-US" smtClean="0"/>
              <a:pPr/>
              <a:t>August 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August 8,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DC7EAB0C-2220-4D0E-A0DD-DB7FA0F742F4}" type="datetime4">
              <a:rPr lang="en-US" smtClean="0"/>
              <a:pPr/>
              <a:t>August 8,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3416D63-31BF-4B94-B6C5-E20B2C63F515}" type="datetime4">
              <a:rPr lang="en-US" smtClean="0"/>
              <a:pPr/>
              <a:t>August 8,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2B1B13E-D5AF-485E-81A1-82A140076526}" type="datetime4">
              <a:rPr lang="en-US" smtClean="0"/>
              <a:pPr/>
              <a:t>August 8,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16C3AA4-67BE-44F7-809A-3582401494AF}" type="datetime4">
              <a:rPr lang="en-US" smtClean="0"/>
              <a:pPr/>
              <a:t>August 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5172EEB-1769-4776-AD69-E7C1260563EB}" type="datetime4">
              <a:rPr lang="en-US" smtClean="0"/>
              <a:pPr/>
              <a:t>August 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B1B13E-D5AF-485E-81A1-82A140076526}" type="datetime4">
              <a:rPr lang="en-US" smtClean="0"/>
              <a:pPr/>
              <a:t>August 8, 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47BB8AF-C16A-4836-A92D-61834B5F0BA5}" type="datetime4">
              <a:rPr lang="en-US" smtClean="0"/>
              <a:pPr/>
              <a:t>August 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47D2193-4505-4A75-99BB-880C6989A757}" type="datetime4">
              <a:rPr lang="en-US" smtClean="0"/>
              <a:pPr/>
              <a:t>August 8, 2016</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754ED01-E2A0-4C1E-8E21-014B99041579}" type="slidenum">
              <a:rPr lang="en-US" smtClean="0"/>
              <a:pPr/>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13A18F4-33C3-445B-924C-31108C51719C}" type="datetime4">
              <a:rPr lang="en-US" smtClean="0"/>
              <a:pPr/>
              <a:t>August 8,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AF7543A-E259-478F-9E0D-57BA40E442B7}" type="datetime4">
              <a:rPr lang="en-US" smtClean="0"/>
              <a:pPr/>
              <a:t>August 8,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2B1B13E-D5AF-485E-81A1-82A140076526}" type="datetime4">
              <a:rPr lang="en-US" smtClean="0"/>
              <a:pPr/>
              <a:t>August 8,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2B1B13E-D5AF-485E-81A1-82A140076526}" type="datetime4">
              <a:rPr lang="en-US" smtClean="0"/>
              <a:pPr/>
              <a:t>August 8,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2B1B13E-D5AF-485E-81A1-82A140076526}" type="datetime4">
              <a:rPr lang="en-US" smtClean="0"/>
              <a:pPr/>
              <a:t>August 8,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EFB012D-77A1-44B0-BB26-329BA1EE55C9}" type="datetime4">
              <a:rPr lang="en-US" smtClean="0"/>
              <a:pPr/>
              <a:t>August 8,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2B1B13E-D5AF-485E-81A1-82A140076526}" type="datetime4">
              <a:rPr lang="en-US" smtClean="0"/>
              <a:pPr/>
              <a:t>August 8, 2016</a:t>
            </a:fld>
            <a:endParaRPr lang="en-US" dirty="0"/>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hf sldNum="0" hdr="0" ftr="0" dt="0"/>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 website companies - Recommendations</a:t>
            </a:r>
            <a:endParaRPr lang="en-US" dirty="0"/>
          </a:p>
        </p:txBody>
      </p:sp>
      <p:sp>
        <p:nvSpPr>
          <p:cNvPr id="3" name="Subtitle 2"/>
          <p:cNvSpPr>
            <a:spLocks noGrp="1"/>
          </p:cNvSpPr>
          <p:nvPr>
            <p:ph type="subTitle" idx="1"/>
          </p:nvPr>
        </p:nvSpPr>
        <p:spPr/>
        <p:txBody>
          <a:bodyPr/>
          <a:lstStyle/>
          <a:p>
            <a:pPr marL="285750" indent="-285750">
              <a:buFontTx/>
              <a:buChar char="-"/>
            </a:pPr>
            <a:r>
              <a:rPr lang="en-US" dirty="0" smtClean="0"/>
              <a:t>       Sruthi </a:t>
            </a:r>
            <a:r>
              <a:rPr lang="en-US" dirty="0" err="1" smtClean="0"/>
              <a:t>Ravula</a:t>
            </a:r>
            <a:endParaRPr lang="en-US" dirty="0"/>
          </a:p>
          <a:p>
            <a:pPr marL="285750" indent="-285750">
              <a:buFontTx/>
              <a:buChar char="-"/>
            </a:pPr>
            <a:r>
              <a:rPr lang="en-US" dirty="0"/>
              <a:t> </a:t>
            </a:r>
            <a:r>
              <a:rPr lang="en-US" dirty="0" smtClean="0"/>
              <a:t> </a:t>
            </a:r>
            <a:r>
              <a:rPr lang="en-US" dirty="0" err="1" smtClean="0"/>
              <a:t>Ritu</a:t>
            </a:r>
            <a:r>
              <a:rPr lang="en-US" dirty="0" smtClean="0"/>
              <a:t> </a:t>
            </a:r>
            <a:r>
              <a:rPr lang="en-US" dirty="0" err="1" smtClean="0"/>
              <a:t>Palod</a:t>
            </a:r>
            <a:endParaRPr lang="en-US" dirty="0"/>
          </a:p>
        </p:txBody>
      </p:sp>
    </p:spTree>
    <p:extLst>
      <p:ext uri="{BB962C8B-B14F-4D97-AF65-F5344CB8AC3E}">
        <p14:creationId xmlns:p14="http://schemas.microsoft.com/office/powerpoint/2010/main" val="476044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Use Case1.b: Hotel Recommendation</a:t>
            </a:r>
            <a:endParaRPr lang="en-US" sz="3600" dirty="0"/>
          </a:p>
        </p:txBody>
      </p:sp>
      <p:sp>
        <p:nvSpPr>
          <p:cNvPr id="3" name="Content Placeholder 2"/>
          <p:cNvSpPr>
            <a:spLocks noGrp="1"/>
          </p:cNvSpPr>
          <p:nvPr>
            <p:ph idx="1"/>
          </p:nvPr>
        </p:nvSpPr>
        <p:spPr/>
        <p:txBody>
          <a:bodyPr/>
          <a:lstStyle/>
          <a:p>
            <a:r>
              <a:rPr lang="en-US" dirty="0" smtClean="0"/>
              <a:t>Recommend hotel based on user similarity and preference when a destination is selected by user.</a:t>
            </a:r>
          </a:p>
          <a:p>
            <a:r>
              <a:rPr lang="en-US" dirty="0" smtClean="0"/>
              <a:t>Using the travel package recommendation output, suggest hotel from the recommendations available.</a:t>
            </a:r>
          </a:p>
          <a:p>
            <a:pPr lvl="1"/>
            <a:r>
              <a:rPr lang="en-US" dirty="0" smtClean="0"/>
              <a:t>If the destination does not match any of the recommendations available display the most popular hotels.</a:t>
            </a:r>
          </a:p>
          <a:p>
            <a:pPr lvl="1"/>
            <a:endParaRPr lang="en-US" dirty="0" smtClean="0"/>
          </a:p>
          <a:p>
            <a:pPr marL="349250" lvl="1" indent="0">
              <a:buNone/>
            </a:pPr>
            <a:endParaRPr lang="en-US" dirty="0" smtClean="0"/>
          </a:p>
          <a:p>
            <a:pPr marL="349250" lvl="1" indent="0">
              <a:buNone/>
            </a:pPr>
            <a:endParaRPr lang="en-US" dirty="0" smtClean="0"/>
          </a:p>
          <a:p>
            <a:pPr marL="349250" lvl="1" indent="0">
              <a:buNone/>
            </a:pPr>
            <a:endParaRPr lang="en-US" dirty="0"/>
          </a:p>
          <a:p>
            <a:pPr marL="349250" lvl="1" indent="0">
              <a:buNone/>
            </a:pPr>
            <a:endParaRPr lang="en-US" dirty="0"/>
          </a:p>
        </p:txBody>
      </p:sp>
    </p:spTree>
    <p:extLst>
      <p:ext uri="{BB962C8B-B14F-4D97-AF65-F5344CB8AC3E}">
        <p14:creationId xmlns:p14="http://schemas.microsoft.com/office/powerpoint/2010/main" val="2932830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Use Case 2: Recommendation for new customers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Recommendation for a new Customer using the historic data</a:t>
            </a:r>
          </a:p>
          <a:p>
            <a:r>
              <a:rPr lang="en-US" dirty="0" smtClean="0"/>
              <a:t>Identify the hotels in a destination Id that are booked from the specific user city, and sort the hotels in order of number of bookings.</a:t>
            </a:r>
          </a:p>
          <a:p>
            <a:r>
              <a:rPr lang="en-US" dirty="0" smtClean="0"/>
              <a:t>When a new customer looks for a hotel in a destination from a specific city, the hotels will be recommended based on the above information.</a:t>
            </a:r>
          </a:p>
          <a:p>
            <a:pPr marL="349250" lvl="1" indent="0">
              <a:buNone/>
            </a:pPr>
            <a:endParaRPr lang="en-US" dirty="0"/>
          </a:p>
          <a:p>
            <a:pPr marL="349250" lvl="1" indent="0">
              <a:buNone/>
            </a:pPr>
            <a:endParaRPr lang="en-US" dirty="0" smtClean="0"/>
          </a:p>
          <a:p>
            <a:endParaRPr lang="en-US" dirty="0"/>
          </a:p>
        </p:txBody>
      </p:sp>
    </p:spTree>
    <p:extLst>
      <p:ext uri="{BB962C8B-B14F-4D97-AF65-F5344CB8AC3E}">
        <p14:creationId xmlns:p14="http://schemas.microsoft.com/office/powerpoint/2010/main" val="1492749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Case2: Output</a:t>
            </a:r>
            <a:endParaRPr lang="en-US" dirty="0"/>
          </a:p>
        </p:txBody>
      </p:sp>
      <p:pic>
        <p:nvPicPr>
          <p:cNvPr id="4" name="Content Placeholder 3"/>
          <p:cNvPicPr>
            <a:picLocks noGrp="1" noChangeAspect="1"/>
          </p:cNvPicPr>
          <p:nvPr>
            <p:ph idx="1"/>
          </p:nvPr>
        </p:nvPicPr>
        <p:blipFill rotWithShape="1">
          <a:blip r:embed="rId2"/>
          <a:srcRect l="426" t="1805" r="6479" b="5194"/>
          <a:stretch/>
        </p:blipFill>
        <p:spPr>
          <a:xfrm>
            <a:off x="457201" y="1718002"/>
            <a:ext cx="7909432" cy="4780526"/>
          </a:xfrm>
        </p:spPr>
      </p:pic>
    </p:spTree>
    <p:extLst>
      <p:ext uri="{BB962C8B-B14F-4D97-AF65-F5344CB8AC3E}">
        <p14:creationId xmlns:p14="http://schemas.microsoft.com/office/powerpoint/2010/main" val="40196728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 Machine Learning – USE CASES</a:t>
            </a:r>
            <a:br>
              <a:rPr lang="en-US" dirty="0" smtClean="0"/>
            </a:br>
            <a:endParaRPr lang="en-US" dirty="0"/>
          </a:p>
        </p:txBody>
      </p:sp>
      <p:sp>
        <p:nvSpPr>
          <p:cNvPr id="3" name="Content Placeholder 2"/>
          <p:cNvSpPr>
            <a:spLocks noGrp="1"/>
          </p:cNvSpPr>
          <p:nvPr>
            <p:ph idx="1"/>
          </p:nvPr>
        </p:nvSpPr>
        <p:spPr>
          <a:xfrm>
            <a:off x="739775" y="1344524"/>
            <a:ext cx="7662864" cy="4692740"/>
          </a:xfrm>
        </p:spPr>
        <p:txBody>
          <a:bodyPr>
            <a:normAutofit/>
          </a:bodyPr>
          <a:lstStyle/>
          <a:p>
            <a:endParaRPr lang="en-US" dirty="0" smtClean="0"/>
          </a:p>
          <a:p>
            <a:endParaRPr lang="en-US" dirty="0"/>
          </a:p>
          <a:p>
            <a:r>
              <a:rPr lang="en-US" dirty="0" smtClean="0"/>
              <a:t>Its </a:t>
            </a:r>
            <a:r>
              <a:rPr lang="en-US" dirty="0"/>
              <a:t>recommending users base on users history and its competitor information as to </a:t>
            </a:r>
            <a:r>
              <a:rPr lang="en-US" dirty="0" smtClean="0"/>
              <a:t> </a:t>
            </a:r>
            <a:endParaRPr lang="en-US" dirty="0"/>
          </a:p>
          <a:p>
            <a:pPr lvl="1"/>
            <a:r>
              <a:rPr lang="en-US" dirty="0"/>
              <a:t>A. Which user will just browse through the site </a:t>
            </a:r>
          </a:p>
          <a:p>
            <a:pPr lvl="1"/>
            <a:r>
              <a:rPr lang="en-US" dirty="0"/>
              <a:t>B. Which user would end up clicking and booking through Expedia</a:t>
            </a:r>
          </a:p>
          <a:p>
            <a:r>
              <a:rPr lang="en-US" dirty="0" smtClean="0"/>
              <a:t>Yield </a:t>
            </a:r>
            <a:r>
              <a:rPr lang="en-US" dirty="0"/>
              <a:t>:- If the Recommendation system, which Expedia recommends to its users, improves even by 1 % , we have given Expedia a huge profit.</a:t>
            </a:r>
          </a:p>
          <a:p>
            <a:endParaRPr lang="en-US" dirty="0"/>
          </a:p>
        </p:txBody>
      </p:sp>
    </p:spTree>
    <p:extLst>
      <p:ext uri="{BB962C8B-B14F-4D97-AF65-F5344CB8AC3E}">
        <p14:creationId xmlns:p14="http://schemas.microsoft.com/office/powerpoint/2010/main" val="511738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Expedia data set: </a:t>
            </a:r>
            <a:endParaRPr lang="en-US" dirty="0"/>
          </a:p>
        </p:txBody>
      </p:sp>
      <p:sp>
        <p:nvSpPr>
          <p:cNvPr id="3" name="Content Placeholder 2"/>
          <p:cNvSpPr>
            <a:spLocks noGrp="1"/>
          </p:cNvSpPr>
          <p:nvPr>
            <p:ph idx="1"/>
          </p:nvPr>
        </p:nvSpPr>
        <p:spPr/>
        <p:txBody>
          <a:bodyPr>
            <a:normAutofit lnSpcReduction="10000"/>
          </a:bodyPr>
          <a:lstStyle/>
          <a:p>
            <a:r>
              <a:rPr lang="en-US" dirty="0"/>
              <a:t>2.2 GB Data </a:t>
            </a:r>
            <a:r>
              <a:rPr lang="en-US" dirty="0" smtClean="0"/>
              <a:t>Set</a:t>
            </a:r>
          </a:p>
          <a:p>
            <a:r>
              <a:rPr lang="fr-FR" smtClean="0"/>
              <a:t>54 </a:t>
            </a:r>
            <a:r>
              <a:rPr lang="fr-FR" dirty="0" smtClean="0"/>
              <a:t>Variables</a:t>
            </a:r>
          </a:p>
          <a:p>
            <a:r>
              <a:rPr lang="fr-FR" dirty="0" smtClean="0"/>
              <a:t>400,000 </a:t>
            </a:r>
            <a:r>
              <a:rPr lang="fr-FR" dirty="0"/>
              <a:t>Unique </a:t>
            </a:r>
            <a:r>
              <a:rPr lang="fr-FR" dirty="0" err="1" smtClean="0"/>
              <a:t>Searches</a:t>
            </a:r>
            <a:endParaRPr lang="fr-FR" dirty="0" smtClean="0"/>
          </a:p>
          <a:p>
            <a:r>
              <a:rPr lang="en-US" dirty="0"/>
              <a:t>10 million rows training Data </a:t>
            </a:r>
            <a:endParaRPr lang="en-US" dirty="0" smtClean="0"/>
          </a:p>
          <a:p>
            <a:r>
              <a:rPr lang="en-US" dirty="0"/>
              <a:t> 6 million rows Test </a:t>
            </a:r>
            <a:r>
              <a:rPr lang="en-US" dirty="0" smtClean="0"/>
              <a:t>Data</a:t>
            </a:r>
          </a:p>
          <a:p>
            <a:r>
              <a:rPr lang="en-US" dirty="0"/>
              <a:t>Null values, Missing Values</a:t>
            </a:r>
          </a:p>
          <a:p>
            <a:endParaRPr lang="en-US" dirty="0"/>
          </a:p>
          <a:p>
            <a:endParaRPr lang="en-US" dirty="0"/>
          </a:p>
          <a:p>
            <a:endParaRPr lang="en-US" dirty="0"/>
          </a:p>
        </p:txBody>
      </p:sp>
    </p:spTree>
    <p:extLst>
      <p:ext uri="{BB962C8B-B14F-4D97-AF65-F5344CB8AC3E}">
        <p14:creationId xmlns:p14="http://schemas.microsoft.com/office/powerpoint/2010/main" val="42452796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Yearly Revenue of Expedia is $4,800,000,000</a:t>
            </a:r>
            <a:br>
              <a:rPr lang="en-US" sz="2800" dirty="0"/>
            </a:br>
            <a:r>
              <a:rPr lang="en-US" sz="2800" dirty="0"/>
              <a:t>so, 1% increase in conversion rate is $</a:t>
            </a:r>
            <a:r>
              <a:rPr lang="en-US" sz="2800" dirty="0" smtClean="0"/>
              <a:t>48,000,000</a:t>
            </a:r>
          </a:p>
          <a:p>
            <a:endParaRPr lang="en-US" sz="2800" dirty="0"/>
          </a:p>
        </p:txBody>
      </p:sp>
    </p:spTree>
    <p:extLst>
      <p:ext uri="{BB962C8B-B14F-4D97-AF65-F5344CB8AC3E}">
        <p14:creationId xmlns:p14="http://schemas.microsoft.com/office/powerpoint/2010/main" val="38582886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34950"/>
            <a:ext cx="6457950" cy="1098255"/>
          </a:xfrm>
        </p:spPr>
        <p:txBody>
          <a:bodyPr/>
          <a:lstStyle/>
          <a:p>
            <a:r>
              <a:rPr lang="en-US" dirty="0"/>
              <a:t>Data Flow Model</a:t>
            </a:r>
          </a:p>
        </p:txBody>
      </p:sp>
      <p:sp>
        <p:nvSpPr>
          <p:cNvPr id="6" name="Rectangle 5"/>
          <p:cNvSpPr/>
          <p:nvPr/>
        </p:nvSpPr>
        <p:spPr>
          <a:xfrm>
            <a:off x="146957" y="1687068"/>
            <a:ext cx="1458059" cy="53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sp>
        <p:nvSpPr>
          <p:cNvPr id="8" name="Rectangle 7"/>
          <p:cNvSpPr/>
          <p:nvPr/>
        </p:nvSpPr>
        <p:spPr>
          <a:xfrm>
            <a:off x="2743199" y="1687068"/>
            <a:ext cx="1567543" cy="53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p>
        </p:txBody>
      </p:sp>
      <p:sp>
        <p:nvSpPr>
          <p:cNvPr id="16" name="Rectangle 15"/>
          <p:cNvSpPr/>
          <p:nvPr/>
        </p:nvSpPr>
        <p:spPr>
          <a:xfrm>
            <a:off x="5240492" y="1687068"/>
            <a:ext cx="1016454" cy="53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19" name="Rectangle 18"/>
          <p:cNvSpPr/>
          <p:nvPr/>
        </p:nvSpPr>
        <p:spPr>
          <a:xfrm>
            <a:off x="7050923" y="3362378"/>
            <a:ext cx="1714500" cy="589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Prediction</a:t>
            </a:r>
          </a:p>
        </p:txBody>
      </p:sp>
      <p:sp>
        <p:nvSpPr>
          <p:cNvPr id="21" name="Rectangle 20"/>
          <p:cNvSpPr/>
          <p:nvPr/>
        </p:nvSpPr>
        <p:spPr>
          <a:xfrm>
            <a:off x="2645228" y="3649430"/>
            <a:ext cx="1959428" cy="60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24" name="Right Arrow 23"/>
          <p:cNvSpPr/>
          <p:nvPr/>
        </p:nvSpPr>
        <p:spPr>
          <a:xfrm>
            <a:off x="1702254" y="1918279"/>
            <a:ext cx="9429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408714" y="1901951"/>
            <a:ext cx="7338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2996456" y="2431649"/>
            <a:ext cx="363474" cy="1056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flipV="1">
            <a:off x="3601838" y="2436872"/>
            <a:ext cx="334572" cy="1050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7726436" y="2303634"/>
            <a:ext cx="363474"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395820" y="1901951"/>
            <a:ext cx="7338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86695" y="1687068"/>
            <a:ext cx="1442955" cy="536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Ensemble Learning</a:t>
            </a:r>
          </a:p>
        </p:txBody>
      </p:sp>
      <p:graphicFrame>
        <p:nvGraphicFramePr>
          <p:cNvPr id="32" name="Table 31"/>
          <p:cNvGraphicFramePr>
            <a:graphicFrameLocks noGrp="1"/>
          </p:cNvGraphicFramePr>
          <p:nvPr>
            <p:extLst>
              <p:ext uri="{D42A27DB-BD31-4B8C-83A1-F6EECF244321}">
                <p14:modId xmlns:p14="http://schemas.microsoft.com/office/powerpoint/2010/main" val="234973704"/>
              </p:ext>
            </p:extLst>
          </p:nvPr>
        </p:nvGraphicFramePr>
        <p:xfrm>
          <a:off x="379639" y="4656685"/>
          <a:ext cx="8385784" cy="1463039"/>
        </p:xfrm>
        <a:graphic>
          <a:graphicData uri="http://schemas.openxmlformats.org/drawingml/2006/table">
            <a:tbl>
              <a:tblPr firstRow="1" bandRow="1">
                <a:tableStyleId>{5C22544A-7EE6-4342-B048-85BDC9FD1C3A}</a:tableStyleId>
              </a:tblPr>
              <a:tblGrid>
                <a:gridCol w="2096446">
                  <a:extLst>
                    <a:ext uri="{9D8B030D-6E8A-4147-A177-3AD203B41FA5}">
                      <a16:colId xmlns="" xmlns:a16="http://schemas.microsoft.com/office/drawing/2014/main" val="1730048438"/>
                    </a:ext>
                  </a:extLst>
                </a:gridCol>
                <a:gridCol w="2096446">
                  <a:extLst>
                    <a:ext uri="{9D8B030D-6E8A-4147-A177-3AD203B41FA5}">
                      <a16:colId xmlns="" xmlns:a16="http://schemas.microsoft.com/office/drawing/2014/main" val="2410124692"/>
                    </a:ext>
                  </a:extLst>
                </a:gridCol>
                <a:gridCol w="2096446">
                  <a:extLst>
                    <a:ext uri="{9D8B030D-6E8A-4147-A177-3AD203B41FA5}">
                      <a16:colId xmlns="" xmlns:a16="http://schemas.microsoft.com/office/drawing/2014/main" val="1076264397"/>
                    </a:ext>
                  </a:extLst>
                </a:gridCol>
                <a:gridCol w="2096446">
                  <a:extLst>
                    <a:ext uri="{9D8B030D-6E8A-4147-A177-3AD203B41FA5}">
                      <a16:colId xmlns="" xmlns:a16="http://schemas.microsoft.com/office/drawing/2014/main" val="2802945384"/>
                    </a:ext>
                  </a:extLst>
                </a:gridCol>
              </a:tblGrid>
              <a:tr h="1084545">
                <a:tc>
                  <a:txBody>
                    <a:bodyPr/>
                    <a:lstStyle/>
                    <a:p>
                      <a:r>
                        <a:rPr lang="en-US" dirty="0"/>
                        <a:t>Data Cleaning</a:t>
                      </a:r>
                    </a:p>
                    <a:p>
                      <a:endParaRPr lang="en-US" dirty="0"/>
                    </a:p>
                    <a:p>
                      <a:endParaRPr lang="en-US" dirty="0"/>
                    </a:p>
                    <a:p>
                      <a:r>
                        <a:rPr lang="en-US" dirty="0">
                          <a:sym typeface="Wingdings" panose="05000000000000000000" pitchFamily="2" charset="2"/>
                        </a:rPr>
                        <a:t>------</a:t>
                      </a:r>
                      <a:r>
                        <a:rPr lang="en-US" dirty="0"/>
                        <a:t>10 % ----------</a:t>
                      </a:r>
                      <a:r>
                        <a:rPr lang="en-US" dirty="0">
                          <a:sym typeface="Wingdings" panose="05000000000000000000" pitchFamily="2" charset="2"/>
                        </a:rPr>
                        <a:t></a:t>
                      </a:r>
                      <a:endParaRPr lang="en-US" dirty="0"/>
                    </a:p>
                  </a:txBody>
                  <a:tcPr marL="68580" marR="68580"/>
                </a:tc>
                <a:tc>
                  <a:txBody>
                    <a:bodyPr/>
                    <a:lstStyle/>
                    <a:p>
                      <a:r>
                        <a:rPr lang="en-US" dirty="0"/>
                        <a:t>Exploratory Data Analysis/ Feature Engineering</a:t>
                      </a:r>
                    </a:p>
                    <a:p>
                      <a:r>
                        <a:rPr lang="en-US" dirty="0">
                          <a:sym typeface="Wingdings" panose="05000000000000000000" pitchFamily="2" charset="2"/>
                        </a:rPr>
                        <a:t>-------</a:t>
                      </a:r>
                      <a:r>
                        <a:rPr lang="en-US" baseline="0" dirty="0">
                          <a:sym typeface="Wingdings" panose="05000000000000000000" pitchFamily="2" charset="2"/>
                        </a:rPr>
                        <a:t> </a:t>
                      </a:r>
                      <a:r>
                        <a:rPr lang="en-US" dirty="0"/>
                        <a:t>40 % --------</a:t>
                      </a:r>
                      <a:r>
                        <a:rPr lang="en-US" dirty="0">
                          <a:sym typeface="Wingdings" panose="05000000000000000000" pitchFamily="2" charset="2"/>
                        </a:rPr>
                        <a:t></a:t>
                      </a:r>
                      <a:endParaRPr lang="en-US" dirty="0"/>
                    </a:p>
                  </a:txBody>
                  <a:tcPr marL="68580" marR="68580"/>
                </a:tc>
                <a:tc>
                  <a:txBody>
                    <a:bodyPr/>
                    <a:lstStyle/>
                    <a:p>
                      <a:r>
                        <a:rPr lang="en-US" dirty="0"/>
                        <a:t>Modeling</a:t>
                      </a:r>
                    </a:p>
                    <a:p>
                      <a:endParaRPr lang="en-US" dirty="0"/>
                    </a:p>
                    <a:p>
                      <a:endParaRPr lang="en-US" dirty="0"/>
                    </a:p>
                    <a:p>
                      <a:r>
                        <a:rPr lang="en-US" dirty="0">
                          <a:sym typeface="Wingdings" panose="05000000000000000000" pitchFamily="2" charset="2"/>
                        </a:rPr>
                        <a:t>------</a:t>
                      </a:r>
                      <a:r>
                        <a:rPr lang="en-US" baseline="0" dirty="0">
                          <a:sym typeface="Wingdings" panose="05000000000000000000" pitchFamily="2" charset="2"/>
                        </a:rPr>
                        <a:t> </a:t>
                      </a:r>
                      <a:r>
                        <a:rPr lang="en-US" dirty="0"/>
                        <a:t>30 % ---------</a:t>
                      </a:r>
                      <a:r>
                        <a:rPr lang="en-US" dirty="0">
                          <a:sym typeface="Wingdings" panose="05000000000000000000" pitchFamily="2" charset="2"/>
                        </a:rPr>
                        <a:t></a:t>
                      </a:r>
                      <a:endParaRPr lang="en-US" dirty="0"/>
                    </a:p>
                  </a:txBody>
                  <a:tcPr marL="68580" marR="68580"/>
                </a:tc>
                <a:tc>
                  <a:txBody>
                    <a:bodyPr/>
                    <a:lstStyle/>
                    <a:p>
                      <a:r>
                        <a:rPr lang="en-US" dirty="0"/>
                        <a:t>Ensemble Learning</a:t>
                      </a:r>
                    </a:p>
                    <a:p>
                      <a:endParaRPr lang="en-US" dirty="0"/>
                    </a:p>
                    <a:p>
                      <a:endParaRPr lang="en-US" dirty="0"/>
                    </a:p>
                    <a:p>
                      <a:r>
                        <a:rPr lang="en-US" dirty="0">
                          <a:sym typeface="Wingdings" panose="05000000000000000000" pitchFamily="2" charset="2"/>
                        </a:rPr>
                        <a:t>-------- </a:t>
                      </a:r>
                      <a:r>
                        <a:rPr lang="en-US" dirty="0"/>
                        <a:t>20 %</a:t>
                      </a:r>
                      <a:r>
                        <a:rPr lang="en-US" baseline="0" dirty="0"/>
                        <a:t> </a:t>
                      </a:r>
                      <a:r>
                        <a:rPr lang="en-US" dirty="0"/>
                        <a:t>-------</a:t>
                      </a:r>
                      <a:r>
                        <a:rPr lang="en-US" dirty="0">
                          <a:sym typeface="Wingdings" panose="05000000000000000000" pitchFamily="2" charset="2"/>
                        </a:rPr>
                        <a:t></a:t>
                      </a:r>
                      <a:endParaRPr lang="en-US" dirty="0"/>
                    </a:p>
                  </a:txBody>
                  <a:tcPr marL="68580" marR="68580"/>
                </a:tc>
                <a:extLst>
                  <a:ext uri="{0D108BD9-81ED-4DB2-BD59-A6C34878D82A}">
                    <a16:rowId xmlns="" xmlns:a16="http://schemas.microsoft.com/office/drawing/2014/main" val="862114997"/>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46364470"/>
              </p:ext>
            </p:extLst>
          </p:nvPr>
        </p:nvGraphicFramePr>
        <p:xfrm>
          <a:off x="292855" y="6119724"/>
          <a:ext cx="8385782" cy="365760"/>
        </p:xfrm>
        <a:graphic>
          <a:graphicData uri="http://schemas.openxmlformats.org/drawingml/2006/table">
            <a:tbl>
              <a:tblPr firstRow="1" bandRow="1">
                <a:tableStyleId>{5C22544A-7EE6-4342-B048-85BDC9FD1C3A}</a:tableStyleId>
              </a:tblPr>
              <a:tblGrid>
                <a:gridCol w="8385782">
                  <a:extLst>
                    <a:ext uri="{9D8B030D-6E8A-4147-A177-3AD203B41FA5}">
                      <a16:colId xmlns="" xmlns:a16="http://schemas.microsoft.com/office/drawing/2014/main" val="1347755782"/>
                    </a:ext>
                  </a:extLst>
                </a:gridCol>
              </a:tblGrid>
              <a:tr h="240786">
                <a:tc>
                  <a:txBody>
                    <a:bodyPr/>
                    <a:lstStyle/>
                    <a:p>
                      <a:r>
                        <a:rPr lang="en-US" dirty="0">
                          <a:sym typeface="Wingdings" panose="05000000000000000000" pitchFamily="2" charset="2"/>
                        </a:rPr>
                        <a:t>----------</a:t>
                      </a:r>
                      <a:r>
                        <a:rPr lang="en-US" dirty="0" smtClean="0">
                          <a:sym typeface="Wingdings" panose="05000000000000000000" pitchFamily="2" charset="2"/>
                        </a:rPr>
                        <a:t>--</a:t>
                      </a:r>
                      <a:r>
                        <a:rPr lang="en-US" dirty="0">
                          <a:sym typeface="Wingdings" panose="05000000000000000000" pitchFamily="2" charset="2"/>
                        </a:rPr>
                        <a:t>---------------------------</a:t>
                      </a:r>
                      <a:r>
                        <a:rPr lang="en-US" baseline="0" dirty="0">
                          <a:sym typeface="Wingdings" panose="05000000000000000000" pitchFamily="2" charset="2"/>
                        </a:rPr>
                        <a:t> </a:t>
                      </a:r>
                      <a:r>
                        <a:rPr lang="en-US" dirty="0"/>
                        <a:t>Relative </a:t>
                      </a:r>
                      <a:r>
                        <a:rPr lang="en-US" dirty="0" smtClean="0"/>
                        <a:t>Time-</a:t>
                      </a:r>
                      <a:r>
                        <a:rPr lang="en-US" dirty="0"/>
                        <a:t>------------------------------</a:t>
                      </a:r>
                      <a:r>
                        <a:rPr lang="en-US" dirty="0">
                          <a:sym typeface="Wingdings" panose="05000000000000000000" pitchFamily="2" charset="2"/>
                        </a:rPr>
                        <a:t></a:t>
                      </a:r>
                      <a:r>
                        <a:rPr lang="en-US" dirty="0"/>
                        <a:t> </a:t>
                      </a:r>
                    </a:p>
                  </a:txBody>
                  <a:tcPr marL="68580" marR="68580"/>
                </a:tc>
                <a:extLst>
                  <a:ext uri="{0D108BD9-81ED-4DB2-BD59-A6C34878D82A}">
                    <a16:rowId xmlns="" xmlns:a16="http://schemas.microsoft.com/office/drawing/2014/main" val="899361836"/>
                  </a:ext>
                </a:extLst>
              </a:tr>
            </a:tbl>
          </a:graphicData>
        </a:graphic>
      </p:graphicFrame>
    </p:spTree>
    <p:extLst>
      <p:ext uri="{BB962C8B-B14F-4D97-AF65-F5344CB8AC3E}">
        <p14:creationId xmlns:p14="http://schemas.microsoft.com/office/powerpoint/2010/main" val="41730693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Inputs</a:t>
            </a:r>
            <a:br>
              <a:rPr lang="en-US" dirty="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6068838"/>
              </p:ext>
            </p:extLst>
          </p:nvPr>
        </p:nvGraphicFramePr>
        <p:xfrm>
          <a:off x="514350" y="4500418"/>
          <a:ext cx="8115300" cy="1998110"/>
        </p:xfrm>
        <a:graphic>
          <a:graphicData uri="http://schemas.openxmlformats.org/drawingml/2006/table">
            <a:tbl>
              <a:tblPr firstRow="1" bandRow="1">
                <a:tableStyleId>{5C22544A-7EE6-4342-B048-85BDC9FD1C3A}</a:tableStyleId>
              </a:tblPr>
              <a:tblGrid>
                <a:gridCol w="712363">
                  <a:extLst>
                    <a:ext uri="{9D8B030D-6E8A-4147-A177-3AD203B41FA5}">
                      <a16:colId xmlns="" xmlns:a16="http://schemas.microsoft.com/office/drawing/2014/main" val="555775479"/>
                    </a:ext>
                  </a:extLst>
                </a:gridCol>
                <a:gridCol w="7402937">
                  <a:extLst>
                    <a:ext uri="{9D8B030D-6E8A-4147-A177-3AD203B41FA5}">
                      <a16:colId xmlns="" xmlns:a16="http://schemas.microsoft.com/office/drawing/2014/main" val="2733928946"/>
                    </a:ext>
                  </a:extLst>
                </a:gridCol>
              </a:tblGrid>
              <a:tr h="399622">
                <a:tc>
                  <a:txBody>
                    <a:bodyPr/>
                    <a:lstStyle/>
                    <a:p>
                      <a:r>
                        <a:rPr lang="en-US" dirty="0" err="1"/>
                        <a:t>S.No</a:t>
                      </a:r>
                      <a:endParaRPr lang="en-US" dirty="0"/>
                    </a:p>
                  </a:txBody>
                  <a:tcPr marL="68580" marR="68580"/>
                </a:tc>
                <a:tc>
                  <a:txBody>
                    <a:bodyPr/>
                    <a:lstStyle/>
                    <a:p>
                      <a:r>
                        <a:rPr lang="en-US" dirty="0"/>
                        <a:t>Type</a:t>
                      </a:r>
                    </a:p>
                  </a:txBody>
                  <a:tcPr marL="68580" marR="68580"/>
                </a:tc>
                <a:extLst>
                  <a:ext uri="{0D108BD9-81ED-4DB2-BD59-A6C34878D82A}">
                    <a16:rowId xmlns="" xmlns:a16="http://schemas.microsoft.com/office/drawing/2014/main" val="494225822"/>
                  </a:ext>
                </a:extLst>
              </a:tr>
              <a:tr h="399622">
                <a:tc>
                  <a:txBody>
                    <a:bodyPr/>
                    <a:lstStyle/>
                    <a:p>
                      <a:r>
                        <a:rPr lang="en-US" dirty="0"/>
                        <a:t>1</a:t>
                      </a:r>
                    </a:p>
                  </a:txBody>
                  <a:tcPr marL="68580" marR="68580"/>
                </a:tc>
                <a:tc>
                  <a:txBody>
                    <a:bodyPr/>
                    <a:lstStyle/>
                    <a:p>
                      <a:r>
                        <a:rPr lang="en-US" sz="1800" b="0" i="0" kern="1200" dirty="0">
                          <a:solidFill>
                            <a:schemeClr val="dk1"/>
                          </a:solidFill>
                          <a:effectLst/>
                          <a:latin typeface="+mn-lt"/>
                          <a:ea typeface="+mn-ea"/>
                          <a:cs typeface="+mn-cs"/>
                        </a:rPr>
                        <a:t>User </a:t>
                      </a:r>
                      <a:r>
                        <a:rPr lang="en-US" sz="1800" b="0" i="0" kern="1200">
                          <a:solidFill>
                            <a:schemeClr val="dk1"/>
                          </a:solidFill>
                          <a:effectLst/>
                          <a:latin typeface="+mn-lt"/>
                          <a:ea typeface="+mn-ea"/>
                          <a:cs typeface="+mn-cs"/>
                        </a:rPr>
                        <a:t>Past Information</a:t>
                      </a:r>
                      <a:endParaRPr lang="en-US" sz="1800" b="0" i="0" kern="1200" dirty="0">
                        <a:solidFill>
                          <a:schemeClr val="dk1"/>
                        </a:solidFill>
                        <a:effectLst/>
                        <a:latin typeface="+mn-lt"/>
                        <a:ea typeface="+mn-ea"/>
                        <a:cs typeface="+mn-cs"/>
                      </a:endParaRPr>
                    </a:p>
                  </a:txBody>
                  <a:tcPr marL="68580" marR="68580"/>
                </a:tc>
                <a:extLst>
                  <a:ext uri="{0D108BD9-81ED-4DB2-BD59-A6C34878D82A}">
                    <a16:rowId xmlns="" xmlns:a16="http://schemas.microsoft.com/office/drawing/2014/main" val="797968986"/>
                  </a:ext>
                </a:extLst>
              </a:tr>
              <a:tr h="399622">
                <a:tc>
                  <a:txBody>
                    <a:bodyPr/>
                    <a:lstStyle/>
                    <a:p>
                      <a:r>
                        <a:rPr lang="en-US" dirty="0"/>
                        <a:t>2</a:t>
                      </a:r>
                    </a:p>
                  </a:txBody>
                  <a:tcPr marL="68580" marR="68580"/>
                </a:tc>
                <a:tc>
                  <a:txBody>
                    <a:bodyPr/>
                    <a:lstStyle/>
                    <a:p>
                      <a:r>
                        <a:rPr lang="en-US" sz="1800" b="0" i="0" kern="1200" dirty="0">
                          <a:solidFill>
                            <a:schemeClr val="dk1"/>
                          </a:solidFill>
                          <a:effectLst/>
                          <a:latin typeface="+mn-lt"/>
                          <a:ea typeface="+mn-ea"/>
                          <a:cs typeface="+mn-cs"/>
                        </a:rPr>
                        <a:t>Hotel and its location attributes</a:t>
                      </a:r>
                    </a:p>
                  </a:txBody>
                  <a:tcPr marL="68580" marR="68580"/>
                </a:tc>
                <a:extLst>
                  <a:ext uri="{0D108BD9-81ED-4DB2-BD59-A6C34878D82A}">
                    <a16:rowId xmlns="" xmlns:a16="http://schemas.microsoft.com/office/drawing/2014/main" val="974457842"/>
                  </a:ext>
                </a:extLst>
              </a:tr>
              <a:tr h="399622">
                <a:tc>
                  <a:txBody>
                    <a:bodyPr/>
                    <a:lstStyle/>
                    <a:p>
                      <a:r>
                        <a:rPr lang="en-US" dirty="0"/>
                        <a:t>3</a:t>
                      </a:r>
                    </a:p>
                  </a:txBody>
                  <a:tcPr marL="68580" marR="68580"/>
                </a:tc>
                <a:tc>
                  <a:txBody>
                    <a:bodyPr/>
                    <a:lstStyle/>
                    <a:p>
                      <a:r>
                        <a:rPr lang="en-US" sz="1800" b="0" i="0" kern="1200" dirty="0">
                          <a:solidFill>
                            <a:schemeClr val="dk1"/>
                          </a:solidFill>
                          <a:effectLst/>
                          <a:latin typeface="+mn-lt"/>
                          <a:ea typeface="+mn-ea"/>
                          <a:cs typeface="+mn-cs"/>
                        </a:rPr>
                        <a:t>Search Parameters</a:t>
                      </a:r>
                    </a:p>
                  </a:txBody>
                  <a:tcPr marL="68580" marR="68580"/>
                </a:tc>
                <a:extLst>
                  <a:ext uri="{0D108BD9-81ED-4DB2-BD59-A6C34878D82A}">
                    <a16:rowId xmlns="" xmlns:a16="http://schemas.microsoft.com/office/drawing/2014/main" val="2840816929"/>
                  </a:ext>
                </a:extLst>
              </a:tr>
              <a:tr h="399622">
                <a:tc>
                  <a:txBody>
                    <a:bodyPr/>
                    <a:lstStyle/>
                    <a:p>
                      <a:r>
                        <a:rPr lang="en-US" dirty="0"/>
                        <a:t>4</a:t>
                      </a:r>
                    </a:p>
                  </a:txBody>
                  <a:tcPr marL="68580" marR="68580"/>
                </a:tc>
                <a:tc>
                  <a:txBody>
                    <a:bodyPr/>
                    <a:lstStyle/>
                    <a:p>
                      <a:r>
                        <a:rPr lang="en-US" sz="1800" b="0" i="0" kern="1200" dirty="0">
                          <a:solidFill>
                            <a:schemeClr val="dk1"/>
                          </a:solidFill>
                          <a:effectLst/>
                          <a:latin typeface="+mn-lt"/>
                          <a:ea typeface="+mn-ea"/>
                          <a:cs typeface="+mn-cs"/>
                        </a:rPr>
                        <a:t>Competitors Price Information</a:t>
                      </a:r>
                      <a:endParaRPr lang="en-US" dirty="0"/>
                    </a:p>
                  </a:txBody>
                  <a:tcPr marL="68580" marR="68580"/>
                </a:tc>
                <a:extLst>
                  <a:ext uri="{0D108BD9-81ED-4DB2-BD59-A6C34878D82A}">
                    <a16:rowId xmlns="" xmlns:a16="http://schemas.microsoft.com/office/drawing/2014/main" val="2477651215"/>
                  </a:ext>
                </a:extLst>
              </a:tr>
            </a:tbl>
          </a:graphicData>
        </a:graphic>
      </p:graphicFrame>
      <p:sp>
        <p:nvSpPr>
          <p:cNvPr id="5" name="Rectangle 4"/>
          <p:cNvSpPr/>
          <p:nvPr/>
        </p:nvSpPr>
        <p:spPr>
          <a:xfrm>
            <a:off x="186755" y="2299013"/>
            <a:ext cx="8702791" cy="2031325"/>
          </a:xfrm>
          <a:prstGeom prst="rect">
            <a:avLst/>
          </a:prstGeom>
        </p:spPr>
        <p:txBody>
          <a:bodyPr wrap="square">
            <a:spAutoFit/>
          </a:bodyPr>
          <a:lstStyle/>
          <a:p>
            <a:r>
              <a:rPr lang="en-US" dirty="0"/>
              <a:t>We have a dataset that includes shopping and purchase data as well as information on price competitiveness. The data are organized around a set of “search result impressions”, or the ordered list of hotels that the user sees after they search for a hotel on the Expedia website. In addition to impressions from the existing algorithm, the data contain impressions where the hotels were randomly sorted, to avoid the position bias of the existing algorithm. The user response is provided as a click on a hotel or/and a purchase of a hotel room.</a:t>
            </a:r>
          </a:p>
        </p:txBody>
      </p:sp>
    </p:spTree>
    <p:extLst>
      <p:ext uri="{BB962C8B-B14F-4D97-AF65-F5344CB8AC3E}">
        <p14:creationId xmlns:p14="http://schemas.microsoft.com/office/powerpoint/2010/main" val="27739214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92" y="270457"/>
            <a:ext cx="8341769" cy="215065"/>
          </a:xfrm>
        </p:spPr>
        <p:txBody>
          <a:bodyPr>
            <a:normAutofit fontScale="90000"/>
          </a:bodyPr>
          <a:lstStyle/>
          <a:p>
            <a:r>
              <a:rPr lang="en-US" dirty="0"/>
              <a:t/>
            </a:r>
            <a:br>
              <a:rPr lang="en-US" dirty="0"/>
            </a:br>
            <a:r>
              <a:rPr lang="en-US" dirty="0"/>
              <a:t>Input Variables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5539549"/>
              </p:ext>
            </p:extLst>
          </p:nvPr>
        </p:nvGraphicFramePr>
        <p:xfrm>
          <a:off x="-1" y="1034461"/>
          <a:ext cx="9144000" cy="5541341"/>
        </p:xfrm>
        <a:graphic>
          <a:graphicData uri="http://schemas.openxmlformats.org/drawingml/2006/table">
            <a:tbl>
              <a:tblPr firstRow="1" bandRow="1">
                <a:tableStyleId>{5C22544A-7EE6-4342-B048-85BDC9FD1C3A}</a:tableStyleId>
              </a:tblPr>
              <a:tblGrid>
                <a:gridCol w="681932">
                  <a:extLst>
                    <a:ext uri="{9D8B030D-6E8A-4147-A177-3AD203B41FA5}">
                      <a16:colId xmlns="" xmlns:a16="http://schemas.microsoft.com/office/drawing/2014/main" val="2511914841"/>
                    </a:ext>
                  </a:extLst>
                </a:gridCol>
                <a:gridCol w="1959357">
                  <a:extLst>
                    <a:ext uri="{9D8B030D-6E8A-4147-A177-3AD203B41FA5}">
                      <a16:colId xmlns="" xmlns:a16="http://schemas.microsoft.com/office/drawing/2014/main" val="2760659103"/>
                    </a:ext>
                  </a:extLst>
                </a:gridCol>
                <a:gridCol w="959100">
                  <a:extLst>
                    <a:ext uri="{9D8B030D-6E8A-4147-A177-3AD203B41FA5}">
                      <a16:colId xmlns="" xmlns:a16="http://schemas.microsoft.com/office/drawing/2014/main" val="3192731194"/>
                    </a:ext>
                  </a:extLst>
                </a:gridCol>
                <a:gridCol w="5543611">
                  <a:extLst>
                    <a:ext uri="{9D8B030D-6E8A-4147-A177-3AD203B41FA5}">
                      <a16:colId xmlns="" xmlns:a16="http://schemas.microsoft.com/office/drawing/2014/main" val="384523617"/>
                    </a:ext>
                  </a:extLst>
                </a:gridCol>
              </a:tblGrid>
              <a:tr h="435799">
                <a:tc>
                  <a:txBody>
                    <a:bodyPr/>
                    <a:lstStyle/>
                    <a:p>
                      <a:r>
                        <a:rPr lang="en-US" sz="1600" dirty="0" err="1"/>
                        <a:t>S.No</a:t>
                      </a:r>
                      <a:endParaRPr lang="en-US" sz="1600" dirty="0"/>
                    </a:p>
                  </a:txBody>
                  <a:tcPr marL="68580" marR="68580"/>
                </a:tc>
                <a:tc>
                  <a:txBody>
                    <a:bodyPr/>
                    <a:lstStyle/>
                    <a:p>
                      <a:r>
                        <a:rPr lang="en-US" sz="1600" dirty="0"/>
                        <a:t>Column Name</a:t>
                      </a:r>
                    </a:p>
                  </a:txBody>
                  <a:tcPr marL="68580" marR="68580"/>
                </a:tc>
                <a:tc>
                  <a:txBody>
                    <a:bodyPr/>
                    <a:lstStyle/>
                    <a:p>
                      <a:r>
                        <a:rPr lang="en-US" sz="1600" dirty="0"/>
                        <a:t>Data Type</a:t>
                      </a:r>
                    </a:p>
                  </a:txBody>
                  <a:tcPr marL="68580" marR="68580"/>
                </a:tc>
                <a:tc>
                  <a:txBody>
                    <a:bodyPr/>
                    <a:lstStyle/>
                    <a:p>
                      <a:r>
                        <a:rPr lang="en-US" sz="1600" dirty="0"/>
                        <a:t>Description</a:t>
                      </a:r>
                    </a:p>
                  </a:txBody>
                  <a:tcPr marL="68580" marR="68580"/>
                </a:tc>
                <a:extLst>
                  <a:ext uri="{0D108BD9-81ED-4DB2-BD59-A6C34878D82A}">
                    <a16:rowId xmlns="" xmlns:a16="http://schemas.microsoft.com/office/drawing/2014/main" val="1133936464"/>
                  </a:ext>
                </a:extLst>
              </a:tr>
              <a:tr h="327486">
                <a:tc>
                  <a:txBody>
                    <a:bodyPr/>
                    <a:lstStyle/>
                    <a:p>
                      <a:r>
                        <a:rPr lang="en-US" sz="1600" dirty="0"/>
                        <a:t>1</a:t>
                      </a:r>
                    </a:p>
                  </a:txBody>
                  <a:tcPr marL="68580" marR="68580"/>
                </a:tc>
                <a:tc>
                  <a:txBody>
                    <a:bodyPr/>
                    <a:lstStyle/>
                    <a:p>
                      <a:r>
                        <a:rPr lang="en-US" sz="1600" b="0" i="0" kern="1200" dirty="0" err="1">
                          <a:solidFill>
                            <a:schemeClr val="dk1"/>
                          </a:solidFill>
                          <a:effectLst/>
                          <a:latin typeface="+mn-lt"/>
                          <a:ea typeface="+mn-ea"/>
                          <a:cs typeface="+mn-cs"/>
                        </a:rPr>
                        <a:t>srch_id</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The ID of the search</a:t>
                      </a:r>
                      <a:endParaRPr lang="en-US" sz="1600" dirty="0"/>
                    </a:p>
                  </a:txBody>
                  <a:tcPr marL="68580" marR="68580"/>
                </a:tc>
                <a:extLst>
                  <a:ext uri="{0D108BD9-81ED-4DB2-BD59-A6C34878D82A}">
                    <a16:rowId xmlns="" xmlns:a16="http://schemas.microsoft.com/office/drawing/2014/main" val="1895120249"/>
                  </a:ext>
                </a:extLst>
              </a:tr>
              <a:tr h="573101">
                <a:tc>
                  <a:txBody>
                    <a:bodyPr/>
                    <a:lstStyle/>
                    <a:p>
                      <a:r>
                        <a:rPr lang="en-US" sz="1600" dirty="0"/>
                        <a:t>2</a:t>
                      </a:r>
                    </a:p>
                  </a:txBody>
                  <a:tcPr marL="68580" marR="68580"/>
                </a:tc>
                <a:tc>
                  <a:txBody>
                    <a:bodyPr/>
                    <a:lstStyle/>
                    <a:p>
                      <a:r>
                        <a:rPr lang="en-US" sz="1600" b="0" i="0" kern="1200" dirty="0" err="1">
                          <a:solidFill>
                            <a:schemeClr val="dk1"/>
                          </a:solidFill>
                          <a:effectLst/>
                          <a:latin typeface="+mn-lt"/>
                          <a:ea typeface="+mn-ea"/>
                          <a:cs typeface="+mn-cs"/>
                        </a:rPr>
                        <a:t>date_time</a:t>
                      </a:r>
                      <a:endParaRPr lang="en-US" sz="1600" dirty="0"/>
                    </a:p>
                  </a:txBody>
                  <a:tcPr marL="68580" marR="68580"/>
                </a:tc>
                <a:tc>
                  <a:txBody>
                    <a:bodyPr/>
                    <a:lstStyle/>
                    <a:p>
                      <a:r>
                        <a:rPr lang="en-US" sz="1600" b="0" i="0" kern="1200" dirty="0">
                          <a:solidFill>
                            <a:schemeClr val="dk1"/>
                          </a:solidFill>
                          <a:effectLst/>
                          <a:latin typeface="+mn-lt"/>
                          <a:ea typeface="+mn-ea"/>
                          <a:cs typeface="+mn-cs"/>
                        </a:rPr>
                        <a:t>Date/Time</a:t>
                      </a:r>
                      <a:endParaRPr lang="en-US" sz="1600" dirty="0"/>
                    </a:p>
                  </a:txBody>
                  <a:tcPr marL="68580" marR="68580"/>
                </a:tc>
                <a:tc>
                  <a:txBody>
                    <a:bodyPr/>
                    <a:lstStyle/>
                    <a:p>
                      <a:r>
                        <a:rPr lang="en-US" sz="1600" b="0" i="0" kern="1200" dirty="0">
                          <a:solidFill>
                            <a:schemeClr val="dk1"/>
                          </a:solidFill>
                          <a:effectLst/>
                          <a:latin typeface="+mn-lt"/>
                          <a:ea typeface="+mn-ea"/>
                          <a:cs typeface="+mn-cs"/>
                        </a:rPr>
                        <a:t>Date and time of the search</a:t>
                      </a:r>
                      <a:endParaRPr lang="en-US" sz="1600" dirty="0"/>
                    </a:p>
                  </a:txBody>
                  <a:tcPr marL="68580" marR="68580"/>
                </a:tc>
                <a:extLst>
                  <a:ext uri="{0D108BD9-81ED-4DB2-BD59-A6C34878D82A}">
                    <a16:rowId xmlns="" xmlns:a16="http://schemas.microsoft.com/office/drawing/2014/main" val="352298328"/>
                  </a:ext>
                </a:extLst>
              </a:tr>
              <a:tr h="573101">
                <a:tc>
                  <a:txBody>
                    <a:bodyPr/>
                    <a:lstStyle/>
                    <a:p>
                      <a:r>
                        <a:rPr lang="en-US" sz="1600" dirty="0"/>
                        <a:t>3</a:t>
                      </a:r>
                    </a:p>
                  </a:txBody>
                  <a:tcPr marL="68580" marR="68580"/>
                </a:tc>
                <a:tc>
                  <a:txBody>
                    <a:bodyPr/>
                    <a:lstStyle/>
                    <a:p>
                      <a:r>
                        <a:rPr lang="en-US" sz="1600" b="0" i="0" kern="1200" dirty="0" err="1">
                          <a:solidFill>
                            <a:schemeClr val="dk1"/>
                          </a:solidFill>
                          <a:effectLst/>
                          <a:latin typeface="+mn-lt"/>
                          <a:ea typeface="+mn-ea"/>
                          <a:cs typeface="+mn-cs"/>
                        </a:rPr>
                        <a:t>site_id</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ID of the Expedia point of sale(i.e. Expedia.com, Expedia.co.uk)</a:t>
                      </a:r>
                      <a:endParaRPr lang="en-US" sz="1600" dirty="0"/>
                    </a:p>
                  </a:txBody>
                  <a:tcPr marL="68580" marR="68580"/>
                </a:tc>
                <a:extLst>
                  <a:ext uri="{0D108BD9-81ED-4DB2-BD59-A6C34878D82A}">
                    <a16:rowId xmlns="" xmlns:a16="http://schemas.microsoft.com/office/drawing/2014/main" val="237224418"/>
                  </a:ext>
                </a:extLst>
              </a:tr>
              <a:tr h="573101">
                <a:tc>
                  <a:txBody>
                    <a:bodyPr/>
                    <a:lstStyle/>
                    <a:p>
                      <a:r>
                        <a:rPr lang="en-US" sz="1600" dirty="0"/>
                        <a:t>4</a:t>
                      </a:r>
                    </a:p>
                  </a:txBody>
                  <a:tcPr marL="68580" marR="68580"/>
                </a:tc>
                <a:tc>
                  <a:txBody>
                    <a:bodyPr/>
                    <a:lstStyle/>
                    <a:p>
                      <a:r>
                        <a:rPr lang="en-US" sz="1600" b="0" i="0" kern="1200" dirty="0" err="1">
                          <a:solidFill>
                            <a:schemeClr val="dk1"/>
                          </a:solidFill>
                          <a:effectLst/>
                          <a:latin typeface="+mn-lt"/>
                          <a:ea typeface="+mn-ea"/>
                          <a:cs typeface="+mn-cs"/>
                        </a:rPr>
                        <a:t>visitor_location_country_id</a:t>
                      </a:r>
                      <a:r>
                        <a:rPr lang="en-US" sz="1600" b="0" i="0" kern="1200" dirty="0">
                          <a:solidFill>
                            <a:schemeClr val="dk1"/>
                          </a:solidFill>
                          <a:effectLst/>
                          <a:latin typeface="+mn-lt"/>
                          <a:ea typeface="+mn-ea"/>
                          <a:cs typeface="+mn-cs"/>
                        </a:rPr>
                        <a:t> </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The ID of the country the customer is located</a:t>
                      </a:r>
                      <a:endParaRPr lang="en-US" sz="1600" dirty="0"/>
                    </a:p>
                  </a:txBody>
                  <a:tcPr marL="68580" marR="68580"/>
                </a:tc>
                <a:extLst>
                  <a:ext uri="{0D108BD9-81ED-4DB2-BD59-A6C34878D82A}">
                    <a16:rowId xmlns="" xmlns:a16="http://schemas.microsoft.com/office/drawing/2014/main" val="3230668561"/>
                  </a:ext>
                </a:extLst>
              </a:tr>
              <a:tr h="818715">
                <a:tc>
                  <a:txBody>
                    <a:bodyPr/>
                    <a:lstStyle/>
                    <a:p>
                      <a:r>
                        <a:rPr lang="en-US" sz="1600" dirty="0"/>
                        <a:t>5</a:t>
                      </a:r>
                    </a:p>
                  </a:txBody>
                  <a:tcPr marL="68580" marR="68580"/>
                </a:tc>
                <a:tc>
                  <a:txBody>
                    <a:bodyPr/>
                    <a:lstStyle/>
                    <a:p>
                      <a:r>
                        <a:rPr lang="en-US" sz="1600" b="0" i="0" kern="1200" dirty="0" err="1">
                          <a:solidFill>
                            <a:schemeClr val="dk1"/>
                          </a:solidFill>
                          <a:effectLst/>
                          <a:latin typeface="+mn-lt"/>
                          <a:ea typeface="+mn-ea"/>
                          <a:cs typeface="+mn-cs"/>
                        </a:rPr>
                        <a:t>visitor_hist_starrating</a:t>
                      </a:r>
                      <a:endParaRPr lang="en-US" sz="1600" dirty="0"/>
                    </a:p>
                  </a:txBody>
                  <a:tcPr marL="68580" marR="68580"/>
                </a:tc>
                <a:tc>
                  <a:txBody>
                    <a:bodyPr/>
                    <a:lstStyle/>
                    <a:p>
                      <a:r>
                        <a:rPr lang="en-US" sz="1600" b="0" i="0" kern="1200" dirty="0">
                          <a:solidFill>
                            <a:schemeClr val="dk1"/>
                          </a:solidFill>
                          <a:effectLst/>
                          <a:latin typeface="+mn-lt"/>
                          <a:ea typeface="+mn-ea"/>
                          <a:cs typeface="+mn-cs"/>
                        </a:rPr>
                        <a:t>Float</a:t>
                      </a:r>
                      <a:endParaRPr lang="en-US" sz="1600" dirty="0"/>
                    </a:p>
                  </a:txBody>
                  <a:tcPr marL="68580" marR="68580"/>
                </a:tc>
                <a:tc>
                  <a:txBody>
                    <a:bodyPr/>
                    <a:lstStyle/>
                    <a:p>
                      <a:r>
                        <a:rPr lang="en-US" sz="1600" b="0" i="0" kern="1200" dirty="0">
                          <a:solidFill>
                            <a:schemeClr val="dk1"/>
                          </a:solidFill>
                          <a:effectLst/>
                          <a:latin typeface="+mn-lt"/>
                          <a:ea typeface="+mn-ea"/>
                          <a:cs typeface="+mn-cs"/>
                        </a:rPr>
                        <a:t>The mean star rating of hotels the customer has previously purchased; null signifies there is no purchase history on the customer</a:t>
                      </a:r>
                      <a:endParaRPr lang="en-US" sz="1600" dirty="0"/>
                    </a:p>
                  </a:txBody>
                  <a:tcPr marL="68580" marR="68580"/>
                </a:tc>
                <a:extLst>
                  <a:ext uri="{0D108BD9-81ED-4DB2-BD59-A6C34878D82A}">
                    <a16:rowId xmlns="" xmlns:a16="http://schemas.microsoft.com/office/drawing/2014/main" val="3244476159"/>
                  </a:ext>
                </a:extLst>
              </a:tr>
              <a:tr h="818715">
                <a:tc>
                  <a:txBody>
                    <a:bodyPr/>
                    <a:lstStyle/>
                    <a:p>
                      <a:r>
                        <a:rPr lang="en-US" sz="1600" dirty="0"/>
                        <a:t>6</a:t>
                      </a:r>
                    </a:p>
                  </a:txBody>
                  <a:tcPr marL="68580" marR="68580"/>
                </a:tc>
                <a:tc>
                  <a:txBody>
                    <a:bodyPr/>
                    <a:lstStyle/>
                    <a:p>
                      <a:r>
                        <a:rPr lang="en-US" sz="1600" b="0" i="0" kern="1200" dirty="0" err="1">
                          <a:solidFill>
                            <a:schemeClr val="dk1"/>
                          </a:solidFill>
                          <a:effectLst/>
                          <a:latin typeface="+mn-lt"/>
                          <a:ea typeface="+mn-ea"/>
                          <a:cs typeface="+mn-cs"/>
                        </a:rPr>
                        <a:t>visitor_hist_adr_usd</a:t>
                      </a:r>
                      <a:endParaRPr lang="en-US" sz="1600" dirty="0"/>
                    </a:p>
                  </a:txBody>
                  <a:tcPr marL="68580" marR="68580"/>
                </a:tc>
                <a:tc>
                  <a:txBody>
                    <a:bodyPr/>
                    <a:lstStyle/>
                    <a:p>
                      <a:r>
                        <a:rPr lang="en-US" sz="1600" b="0" i="0" kern="1200" dirty="0">
                          <a:solidFill>
                            <a:schemeClr val="dk1"/>
                          </a:solidFill>
                          <a:effectLst/>
                          <a:latin typeface="+mn-lt"/>
                          <a:ea typeface="+mn-ea"/>
                          <a:cs typeface="+mn-cs"/>
                        </a:rPr>
                        <a:t>Float</a:t>
                      </a:r>
                      <a:endParaRPr lang="en-US" sz="1600" dirty="0"/>
                    </a:p>
                  </a:txBody>
                  <a:tcPr marL="68580" marR="68580"/>
                </a:tc>
                <a:tc>
                  <a:txBody>
                    <a:bodyPr/>
                    <a:lstStyle/>
                    <a:p>
                      <a:r>
                        <a:rPr lang="en-US" sz="1600" b="0" i="0" kern="1200" dirty="0">
                          <a:solidFill>
                            <a:schemeClr val="dk1"/>
                          </a:solidFill>
                          <a:effectLst/>
                          <a:latin typeface="+mn-lt"/>
                          <a:ea typeface="+mn-ea"/>
                          <a:cs typeface="+mn-cs"/>
                        </a:rPr>
                        <a:t>The mean price per night (in US$) of the hotels the customer has previously purchased; null signifies there is no purchase history on the customer</a:t>
                      </a:r>
                      <a:endParaRPr lang="en-US" sz="1600" dirty="0"/>
                    </a:p>
                  </a:txBody>
                  <a:tcPr marL="68580" marR="68580"/>
                </a:tc>
                <a:extLst>
                  <a:ext uri="{0D108BD9-81ED-4DB2-BD59-A6C34878D82A}">
                    <a16:rowId xmlns="" xmlns:a16="http://schemas.microsoft.com/office/drawing/2014/main" val="3151499774"/>
                  </a:ext>
                </a:extLst>
              </a:tr>
              <a:tr h="327486">
                <a:tc>
                  <a:txBody>
                    <a:bodyPr/>
                    <a:lstStyle/>
                    <a:p>
                      <a:r>
                        <a:rPr lang="en-US" sz="1600" dirty="0"/>
                        <a:t>7</a:t>
                      </a:r>
                    </a:p>
                  </a:txBody>
                  <a:tcPr marL="68580" marR="68580"/>
                </a:tc>
                <a:tc>
                  <a:txBody>
                    <a:bodyPr/>
                    <a:lstStyle/>
                    <a:p>
                      <a:r>
                        <a:rPr lang="en-US" sz="1600" b="0" i="0" kern="1200" dirty="0" err="1">
                          <a:solidFill>
                            <a:schemeClr val="dk1"/>
                          </a:solidFill>
                          <a:effectLst/>
                          <a:latin typeface="+mn-lt"/>
                          <a:ea typeface="+mn-ea"/>
                          <a:cs typeface="+mn-cs"/>
                        </a:rPr>
                        <a:t>prop_country_id</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The ID of the country the hotel is located in</a:t>
                      </a:r>
                      <a:endParaRPr lang="en-US" sz="1600" dirty="0"/>
                    </a:p>
                  </a:txBody>
                  <a:tcPr marL="68580" marR="68580"/>
                </a:tc>
                <a:extLst>
                  <a:ext uri="{0D108BD9-81ED-4DB2-BD59-A6C34878D82A}">
                    <a16:rowId xmlns="" xmlns:a16="http://schemas.microsoft.com/office/drawing/2014/main" val="2636863806"/>
                  </a:ext>
                </a:extLst>
              </a:tr>
              <a:tr h="327486">
                <a:tc>
                  <a:txBody>
                    <a:bodyPr/>
                    <a:lstStyle/>
                    <a:p>
                      <a:r>
                        <a:rPr lang="en-US" sz="1600" dirty="0"/>
                        <a:t>8</a:t>
                      </a:r>
                    </a:p>
                  </a:txBody>
                  <a:tcPr marL="68580" marR="68580"/>
                </a:tc>
                <a:tc>
                  <a:txBody>
                    <a:bodyPr/>
                    <a:lstStyle/>
                    <a:p>
                      <a:r>
                        <a:rPr lang="en-US" sz="1600" b="0" i="0" kern="1200" dirty="0" err="1">
                          <a:solidFill>
                            <a:schemeClr val="dk1"/>
                          </a:solidFill>
                          <a:effectLst/>
                          <a:latin typeface="+mn-lt"/>
                          <a:ea typeface="+mn-ea"/>
                          <a:cs typeface="+mn-cs"/>
                        </a:rPr>
                        <a:t>prop_id</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The ID of the hotel</a:t>
                      </a:r>
                      <a:endParaRPr lang="en-US" sz="1600" dirty="0"/>
                    </a:p>
                  </a:txBody>
                  <a:tcPr marL="68580" marR="68580"/>
                </a:tc>
                <a:extLst>
                  <a:ext uri="{0D108BD9-81ED-4DB2-BD59-A6C34878D82A}">
                    <a16:rowId xmlns="" xmlns:a16="http://schemas.microsoft.com/office/drawing/2014/main" val="4071743982"/>
                  </a:ext>
                </a:extLst>
              </a:tr>
              <a:tr h="573101">
                <a:tc>
                  <a:txBody>
                    <a:bodyPr/>
                    <a:lstStyle/>
                    <a:p>
                      <a:r>
                        <a:rPr lang="en-US" sz="1600" dirty="0"/>
                        <a:t>9</a:t>
                      </a:r>
                    </a:p>
                  </a:txBody>
                  <a:tcPr marL="68580" marR="68580"/>
                </a:tc>
                <a:tc>
                  <a:txBody>
                    <a:bodyPr/>
                    <a:lstStyle/>
                    <a:p>
                      <a:r>
                        <a:rPr lang="en-US" sz="1600" b="0" i="0" kern="1200" dirty="0" err="1">
                          <a:solidFill>
                            <a:schemeClr val="dk1"/>
                          </a:solidFill>
                          <a:effectLst/>
                          <a:latin typeface="+mn-lt"/>
                          <a:ea typeface="+mn-ea"/>
                          <a:cs typeface="+mn-cs"/>
                        </a:rPr>
                        <a:t>prop_starrating</a:t>
                      </a:r>
                      <a:endParaRPr lang="en-US" sz="1600" dirty="0"/>
                    </a:p>
                  </a:txBody>
                  <a:tcPr marL="68580" marR="68580"/>
                </a:tc>
                <a:tc>
                  <a:txBody>
                    <a:bodyPr/>
                    <a:lstStyle/>
                    <a:p>
                      <a:r>
                        <a:rPr lang="en-US" sz="1600" b="0" i="0" kern="1200" dirty="0">
                          <a:solidFill>
                            <a:schemeClr val="dk1"/>
                          </a:solidFill>
                          <a:effectLst/>
                          <a:latin typeface="+mn-lt"/>
                          <a:ea typeface="+mn-ea"/>
                          <a:cs typeface="+mn-cs"/>
                        </a:rPr>
                        <a:t>Integer</a:t>
                      </a:r>
                      <a:endParaRPr lang="en-US" sz="1600" dirty="0"/>
                    </a:p>
                  </a:txBody>
                  <a:tcPr marL="68580" marR="68580"/>
                </a:tc>
                <a:tc>
                  <a:txBody>
                    <a:bodyPr/>
                    <a:lstStyle/>
                    <a:p>
                      <a:r>
                        <a:rPr lang="en-US" sz="1600" b="0" i="0" kern="1200" dirty="0">
                          <a:solidFill>
                            <a:schemeClr val="dk1"/>
                          </a:solidFill>
                          <a:effectLst/>
                          <a:latin typeface="+mn-lt"/>
                          <a:ea typeface="+mn-ea"/>
                          <a:cs typeface="+mn-cs"/>
                        </a:rPr>
                        <a:t>The star rating of the hotel, from 1 to 5, in increments of 1.</a:t>
                      </a:r>
                      <a:endParaRPr lang="en-US" sz="1600" dirty="0"/>
                    </a:p>
                  </a:txBody>
                  <a:tcPr marL="68580" marR="68580"/>
                </a:tc>
                <a:extLst>
                  <a:ext uri="{0D108BD9-81ED-4DB2-BD59-A6C34878D82A}">
                    <a16:rowId xmlns="" xmlns:a16="http://schemas.microsoft.com/office/drawing/2014/main" val="4172486314"/>
                  </a:ext>
                </a:extLst>
              </a:tr>
            </a:tbl>
          </a:graphicData>
        </a:graphic>
      </p:graphicFrame>
    </p:spTree>
    <p:extLst>
      <p:ext uri="{BB962C8B-B14F-4D97-AF65-F5344CB8AC3E}">
        <p14:creationId xmlns:p14="http://schemas.microsoft.com/office/powerpoint/2010/main" val="26868112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281851260"/>
              </p:ext>
            </p:extLst>
          </p:nvPr>
        </p:nvGraphicFramePr>
        <p:xfrm>
          <a:off x="188134" y="705501"/>
          <a:ext cx="8767690" cy="5924267"/>
        </p:xfrm>
        <a:graphic>
          <a:graphicData uri="http://schemas.openxmlformats.org/drawingml/2006/table">
            <a:tbl>
              <a:tblPr firstRow="1" bandRow="1">
                <a:tableStyleId>{5C22544A-7EE6-4342-B048-85BDC9FD1C3A}</a:tableStyleId>
              </a:tblPr>
              <a:tblGrid>
                <a:gridCol w="605389">
                  <a:extLst>
                    <a:ext uri="{9D8B030D-6E8A-4147-A177-3AD203B41FA5}">
                      <a16:colId xmlns="" xmlns:a16="http://schemas.microsoft.com/office/drawing/2014/main" val="1165827511"/>
                    </a:ext>
                  </a:extLst>
                </a:gridCol>
                <a:gridCol w="2181695">
                  <a:extLst>
                    <a:ext uri="{9D8B030D-6E8A-4147-A177-3AD203B41FA5}">
                      <a16:colId xmlns="" xmlns:a16="http://schemas.microsoft.com/office/drawing/2014/main" val="67566513"/>
                    </a:ext>
                  </a:extLst>
                </a:gridCol>
                <a:gridCol w="866300">
                  <a:extLst>
                    <a:ext uri="{9D8B030D-6E8A-4147-A177-3AD203B41FA5}">
                      <a16:colId xmlns="" xmlns:a16="http://schemas.microsoft.com/office/drawing/2014/main" val="2678018454"/>
                    </a:ext>
                  </a:extLst>
                </a:gridCol>
                <a:gridCol w="5114306">
                  <a:extLst>
                    <a:ext uri="{9D8B030D-6E8A-4147-A177-3AD203B41FA5}">
                      <a16:colId xmlns="" xmlns:a16="http://schemas.microsoft.com/office/drawing/2014/main" val="3018538370"/>
                    </a:ext>
                  </a:extLst>
                </a:gridCol>
              </a:tblGrid>
              <a:tr h="776043">
                <a:tc>
                  <a:txBody>
                    <a:bodyPr/>
                    <a:lstStyle/>
                    <a:p>
                      <a:r>
                        <a:rPr lang="en-US" dirty="0" err="1"/>
                        <a:t>S.No</a:t>
                      </a:r>
                      <a:endParaRPr lang="en-US" dirty="0"/>
                    </a:p>
                  </a:txBody>
                  <a:tcPr marL="68580" marR="68580"/>
                </a:tc>
                <a:tc>
                  <a:txBody>
                    <a:bodyPr/>
                    <a:lstStyle/>
                    <a:p>
                      <a:r>
                        <a:rPr lang="en-US" dirty="0"/>
                        <a:t>Column Name</a:t>
                      </a:r>
                    </a:p>
                  </a:txBody>
                  <a:tcPr marL="68580" marR="68580"/>
                </a:tc>
                <a:tc>
                  <a:txBody>
                    <a:bodyPr/>
                    <a:lstStyle/>
                    <a:p>
                      <a:r>
                        <a:rPr lang="en-US" dirty="0"/>
                        <a:t>Data Type</a:t>
                      </a:r>
                    </a:p>
                  </a:txBody>
                  <a:tcPr marL="68580" marR="68580"/>
                </a:tc>
                <a:tc>
                  <a:txBody>
                    <a:bodyPr/>
                    <a:lstStyle/>
                    <a:p>
                      <a:r>
                        <a:rPr lang="en-US" dirty="0"/>
                        <a:t>Description</a:t>
                      </a:r>
                    </a:p>
                  </a:txBody>
                  <a:tcPr marL="68580" marR="68580"/>
                </a:tc>
                <a:extLst>
                  <a:ext uri="{0D108BD9-81ED-4DB2-BD59-A6C34878D82A}">
                    <a16:rowId xmlns="" xmlns:a16="http://schemas.microsoft.com/office/drawing/2014/main" val="4221531079"/>
                  </a:ext>
                </a:extLst>
              </a:tr>
              <a:tr h="514437">
                <a:tc>
                  <a:txBody>
                    <a:bodyPr/>
                    <a:lstStyle/>
                    <a:p>
                      <a:r>
                        <a:rPr lang="en-US" sz="1400" dirty="0"/>
                        <a:t>10</a:t>
                      </a:r>
                    </a:p>
                  </a:txBody>
                  <a:tcPr marL="68580" marR="68580"/>
                </a:tc>
                <a:tc>
                  <a:txBody>
                    <a:bodyPr/>
                    <a:lstStyle/>
                    <a:p>
                      <a:r>
                        <a:rPr lang="en-US" sz="1400" b="0" i="0" kern="1200" dirty="0" err="1">
                          <a:solidFill>
                            <a:schemeClr val="dk1"/>
                          </a:solidFill>
                          <a:effectLst/>
                          <a:latin typeface="+mn-lt"/>
                          <a:ea typeface="+mn-ea"/>
                          <a:cs typeface="+mn-cs"/>
                        </a:rPr>
                        <a:t>prop_review_score</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The mean customer review score for the hotel on a scale out of 5, rounded to 0.5 increments.</a:t>
                      </a:r>
                      <a:endParaRPr lang="en-US" sz="1400" dirty="0"/>
                    </a:p>
                  </a:txBody>
                  <a:tcPr marL="68580" marR="68580"/>
                </a:tc>
                <a:extLst>
                  <a:ext uri="{0D108BD9-81ED-4DB2-BD59-A6C34878D82A}">
                    <a16:rowId xmlns="" xmlns:a16="http://schemas.microsoft.com/office/drawing/2014/main" val="3358046556"/>
                  </a:ext>
                </a:extLst>
              </a:tr>
              <a:tr h="435592">
                <a:tc>
                  <a:txBody>
                    <a:bodyPr/>
                    <a:lstStyle/>
                    <a:p>
                      <a:r>
                        <a:rPr lang="en-US" sz="1400" dirty="0"/>
                        <a:t>11</a:t>
                      </a:r>
                    </a:p>
                  </a:txBody>
                  <a:tcPr marL="68580" marR="68580"/>
                </a:tc>
                <a:tc>
                  <a:txBody>
                    <a:bodyPr/>
                    <a:lstStyle/>
                    <a:p>
                      <a:r>
                        <a:rPr lang="en-US" sz="1400" b="0" i="0" kern="1200" dirty="0" err="1">
                          <a:solidFill>
                            <a:schemeClr val="dk1"/>
                          </a:solidFill>
                          <a:effectLst/>
                          <a:latin typeface="+mn-lt"/>
                          <a:ea typeface="+mn-ea"/>
                          <a:cs typeface="+mn-cs"/>
                        </a:rPr>
                        <a:t>prop_brand_bool</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+1 if the hotel is part of a major hotel chain; 0 if it is an independent hotel</a:t>
                      </a:r>
                      <a:endParaRPr lang="en-US" sz="1400" dirty="0"/>
                    </a:p>
                  </a:txBody>
                  <a:tcPr marL="68580" marR="68580"/>
                </a:tc>
                <a:extLst>
                  <a:ext uri="{0D108BD9-81ED-4DB2-BD59-A6C34878D82A}">
                    <a16:rowId xmlns="" xmlns:a16="http://schemas.microsoft.com/office/drawing/2014/main" val="2059754803"/>
                  </a:ext>
                </a:extLst>
              </a:tr>
              <a:tr h="411983">
                <a:tc>
                  <a:txBody>
                    <a:bodyPr/>
                    <a:lstStyle/>
                    <a:p>
                      <a:r>
                        <a:rPr lang="en-US" sz="1400" dirty="0"/>
                        <a:t>12</a:t>
                      </a:r>
                    </a:p>
                  </a:txBody>
                  <a:tcPr marL="68580" marR="68580"/>
                </a:tc>
                <a:tc>
                  <a:txBody>
                    <a:bodyPr/>
                    <a:lstStyle/>
                    <a:p>
                      <a:r>
                        <a:rPr lang="en-US" sz="1400" b="0" i="0" kern="1200" dirty="0">
                          <a:solidFill>
                            <a:schemeClr val="dk1"/>
                          </a:solidFill>
                          <a:effectLst/>
                          <a:latin typeface="+mn-lt"/>
                          <a:ea typeface="+mn-ea"/>
                          <a:cs typeface="+mn-cs"/>
                        </a:rPr>
                        <a:t>prop_location_score1</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A (first) score outlining the desirability of a hotel’s location</a:t>
                      </a:r>
                      <a:endParaRPr lang="en-US" sz="1400" dirty="0"/>
                    </a:p>
                  </a:txBody>
                  <a:tcPr marL="68580" marR="68580"/>
                </a:tc>
                <a:extLst>
                  <a:ext uri="{0D108BD9-81ED-4DB2-BD59-A6C34878D82A}">
                    <a16:rowId xmlns="" xmlns:a16="http://schemas.microsoft.com/office/drawing/2014/main" val="3862152429"/>
                  </a:ext>
                </a:extLst>
              </a:tr>
              <a:tr h="435592">
                <a:tc>
                  <a:txBody>
                    <a:bodyPr/>
                    <a:lstStyle/>
                    <a:p>
                      <a:r>
                        <a:rPr lang="en-US" sz="1400" dirty="0"/>
                        <a:t>13</a:t>
                      </a:r>
                    </a:p>
                  </a:txBody>
                  <a:tcPr marL="68580" marR="68580"/>
                </a:tc>
                <a:tc>
                  <a:txBody>
                    <a:bodyPr/>
                    <a:lstStyle/>
                    <a:p>
                      <a:r>
                        <a:rPr lang="en-US" sz="1400" b="0" i="0" kern="1200" dirty="0">
                          <a:solidFill>
                            <a:schemeClr val="dk1"/>
                          </a:solidFill>
                          <a:effectLst/>
                          <a:latin typeface="+mn-lt"/>
                          <a:ea typeface="+mn-ea"/>
                          <a:cs typeface="+mn-cs"/>
                        </a:rPr>
                        <a:t>prop_location_score2</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A (second) score outlining the desirability of the hotel’s location</a:t>
                      </a:r>
                      <a:endParaRPr lang="en-US" sz="1400" dirty="0"/>
                    </a:p>
                  </a:txBody>
                  <a:tcPr marL="68580" marR="68580"/>
                </a:tc>
                <a:extLst>
                  <a:ext uri="{0D108BD9-81ED-4DB2-BD59-A6C34878D82A}">
                    <a16:rowId xmlns="" xmlns:a16="http://schemas.microsoft.com/office/drawing/2014/main" val="3319155831"/>
                  </a:ext>
                </a:extLst>
              </a:tr>
              <a:tr h="622274">
                <a:tc>
                  <a:txBody>
                    <a:bodyPr/>
                    <a:lstStyle/>
                    <a:p>
                      <a:r>
                        <a:rPr lang="en-US" sz="1400" dirty="0"/>
                        <a:t>14</a:t>
                      </a:r>
                    </a:p>
                  </a:txBody>
                  <a:tcPr marL="68580" marR="68580"/>
                </a:tc>
                <a:tc>
                  <a:txBody>
                    <a:bodyPr/>
                    <a:lstStyle/>
                    <a:p>
                      <a:r>
                        <a:rPr lang="en-US" sz="1400" b="0" i="0" kern="1200" dirty="0" err="1">
                          <a:solidFill>
                            <a:schemeClr val="dk1"/>
                          </a:solidFill>
                          <a:effectLst/>
                          <a:latin typeface="+mn-lt"/>
                          <a:ea typeface="+mn-ea"/>
                          <a:cs typeface="+mn-cs"/>
                        </a:rPr>
                        <a:t>prop_log_historical_price</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The logarithm of the mean price of the hotel over the last trading period. A 0 will occur if the hotel was not sold in that period.</a:t>
                      </a:r>
                      <a:endParaRPr lang="en-US" sz="1400" dirty="0"/>
                    </a:p>
                  </a:txBody>
                  <a:tcPr marL="68580" marR="68580"/>
                </a:tc>
                <a:extLst>
                  <a:ext uri="{0D108BD9-81ED-4DB2-BD59-A6C34878D82A}">
                    <a16:rowId xmlns="" xmlns:a16="http://schemas.microsoft.com/office/drawing/2014/main" val="549477718"/>
                  </a:ext>
                </a:extLst>
              </a:tr>
              <a:tr h="588550">
                <a:tc>
                  <a:txBody>
                    <a:bodyPr/>
                    <a:lstStyle/>
                    <a:p>
                      <a:r>
                        <a:rPr lang="en-US" sz="1400" dirty="0"/>
                        <a:t>15</a:t>
                      </a:r>
                    </a:p>
                  </a:txBody>
                  <a:tcPr marL="68580" marR="68580"/>
                </a:tc>
                <a:tc>
                  <a:txBody>
                    <a:bodyPr/>
                    <a:lstStyle/>
                    <a:p>
                      <a:r>
                        <a:rPr lang="en-US" sz="1400" b="0" i="0" kern="1200" dirty="0">
                          <a:solidFill>
                            <a:schemeClr val="dk1"/>
                          </a:solidFill>
                          <a:effectLst/>
                          <a:latin typeface="+mn-lt"/>
                          <a:ea typeface="+mn-ea"/>
                          <a:cs typeface="+mn-cs"/>
                        </a:rPr>
                        <a:t>position</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Hotel position on Expedia's search results page. This is only provided for the training data, but not the test data.</a:t>
                      </a:r>
                      <a:endParaRPr lang="en-US" sz="1400" dirty="0"/>
                    </a:p>
                  </a:txBody>
                  <a:tcPr marL="68580" marR="68580"/>
                </a:tc>
                <a:extLst>
                  <a:ext uri="{0D108BD9-81ED-4DB2-BD59-A6C34878D82A}">
                    <a16:rowId xmlns="" xmlns:a16="http://schemas.microsoft.com/office/drawing/2014/main" val="4077598389"/>
                  </a:ext>
                </a:extLst>
              </a:tr>
              <a:tr h="808957">
                <a:tc>
                  <a:txBody>
                    <a:bodyPr/>
                    <a:lstStyle/>
                    <a:p>
                      <a:r>
                        <a:rPr lang="en-US" sz="1400" dirty="0"/>
                        <a:t>16</a:t>
                      </a:r>
                    </a:p>
                  </a:txBody>
                  <a:tcPr marL="68580" marR="68580"/>
                </a:tc>
                <a:tc>
                  <a:txBody>
                    <a:bodyPr/>
                    <a:lstStyle/>
                    <a:p>
                      <a:r>
                        <a:rPr lang="en-US" sz="1400" b="0" i="0" kern="1200" dirty="0" err="1">
                          <a:solidFill>
                            <a:schemeClr val="dk1"/>
                          </a:solidFill>
                          <a:effectLst/>
                          <a:latin typeface="+mn-lt"/>
                          <a:ea typeface="+mn-ea"/>
                          <a:cs typeface="+mn-cs"/>
                        </a:rPr>
                        <a:t>price_usd</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Displayed price of the hotel for the given search.  Note that different countries have different conventions regarding displaying taxes and fees and the value may be per night or for the whole stay</a:t>
                      </a:r>
                      <a:endParaRPr lang="en-US" sz="1400" dirty="0"/>
                    </a:p>
                  </a:txBody>
                  <a:tcPr marL="68580" marR="68580"/>
                </a:tc>
                <a:extLst>
                  <a:ext uri="{0D108BD9-81ED-4DB2-BD59-A6C34878D82A}">
                    <a16:rowId xmlns="" xmlns:a16="http://schemas.microsoft.com/office/drawing/2014/main" val="819255876"/>
                  </a:ext>
                </a:extLst>
              </a:tr>
              <a:tr h="435592">
                <a:tc>
                  <a:txBody>
                    <a:bodyPr/>
                    <a:lstStyle/>
                    <a:p>
                      <a:r>
                        <a:rPr lang="en-US" sz="1400" dirty="0"/>
                        <a:t>17</a:t>
                      </a:r>
                    </a:p>
                  </a:txBody>
                  <a:tcPr marL="68580" marR="68580"/>
                </a:tc>
                <a:tc>
                  <a:txBody>
                    <a:bodyPr/>
                    <a:lstStyle/>
                    <a:p>
                      <a:r>
                        <a:rPr lang="en-US" sz="1400" b="0" i="0" kern="1200" dirty="0" err="1">
                          <a:solidFill>
                            <a:schemeClr val="dk1"/>
                          </a:solidFill>
                          <a:effectLst/>
                          <a:latin typeface="+mn-lt"/>
                          <a:ea typeface="+mn-ea"/>
                          <a:cs typeface="+mn-cs"/>
                        </a:rPr>
                        <a:t>promotion_flag</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+1 if the hotel had a sale price promotion specifically displayed</a:t>
                      </a:r>
                      <a:endParaRPr lang="en-US" sz="1400" dirty="0"/>
                    </a:p>
                  </a:txBody>
                  <a:tcPr marL="68580" marR="68580"/>
                </a:tc>
                <a:extLst>
                  <a:ext uri="{0D108BD9-81ED-4DB2-BD59-A6C34878D82A}">
                    <a16:rowId xmlns="" xmlns:a16="http://schemas.microsoft.com/office/drawing/2014/main" val="46142922"/>
                  </a:ext>
                </a:extLst>
              </a:tr>
              <a:tr h="808957">
                <a:tc>
                  <a:txBody>
                    <a:bodyPr/>
                    <a:lstStyle/>
                    <a:p>
                      <a:r>
                        <a:rPr lang="en-US" sz="1400" dirty="0"/>
                        <a:t>18</a:t>
                      </a:r>
                    </a:p>
                  </a:txBody>
                  <a:tcPr marL="68580" marR="68580"/>
                </a:tc>
                <a:tc>
                  <a:txBody>
                    <a:bodyPr/>
                    <a:lstStyle/>
                    <a:p>
                      <a:r>
                        <a:rPr lang="en-US" sz="1400" b="0" i="0" kern="1200" dirty="0" err="1">
                          <a:solidFill>
                            <a:schemeClr val="dk1"/>
                          </a:solidFill>
                          <a:effectLst/>
                          <a:latin typeface="+mn-lt"/>
                          <a:ea typeface="+mn-ea"/>
                          <a:cs typeface="+mn-cs"/>
                        </a:rPr>
                        <a:t>gross_booking_usd</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Total value of the transaction.  This can differ from the </a:t>
                      </a:r>
                      <a:r>
                        <a:rPr lang="en-US" sz="1400" b="0" i="0" kern="1200" dirty="0" err="1">
                          <a:solidFill>
                            <a:schemeClr val="dk1"/>
                          </a:solidFill>
                          <a:effectLst/>
                          <a:latin typeface="+mn-lt"/>
                          <a:ea typeface="+mn-ea"/>
                          <a:cs typeface="+mn-cs"/>
                        </a:rPr>
                        <a:t>price_usd</a:t>
                      </a:r>
                      <a:r>
                        <a:rPr lang="en-US" sz="1400" b="0" i="0" kern="1200" dirty="0">
                          <a:solidFill>
                            <a:schemeClr val="dk1"/>
                          </a:solidFill>
                          <a:effectLst/>
                          <a:latin typeface="+mn-lt"/>
                          <a:ea typeface="+mn-ea"/>
                          <a:cs typeface="+mn-cs"/>
                        </a:rPr>
                        <a:t> due to taxes, fees, conventions on multiple day bookings and purchase of a room type other than the one shown in the search</a:t>
                      </a:r>
                      <a:endParaRPr lang="en-US" sz="1400" dirty="0"/>
                    </a:p>
                  </a:txBody>
                  <a:tcPr marL="68580" marR="68580"/>
                </a:tc>
                <a:extLst>
                  <a:ext uri="{0D108BD9-81ED-4DB2-BD59-A6C34878D82A}">
                    <a16:rowId xmlns="" xmlns:a16="http://schemas.microsoft.com/office/drawing/2014/main" val="892960306"/>
                  </a:ext>
                </a:extLst>
              </a:tr>
            </a:tbl>
          </a:graphicData>
        </a:graphic>
      </p:graphicFrame>
    </p:spTree>
    <p:extLst>
      <p:ext uri="{BB962C8B-B14F-4D97-AF65-F5344CB8AC3E}">
        <p14:creationId xmlns:p14="http://schemas.microsoft.com/office/powerpoint/2010/main" val="31695277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Autofit/>
          </a:bodyPr>
          <a:lstStyle/>
          <a:p>
            <a:r>
              <a:rPr lang="en-US" sz="2400" dirty="0" smtClean="0"/>
              <a:t>Improving user experience on travel website (</a:t>
            </a:r>
            <a:r>
              <a:rPr lang="en-US" sz="2400" dirty="0" err="1" smtClean="0"/>
              <a:t>Expedia.com</a:t>
            </a:r>
            <a:r>
              <a:rPr lang="en-US" sz="2400" dirty="0" smtClean="0"/>
              <a:t>)</a:t>
            </a:r>
          </a:p>
          <a:p>
            <a:r>
              <a:rPr lang="en-US" sz="2400" dirty="0" smtClean="0"/>
              <a:t>Provide user specific recommendations</a:t>
            </a:r>
          </a:p>
          <a:p>
            <a:pPr lvl="1"/>
            <a:r>
              <a:rPr lang="en-US" sz="2400" dirty="0" smtClean="0"/>
              <a:t>Predicting the hotels the user is likely to book.</a:t>
            </a:r>
          </a:p>
          <a:p>
            <a:pPr lvl="1"/>
            <a:r>
              <a:rPr lang="en-US" sz="2400" dirty="0" smtClean="0"/>
              <a:t>Recommend a package for a user based on historic data of the users.</a:t>
            </a:r>
          </a:p>
          <a:p>
            <a:pPr lvl="1"/>
            <a:endParaRPr lang="en-US" sz="2400" dirty="0" smtClean="0"/>
          </a:p>
          <a:p>
            <a:pPr marL="349250" lvl="1" indent="0">
              <a:buNone/>
            </a:pPr>
            <a:endParaRPr lang="en-US" sz="2400" dirty="0" smtClean="0"/>
          </a:p>
          <a:p>
            <a:pPr marL="349250" lvl="1" indent="0">
              <a:buNone/>
            </a:pPr>
            <a:endParaRPr lang="en-US" sz="2400" dirty="0"/>
          </a:p>
        </p:txBody>
      </p:sp>
    </p:spTree>
    <p:extLst>
      <p:ext uri="{BB962C8B-B14F-4D97-AF65-F5344CB8AC3E}">
        <p14:creationId xmlns:p14="http://schemas.microsoft.com/office/powerpoint/2010/main" val="46961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84998252"/>
              </p:ext>
            </p:extLst>
          </p:nvPr>
        </p:nvGraphicFramePr>
        <p:xfrm>
          <a:off x="222436" y="521668"/>
          <a:ext cx="8711915" cy="6149032"/>
        </p:xfrm>
        <a:graphic>
          <a:graphicData uri="http://schemas.openxmlformats.org/drawingml/2006/table">
            <a:tbl>
              <a:tblPr firstRow="1" bandRow="1">
                <a:tableStyleId>{5C22544A-7EE6-4342-B048-85BDC9FD1C3A}</a:tableStyleId>
              </a:tblPr>
              <a:tblGrid>
                <a:gridCol w="697018">
                  <a:extLst>
                    <a:ext uri="{9D8B030D-6E8A-4147-A177-3AD203B41FA5}">
                      <a16:colId xmlns="" xmlns:a16="http://schemas.microsoft.com/office/drawing/2014/main" val="3448048992"/>
                    </a:ext>
                  </a:extLst>
                </a:gridCol>
                <a:gridCol w="2037434">
                  <a:extLst>
                    <a:ext uri="{9D8B030D-6E8A-4147-A177-3AD203B41FA5}">
                      <a16:colId xmlns="" xmlns:a16="http://schemas.microsoft.com/office/drawing/2014/main" val="2520316196"/>
                    </a:ext>
                  </a:extLst>
                </a:gridCol>
                <a:gridCol w="1024176">
                  <a:extLst>
                    <a:ext uri="{9D8B030D-6E8A-4147-A177-3AD203B41FA5}">
                      <a16:colId xmlns="" xmlns:a16="http://schemas.microsoft.com/office/drawing/2014/main" val="1279466842"/>
                    </a:ext>
                  </a:extLst>
                </a:gridCol>
                <a:gridCol w="4953287">
                  <a:extLst>
                    <a:ext uri="{9D8B030D-6E8A-4147-A177-3AD203B41FA5}">
                      <a16:colId xmlns="" xmlns:a16="http://schemas.microsoft.com/office/drawing/2014/main" val="3786832921"/>
                    </a:ext>
                  </a:extLst>
                </a:gridCol>
              </a:tblGrid>
              <a:tr h="599236">
                <a:tc>
                  <a:txBody>
                    <a:bodyPr/>
                    <a:lstStyle/>
                    <a:p>
                      <a:r>
                        <a:rPr lang="en-US" sz="1400" dirty="0" err="1"/>
                        <a:t>S.No</a:t>
                      </a:r>
                      <a:endParaRPr lang="en-US" sz="1400" dirty="0"/>
                    </a:p>
                  </a:txBody>
                  <a:tcPr marL="68580" marR="68580"/>
                </a:tc>
                <a:tc>
                  <a:txBody>
                    <a:bodyPr/>
                    <a:lstStyle/>
                    <a:p>
                      <a:r>
                        <a:rPr lang="en-US" sz="1400" dirty="0"/>
                        <a:t>Column Name</a:t>
                      </a:r>
                    </a:p>
                  </a:txBody>
                  <a:tcPr marL="68580" marR="68580"/>
                </a:tc>
                <a:tc>
                  <a:txBody>
                    <a:bodyPr/>
                    <a:lstStyle/>
                    <a:p>
                      <a:r>
                        <a:rPr lang="en-US" sz="1400" dirty="0"/>
                        <a:t>Data Type</a:t>
                      </a:r>
                    </a:p>
                  </a:txBody>
                  <a:tcPr marL="68580" marR="68580"/>
                </a:tc>
                <a:tc>
                  <a:txBody>
                    <a:bodyPr/>
                    <a:lstStyle/>
                    <a:p>
                      <a:r>
                        <a:rPr lang="en-US" sz="1400" dirty="0"/>
                        <a:t>Description</a:t>
                      </a:r>
                    </a:p>
                  </a:txBody>
                  <a:tcPr marL="68580" marR="68580"/>
                </a:tc>
                <a:extLst>
                  <a:ext uri="{0D108BD9-81ED-4DB2-BD59-A6C34878D82A}">
                    <a16:rowId xmlns="" xmlns:a16="http://schemas.microsoft.com/office/drawing/2014/main" val="760852265"/>
                  </a:ext>
                </a:extLst>
              </a:tr>
              <a:tr h="485096">
                <a:tc>
                  <a:txBody>
                    <a:bodyPr/>
                    <a:lstStyle/>
                    <a:p>
                      <a:r>
                        <a:rPr lang="en-US" sz="1400" dirty="0"/>
                        <a:t>19</a:t>
                      </a:r>
                    </a:p>
                  </a:txBody>
                  <a:tcPr marL="68580" marR="68580"/>
                </a:tc>
                <a:tc>
                  <a:txBody>
                    <a:bodyPr/>
                    <a:lstStyle/>
                    <a:p>
                      <a:r>
                        <a:rPr lang="en-US" sz="1400" b="0" i="0" kern="1200" dirty="0" err="1">
                          <a:solidFill>
                            <a:schemeClr val="dk1"/>
                          </a:solidFill>
                          <a:effectLst/>
                          <a:latin typeface="+mn-lt"/>
                          <a:ea typeface="+mn-ea"/>
                          <a:cs typeface="+mn-cs"/>
                        </a:rPr>
                        <a:t>srch_destination_id</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ID of the destination where the hotel search was performed</a:t>
                      </a:r>
                      <a:endParaRPr lang="en-US" sz="1400" dirty="0"/>
                    </a:p>
                  </a:txBody>
                  <a:tcPr marL="68580" marR="68580"/>
                </a:tc>
                <a:extLst>
                  <a:ext uri="{0D108BD9-81ED-4DB2-BD59-A6C34878D82A}">
                    <a16:rowId xmlns="" xmlns:a16="http://schemas.microsoft.com/office/drawing/2014/main" val="2226085789"/>
                  </a:ext>
                </a:extLst>
              </a:tr>
              <a:tr h="436566">
                <a:tc>
                  <a:txBody>
                    <a:bodyPr/>
                    <a:lstStyle/>
                    <a:p>
                      <a:r>
                        <a:rPr lang="en-US" sz="1400" dirty="0"/>
                        <a:t>20</a:t>
                      </a:r>
                    </a:p>
                  </a:txBody>
                  <a:tcPr marL="68580" marR="68580"/>
                </a:tc>
                <a:tc>
                  <a:txBody>
                    <a:bodyPr/>
                    <a:lstStyle/>
                    <a:p>
                      <a:r>
                        <a:rPr lang="en-US" sz="1400" b="0" i="0" kern="1200" dirty="0" err="1">
                          <a:solidFill>
                            <a:schemeClr val="dk1"/>
                          </a:solidFill>
                          <a:effectLst/>
                          <a:latin typeface="+mn-lt"/>
                          <a:ea typeface="+mn-ea"/>
                          <a:cs typeface="+mn-cs"/>
                        </a:rPr>
                        <a:t>srch_length_of_stay</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Number of nights stay that was searched</a:t>
                      </a:r>
                      <a:endParaRPr lang="en-US" sz="1400" dirty="0"/>
                    </a:p>
                  </a:txBody>
                  <a:tcPr marL="68580" marR="68580"/>
                </a:tc>
                <a:extLst>
                  <a:ext uri="{0D108BD9-81ED-4DB2-BD59-A6C34878D82A}">
                    <a16:rowId xmlns="" xmlns:a16="http://schemas.microsoft.com/office/drawing/2014/main" val="902990621"/>
                  </a:ext>
                </a:extLst>
              </a:tr>
              <a:tr h="364306">
                <a:tc>
                  <a:txBody>
                    <a:bodyPr/>
                    <a:lstStyle/>
                    <a:p>
                      <a:r>
                        <a:rPr lang="en-US" sz="1400" dirty="0"/>
                        <a:t>21</a:t>
                      </a:r>
                    </a:p>
                  </a:txBody>
                  <a:tcPr marL="68580" marR="68580"/>
                </a:tc>
                <a:tc>
                  <a:txBody>
                    <a:bodyPr/>
                    <a:lstStyle/>
                    <a:p>
                      <a:r>
                        <a:rPr lang="en-US" sz="1400" b="0" i="0" kern="1200" dirty="0" err="1">
                          <a:solidFill>
                            <a:schemeClr val="dk1"/>
                          </a:solidFill>
                          <a:effectLst/>
                          <a:latin typeface="+mn-lt"/>
                          <a:ea typeface="+mn-ea"/>
                          <a:cs typeface="+mn-cs"/>
                        </a:rPr>
                        <a:t>srch_booking_window</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Number of days in the future the hotel stay started from the search date</a:t>
                      </a:r>
                      <a:endParaRPr lang="en-US" sz="1400" dirty="0"/>
                    </a:p>
                  </a:txBody>
                  <a:tcPr marL="68580" marR="68580"/>
                </a:tc>
                <a:extLst>
                  <a:ext uri="{0D108BD9-81ED-4DB2-BD59-A6C34878D82A}">
                    <a16:rowId xmlns="" xmlns:a16="http://schemas.microsoft.com/office/drawing/2014/main" val="2831341546"/>
                  </a:ext>
                </a:extLst>
              </a:tr>
              <a:tr h="436566">
                <a:tc>
                  <a:txBody>
                    <a:bodyPr/>
                    <a:lstStyle/>
                    <a:p>
                      <a:r>
                        <a:rPr lang="en-US" sz="1400" dirty="0"/>
                        <a:t>22</a:t>
                      </a:r>
                    </a:p>
                  </a:txBody>
                  <a:tcPr marL="68580" marR="68580"/>
                </a:tc>
                <a:tc>
                  <a:txBody>
                    <a:bodyPr/>
                    <a:lstStyle/>
                    <a:p>
                      <a:r>
                        <a:rPr lang="en-US" sz="1400" b="0" i="0" kern="1200" dirty="0" err="1">
                          <a:solidFill>
                            <a:schemeClr val="dk1"/>
                          </a:solidFill>
                          <a:effectLst/>
                          <a:latin typeface="+mn-lt"/>
                          <a:ea typeface="+mn-ea"/>
                          <a:cs typeface="+mn-cs"/>
                        </a:rPr>
                        <a:t>srch_adults_count</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The number of adults specified in the hotel room</a:t>
                      </a:r>
                      <a:endParaRPr lang="en-US" sz="1400" dirty="0"/>
                    </a:p>
                  </a:txBody>
                  <a:tcPr marL="68580" marR="68580"/>
                </a:tc>
                <a:extLst>
                  <a:ext uri="{0D108BD9-81ED-4DB2-BD59-A6C34878D82A}">
                    <a16:rowId xmlns="" xmlns:a16="http://schemas.microsoft.com/office/drawing/2014/main" val="658204941"/>
                  </a:ext>
                </a:extLst>
              </a:tr>
              <a:tr h="616329">
                <a:tc>
                  <a:txBody>
                    <a:bodyPr/>
                    <a:lstStyle/>
                    <a:p>
                      <a:r>
                        <a:rPr lang="en-US" sz="1400" dirty="0"/>
                        <a:t>23</a:t>
                      </a:r>
                    </a:p>
                  </a:txBody>
                  <a:tcPr marL="68580" marR="68580"/>
                </a:tc>
                <a:tc>
                  <a:txBody>
                    <a:bodyPr/>
                    <a:lstStyle/>
                    <a:p>
                      <a:r>
                        <a:rPr lang="en-US" sz="1400" b="0" i="0" kern="1200" dirty="0" err="1">
                          <a:solidFill>
                            <a:schemeClr val="dk1"/>
                          </a:solidFill>
                          <a:effectLst/>
                          <a:latin typeface="+mn-lt"/>
                          <a:ea typeface="+mn-ea"/>
                          <a:cs typeface="+mn-cs"/>
                        </a:rPr>
                        <a:t>srch_children_count</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The number of (extra occupancy) children specified in the hotel room</a:t>
                      </a:r>
                      <a:endParaRPr lang="en-US" sz="1400" dirty="0"/>
                    </a:p>
                  </a:txBody>
                  <a:tcPr marL="68580" marR="68580"/>
                </a:tc>
                <a:extLst>
                  <a:ext uri="{0D108BD9-81ED-4DB2-BD59-A6C34878D82A}">
                    <a16:rowId xmlns="" xmlns:a16="http://schemas.microsoft.com/office/drawing/2014/main" val="1263786829"/>
                  </a:ext>
                </a:extLst>
              </a:tr>
              <a:tr h="485096">
                <a:tc>
                  <a:txBody>
                    <a:bodyPr/>
                    <a:lstStyle/>
                    <a:p>
                      <a:r>
                        <a:rPr lang="en-US" sz="1400" dirty="0"/>
                        <a:t>24</a:t>
                      </a:r>
                    </a:p>
                  </a:txBody>
                  <a:tcPr marL="68580" marR="68580"/>
                </a:tc>
                <a:tc>
                  <a:txBody>
                    <a:bodyPr/>
                    <a:lstStyle/>
                    <a:p>
                      <a:r>
                        <a:rPr lang="en-US" sz="1400" b="0" i="0" kern="1200" dirty="0" err="1">
                          <a:solidFill>
                            <a:schemeClr val="dk1"/>
                          </a:solidFill>
                          <a:effectLst/>
                          <a:latin typeface="+mn-lt"/>
                          <a:ea typeface="+mn-ea"/>
                          <a:cs typeface="+mn-cs"/>
                        </a:rPr>
                        <a:t>srch_room_count</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Number of hotel rooms specified in the search</a:t>
                      </a:r>
                      <a:endParaRPr lang="en-US" sz="1400" dirty="0"/>
                    </a:p>
                  </a:txBody>
                  <a:tcPr marL="68580" marR="68580"/>
                </a:tc>
                <a:extLst>
                  <a:ext uri="{0D108BD9-81ED-4DB2-BD59-A6C34878D82A}">
                    <a16:rowId xmlns="" xmlns:a16="http://schemas.microsoft.com/office/drawing/2014/main" val="1213282598"/>
                  </a:ext>
                </a:extLst>
              </a:tr>
              <a:tr h="895584">
                <a:tc>
                  <a:txBody>
                    <a:bodyPr/>
                    <a:lstStyle/>
                    <a:p>
                      <a:r>
                        <a:rPr lang="en-US" sz="1400" dirty="0"/>
                        <a:t>25</a:t>
                      </a:r>
                    </a:p>
                  </a:txBody>
                  <a:tcPr marL="68580" marR="68580"/>
                </a:tc>
                <a:tc>
                  <a:txBody>
                    <a:bodyPr/>
                    <a:lstStyle/>
                    <a:p>
                      <a:r>
                        <a:rPr lang="en-US" sz="1400" b="0" i="0" kern="1200" dirty="0" err="1">
                          <a:solidFill>
                            <a:schemeClr val="dk1"/>
                          </a:solidFill>
                          <a:effectLst/>
                          <a:latin typeface="+mn-lt"/>
                          <a:ea typeface="+mn-ea"/>
                          <a:cs typeface="+mn-cs"/>
                        </a:rPr>
                        <a:t>srch_saturday_night_bool</a:t>
                      </a:r>
                      <a:endParaRPr lang="en-US" sz="1400" dirty="0"/>
                    </a:p>
                  </a:txBody>
                  <a:tcPr marL="68580" marR="68580"/>
                </a:tc>
                <a:tc>
                  <a:txBody>
                    <a:bodyPr/>
                    <a:lstStyle/>
                    <a:p>
                      <a:r>
                        <a:rPr lang="en-US" sz="1400" b="0" i="0" kern="1200" dirty="0">
                          <a:solidFill>
                            <a:schemeClr val="dk1"/>
                          </a:solidFill>
                          <a:effectLst/>
                          <a:latin typeface="+mn-lt"/>
                          <a:ea typeface="+mn-ea"/>
                          <a:cs typeface="+mn-cs"/>
                        </a:rPr>
                        <a:t>Boolean</a:t>
                      </a:r>
                      <a:endParaRPr lang="en-US" sz="1400" dirty="0"/>
                    </a:p>
                  </a:txBody>
                  <a:tcPr marL="68580" marR="68580"/>
                </a:tc>
                <a:tc>
                  <a:txBody>
                    <a:bodyPr/>
                    <a:lstStyle/>
                    <a:p>
                      <a:r>
                        <a:rPr lang="en-US" sz="1400" b="0" i="0" kern="1200" dirty="0">
                          <a:solidFill>
                            <a:schemeClr val="dk1"/>
                          </a:solidFill>
                          <a:effectLst/>
                          <a:latin typeface="+mn-lt"/>
                          <a:ea typeface="+mn-ea"/>
                          <a:cs typeface="+mn-cs"/>
                        </a:rPr>
                        <a:t>+1 if the stay includes a Saturday night, starts from Thursday with a length of stay is less than or equal to 4 nights (i.e. weekend); otherwise 0</a:t>
                      </a:r>
                      <a:endParaRPr lang="en-US" sz="1400" dirty="0"/>
                    </a:p>
                  </a:txBody>
                  <a:tcPr marL="68580" marR="68580"/>
                </a:tc>
                <a:extLst>
                  <a:ext uri="{0D108BD9-81ED-4DB2-BD59-A6C34878D82A}">
                    <a16:rowId xmlns="" xmlns:a16="http://schemas.microsoft.com/office/drawing/2014/main" val="4257928884"/>
                  </a:ext>
                </a:extLst>
              </a:tr>
              <a:tr h="436566">
                <a:tc>
                  <a:txBody>
                    <a:bodyPr/>
                    <a:lstStyle/>
                    <a:p>
                      <a:r>
                        <a:rPr lang="en-US" sz="1400" dirty="0"/>
                        <a:t>26</a:t>
                      </a:r>
                    </a:p>
                  </a:txBody>
                  <a:tcPr marL="68580" marR="68580"/>
                </a:tc>
                <a:tc>
                  <a:txBody>
                    <a:bodyPr/>
                    <a:lstStyle/>
                    <a:p>
                      <a:r>
                        <a:rPr lang="en-US" sz="1400" b="0" i="0" kern="1200" dirty="0" err="1">
                          <a:solidFill>
                            <a:schemeClr val="dk1"/>
                          </a:solidFill>
                          <a:effectLst/>
                          <a:latin typeface="+mn-lt"/>
                          <a:ea typeface="+mn-ea"/>
                          <a:cs typeface="+mn-cs"/>
                        </a:rPr>
                        <a:t>srch_query_affinity_score</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The log of the probability a hotel will be clicked on in Internet searches (hence the values are negative)  A null signifies there are no data (i.e. hotel did not register in any searches)</a:t>
                      </a:r>
                      <a:endParaRPr lang="en-US" sz="1400" dirty="0"/>
                    </a:p>
                  </a:txBody>
                  <a:tcPr marL="68580" marR="68580"/>
                </a:tc>
                <a:extLst>
                  <a:ext uri="{0D108BD9-81ED-4DB2-BD59-A6C34878D82A}">
                    <a16:rowId xmlns="" xmlns:a16="http://schemas.microsoft.com/office/drawing/2014/main" val="1075315645"/>
                  </a:ext>
                </a:extLst>
              </a:tr>
              <a:tr h="895584">
                <a:tc>
                  <a:txBody>
                    <a:bodyPr/>
                    <a:lstStyle/>
                    <a:p>
                      <a:r>
                        <a:rPr lang="en-US" sz="1400" dirty="0"/>
                        <a:t>27</a:t>
                      </a:r>
                    </a:p>
                  </a:txBody>
                  <a:tcPr marL="68580" marR="68580"/>
                </a:tc>
                <a:tc>
                  <a:txBody>
                    <a:bodyPr/>
                    <a:lstStyle/>
                    <a:p>
                      <a:r>
                        <a:rPr lang="en-US" sz="1400" b="0" i="0" kern="1200" dirty="0" err="1">
                          <a:solidFill>
                            <a:schemeClr val="dk1"/>
                          </a:solidFill>
                          <a:effectLst/>
                          <a:latin typeface="+mn-lt"/>
                          <a:ea typeface="+mn-ea"/>
                          <a:cs typeface="+mn-cs"/>
                        </a:rPr>
                        <a:t>orig_destination_distance</a:t>
                      </a:r>
                      <a:endParaRPr lang="en-US" sz="1400" dirty="0"/>
                    </a:p>
                  </a:txBody>
                  <a:tcPr marL="68580" marR="68580"/>
                </a:tc>
                <a:tc>
                  <a:txBody>
                    <a:bodyPr/>
                    <a:lstStyle/>
                    <a:p>
                      <a:r>
                        <a:rPr lang="en-US" sz="14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dirty="0"/>
                        <a:t>Physical distance between the hotel and the customer at the time of search. A null means the distance could not be calculated.</a:t>
                      </a:r>
                    </a:p>
                    <a:p>
                      <a:endParaRPr lang="en-US" sz="1400" dirty="0"/>
                    </a:p>
                  </a:txBody>
                  <a:tcPr marL="68580" marR="68580"/>
                </a:tc>
                <a:extLst>
                  <a:ext uri="{0D108BD9-81ED-4DB2-BD59-A6C34878D82A}">
                    <a16:rowId xmlns="" xmlns:a16="http://schemas.microsoft.com/office/drawing/2014/main" val="798510052"/>
                  </a:ext>
                </a:extLst>
              </a:tr>
            </a:tbl>
          </a:graphicData>
        </a:graphic>
      </p:graphicFrame>
    </p:spTree>
    <p:extLst>
      <p:ext uri="{BB962C8B-B14F-4D97-AF65-F5344CB8AC3E}">
        <p14:creationId xmlns:p14="http://schemas.microsoft.com/office/powerpoint/2010/main" val="31926439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17418024"/>
              </p:ext>
            </p:extLst>
          </p:nvPr>
        </p:nvGraphicFramePr>
        <p:xfrm>
          <a:off x="188172" y="964176"/>
          <a:ext cx="8706126" cy="5621520"/>
        </p:xfrm>
        <a:graphic>
          <a:graphicData uri="http://schemas.openxmlformats.org/drawingml/2006/table">
            <a:tbl>
              <a:tblPr firstRow="1" bandRow="1">
                <a:tableStyleId>{5C22544A-7EE6-4342-B048-85BDC9FD1C3A}</a:tableStyleId>
              </a:tblPr>
              <a:tblGrid>
                <a:gridCol w="577470">
                  <a:extLst>
                    <a:ext uri="{9D8B030D-6E8A-4147-A177-3AD203B41FA5}">
                      <a16:colId xmlns="" xmlns:a16="http://schemas.microsoft.com/office/drawing/2014/main" val="3448048992"/>
                    </a:ext>
                  </a:extLst>
                </a:gridCol>
                <a:gridCol w="2101524">
                  <a:extLst>
                    <a:ext uri="{9D8B030D-6E8A-4147-A177-3AD203B41FA5}">
                      <a16:colId xmlns="" xmlns:a16="http://schemas.microsoft.com/office/drawing/2014/main" val="2520316196"/>
                    </a:ext>
                  </a:extLst>
                </a:gridCol>
                <a:gridCol w="918033">
                  <a:extLst>
                    <a:ext uri="{9D8B030D-6E8A-4147-A177-3AD203B41FA5}">
                      <a16:colId xmlns="" xmlns:a16="http://schemas.microsoft.com/office/drawing/2014/main" val="1279466842"/>
                    </a:ext>
                  </a:extLst>
                </a:gridCol>
                <a:gridCol w="5109099">
                  <a:extLst>
                    <a:ext uri="{9D8B030D-6E8A-4147-A177-3AD203B41FA5}">
                      <a16:colId xmlns="" xmlns:a16="http://schemas.microsoft.com/office/drawing/2014/main" val="3786832921"/>
                    </a:ext>
                  </a:extLst>
                </a:gridCol>
              </a:tblGrid>
              <a:tr h="765567">
                <a:tc>
                  <a:txBody>
                    <a:bodyPr/>
                    <a:lstStyle/>
                    <a:p>
                      <a:r>
                        <a:rPr lang="en-US" dirty="0" err="1"/>
                        <a:t>S.No</a:t>
                      </a:r>
                      <a:endParaRPr lang="en-US" dirty="0"/>
                    </a:p>
                  </a:txBody>
                  <a:tcPr marL="68580" marR="68580"/>
                </a:tc>
                <a:tc>
                  <a:txBody>
                    <a:bodyPr/>
                    <a:lstStyle/>
                    <a:p>
                      <a:r>
                        <a:rPr lang="en-US" dirty="0"/>
                        <a:t>Column Name</a:t>
                      </a:r>
                    </a:p>
                  </a:txBody>
                  <a:tcPr marL="68580" marR="68580"/>
                </a:tc>
                <a:tc>
                  <a:txBody>
                    <a:bodyPr/>
                    <a:lstStyle/>
                    <a:p>
                      <a:r>
                        <a:rPr lang="en-US" dirty="0"/>
                        <a:t>Data Type</a:t>
                      </a:r>
                    </a:p>
                  </a:txBody>
                  <a:tcPr marL="68580" marR="68580"/>
                </a:tc>
                <a:tc>
                  <a:txBody>
                    <a:bodyPr/>
                    <a:lstStyle/>
                    <a:p>
                      <a:r>
                        <a:rPr lang="en-US" dirty="0"/>
                        <a:t>Description</a:t>
                      </a:r>
                    </a:p>
                  </a:txBody>
                  <a:tcPr marL="68580" marR="68580"/>
                </a:tc>
                <a:extLst>
                  <a:ext uri="{0D108BD9-81ED-4DB2-BD59-A6C34878D82A}">
                    <a16:rowId xmlns="" xmlns:a16="http://schemas.microsoft.com/office/drawing/2014/main" val="760852265"/>
                  </a:ext>
                </a:extLst>
              </a:tr>
              <a:tr h="765567">
                <a:tc>
                  <a:txBody>
                    <a:bodyPr/>
                    <a:lstStyle/>
                    <a:p>
                      <a:r>
                        <a:rPr lang="en-US" sz="1400" dirty="0"/>
                        <a:t>28</a:t>
                      </a:r>
                    </a:p>
                  </a:txBody>
                  <a:tcPr marL="68580" marR="68580"/>
                </a:tc>
                <a:tc>
                  <a:txBody>
                    <a:bodyPr/>
                    <a:lstStyle/>
                    <a:p>
                      <a:r>
                        <a:rPr lang="en-US" sz="1800" b="0" i="0" kern="1200" dirty="0" err="1">
                          <a:solidFill>
                            <a:schemeClr val="dk1"/>
                          </a:solidFill>
                          <a:effectLst/>
                          <a:latin typeface="+mn-lt"/>
                          <a:ea typeface="+mn-ea"/>
                          <a:cs typeface="+mn-cs"/>
                        </a:rPr>
                        <a:t>random_bool</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800" b="0" i="0" kern="1200" dirty="0">
                          <a:solidFill>
                            <a:schemeClr val="dk1"/>
                          </a:solidFill>
                          <a:effectLst/>
                          <a:latin typeface="+mn-lt"/>
                          <a:ea typeface="+mn-ea"/>
                          <a:cs typeface="+mn-cs"/>
                        </a:rPr>
                        <a:t>+1 when the displayed sort was random, 0 when the normal sort order was displayed.</a:t>
                      </a:r>
                      <a:endParaRPr lang="en-US" sz="1400" dirty="0"/>
                    </a:p>
                  </a:txBody>
                  <a:tcPr marL="68580" marR="68580"/>
                </a:tc>
                <a:extLst>
                  <a:ext uri="{0D108BD9-81ED-4DB2-BD59-A6C34878D82A}">
                    <a16:rowId xmlns="" xmlns:a16="http://schemas.microsoft.com/office/drawing/2014/main" val="2226085789"/>
                  </a:ext>
                </a:extLst>
              </a:tr>
              <a:tr h="874934">
                <a:tc>
                  <a:txBody>
                    <a:bodyPr/>
                    <a:lstStyle/>
                    <a:p>
                      <a:r>
                        <a:rPr lang="en-US" sz="1400" dirty="0"/>
                        <a:t>29</a:t>
                      </a:r>
                    </a:p>
                  </a:txBody>
                  <a:tcPr marL="68580" marR="68580"/>
                </a:tc>
                <a:tc>
                  <a:txBody>
                    <a:bodyPr/>
                    <a:lstStyle/>
                    <a:p>
                      <a:r>
                        <a:rPr lang="en-US" sz="1800" b="0" i="0" kern="1200" dirty="0">
                          <a:solidFill>
                            <a:schemeClr val="dk1"/>
                          </a:solidFill>
                          <a:effectLst/>
                          <a:latin typeface="+mn-lt"/>
                          <a:ea typeface="+mn-ea"/>
                          <a:cs typeface="+mn-cs"/>
                        </a:rPr>
                        <a:t>comp1_rate</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+1 if Expedia has a lower price than competitor 1 for the hotel; 0 if the same; -1 if Expedia’s price is higher than competitor 1; null signifies there is no competitive data</a:t>
                      </a:r>
                      <a:endParaRPr lang="en-US" sz="1400" dirty="0"/>
                    </a:p>
                  </a:txBody>
                  <a:tcPr marL="68580" marR="68580"/>
                </a:tc>
                <a:extLst>
                  <a:ext uri="{0D108BD9-81ED-4DB2-BD59-A6C34878D82A}">
                    <a16:rowId xmlns="" xmlns:a16="http://schemas.microsoft.com/office/drawing/2014/main" val="902990621"/>
                  </a:ext>
                </a:extLst>
              </a:tr>
              <a:tr h="874934">
                <a:tc>
                  <a:txBody>
                    <a:bodyPr/>
                    <a:lstStyle/>
                    <a:p>
                      <a:r>
                        <a:rPr lang="en-US" sz="1400" dirty="0"/>
                        <a:t>30</a:t>
                      </a:r>
                    </a:p>
                  </a:txBody>
                  <a:tcPr marL="68580" marR="68580"/>
                </a:tc>
                <a:tc>
                  <a:txBody>
                    <a:bodyPr/>
                    <a:lstStyle/>
                    <a:p>
                      <a:r>
                        <a:rPr lang="en-US" sz="1800" b="0" i="0" kern="1200" dirty="0">
                          <a:solidFill>
                            <a:schemeClr val="dk1"/>
                          </a:solidFill>
                          <a:effectLst/>
                          <a:latin typeface="+mn-lt"/>
                          <a:ea typeface="+mn-ea"/>
                          <a:cs typeface="+mn-cs"/>
                        </a:rPr>
                        <a:t>comp1_inv </a:t>
                      </a:r>
                      <a:endParaRPr lang="en-US" sz="1400" dirty="0"/>
                    </a:p>
                  </a:txBody>
                  <a:tcPr marL="68580" marR="68580"/>
                </a:tc>
                <a:tc>
                  <a:txBody>
                    <a:bodyPr/>
                    <a:lstStyle/>
                    <a:p>
                      <a:r>
                        <a:rPr lang="en-US" sz="1400" b="0" i="0" kern="1200" dirty="0">
                          <a:solidFill>
                            <a:schemeClr val="dk1"/>
                          </a:solidFill>
                          <a:effectLst/>
                          <a:latin typeface="+mn-lt"/>
                          <a:ea typeface="+mn-ea"/>
                          <a:cs typeface="+mn-cs"/>
                        </a:rPr>
                        <a:t>Integer</a:t>
                      </a:r>
                      <a:endParaRPr lang="en-US" sz="1400" dirty="0"/>
                    </a:p>
                  </a:txBody>
                  <a:tcPr marL="68580" marR="68580"/>
                </a:tc>
                <a:tc>
                  <a:txBody>
                    <a:bodyPr/>
                    <a:lstStyle/>
                    <a:p>
                      <a:r>
                        <a:rPr lang="en-US" sz="1400" b="0" i="0" kern="1200" dirty="0">
                          <a:solidFill>
                            <a:schemeClr val="dk1"/>
                          </a:solidFill>
                          <a:effectLst/>
                          <a:latin typeface="+mn-lt"/>
                          <a:ea typeface="+mn-ea"/>
                          <a:cs typeface="+mn-cs"/>
                        </a:rPr>
                        <a:t>+1 if competitor 1 does not have availability in the hotel; 0 if both Expedia and competitor 1 have availability; null signifies there is no competitive data</a:t>
                      </a:r>
                      <a:endParaRPr lang="en-US" sz="1400" dirty="0"/>
                    </a:p>
                  </a:txBody>
                  <a:tcPr marL="68580" marR="68580"/>
                </a:tc>
                <a:extLst>
                  <a:ext uri="{0D108BD9-81ED-4DB2-BD59-A6C34878D82A}">
                    <a16:rowId xmlns="" xmlns:a16="http://schemas.microsoft.com/office/drawing/2014/main" val="2831341546"/>
                  </a:ext>
                </a:extLst>
              </a:tr>
              <a:tr h="918751">
                <a:tc>
                  <a:txBody>
                    <a:bodyPr/>
                    <a:lstStyle/>
                    <a:p>
                      <a:r>
                        <a:rPr lang="en-US" sz="1400" dirty="0"/>
                        <a:t>31</a:t>
                      </a:r>
                    </a:p>
                  </a:txBody>
                  <a:tcPr marL="68580" marR="68580"/>
                </a:tc>
                <a:tc>
                  <a:txBody>
                    <a:bodyPr/>
                    <a:lstStyle/>
                    <a:p>
                      <a:r>
                        <a:rPr lang="en-US" sz="1800" b="0" i="0" kern="1200" dirty="0">
                          <a:solidFill>
                            <a:schemeClr val="dk1"/>
                          </a:solidFill>
                          <a:effectLst/>
                          <a:latin typeface="+mn-lt"/>
                          <a:ea typeface="+mn-ea"/>
                          <a:cs typeface="+mn-cs"/>
                        </a:rPr>
                        <a:t>comp1_rate_percent_diff</a:t>
                      </a:r>
                      <a:endParaRPr lang="en-US" sz="1400" dirty="0"/>
                    </a:p>
                  </a:txBody>
                  <a:tcPr marL="68580" marR="68580"/>
                </a:tc>
                <a:tc>
                  <a:txBody>
                    <a:bodyPr/>
                    <a:lstStyle/>
                    <a:p>
                      <a:r>
                        <a:rPr lang="en-US" sz="1800" b="0" i="0" kern="1200" dirty="0">
                          <a:solidFill>
                            <a:schemeClr val="dk1"/>
                          </a:solidFill>
                          <a:effectLst/>
                          <a:latin typeface="+mn-lt"/>
                          <a:ea typeface="+mn-ea"/>
                          <a:cs typeface="+mn-cs"/>
                        </a:rPr>
                        <a:t>Float</a:t>
                      </a:r>
                      <a:endParaRPr lang="en-US" sz="1400" dirty="0"/>
                    </a:p>
                  </a:txBody>
                  <a:tcPr marL="68580" marR="68580"/>
                </a:tc>
                <a:tc>
                  <a:txBody>
                    <a:bodyPr/>
                    <a:lstStyle/>
                    <a:p>
                      <a:r>
                        <a:rPr lang="en-US" sz="1400" b="0" i="0" kern="1200" dirty="0">
                          <a:solidFill>
                            <a:schemeClr val="dk1"/>
                          </a:solidFill>
                          <a:effectLst/>
                          <a:latin typeface="+mn-lt"/>
                          <a:ea typeface="+mn-ea"/>
                          <a:cs typeface="+mn-cs"/>
                        </a:rPr>
                        <a:t>The absolute percentage difference (if one exists) between Expedia and competitor 1’s price (Expedia’s price the denominator); null signifies there is no competitive data</a:t>
                      </a:r>
                      <a:endParaRPr lang="en-US" sz="1400" dirty="0"/>
                    </a:p>
                  </a:txBody>
                  <a:tcPr marL="68580" marR="68580"/>
                </a:tc>
                <a:extLst>
                  <a:ext uri="{0D108BD9-81ED-4DB2-BD59-A6C34878D82A}">
                    <a16:rowId xmlns="" xmlns:a16="http://schemas.microsoft.com/office/drawing/2014/main" val="658204941"/>
                  </a:ext>
                </a:extLst>
              </a:tr>
              <a:tr h="1421767">
                <a:tc>
                  <a:txBody>
                    <a:bodyPr/>
                    <a:lstStyle/>
                    <a:p>
                      <a:r>
                        <a:rPr lang="en-US" sz="1400" dirty="0"/>
                        <a:t>32</a:t>
                      </a:r>
                    </a:p>
                  </a:txBody>
                  <a:tcPr marL="68580" marR="68580"/>
                </a:tc>
                <a:tc>
                  <a:txBody>
                    <a:bodyPr/>
                    <a:lstStyle/>
                    <a:p>
                      <a:r>
                        <a:rPr lang="en-US" sz="1800" b="0" i="0" kern="1200" dirty="0">
                          <a:solidFill>
                            <a:schemeClr val="dk1"/>
                          </a:solidFill>
                          <a:effectLst/>
                          <a:latin typeface="+mn-lt"/>
                          <a:ea typeface="+mn-ea"/>
                          <a:cs typeface="+mn-cs"/>
                        </a:rPr>
                        <a:t>comp2_rate, comp2_inv, comp2_rate_percent_diff</a:t>
                      </a:r>
                      <a:endParaRPr lang="en-US" sz="1400" dirty="0"/>
                    </a:p>
                  </a:txBody>
                  <a:tcPr marL="68580" marR="68580"/>
                </a:tc>
                <a:tc>
                  <a:txBody>
                    <a:bodyPr/>
                    <a:lstStyle/>
                    <a:p>
                      <a:r>
                        <a:rPr lang="en-US" sz="1400" b="0" i="0" kern="1200" dirty="0" err="1">
                          <a:solidFill>
                            <a:schemeClr val="dk1"/>
                          </a:solidFill>
                          <a:effectLst/>
                          <a:latin typeface="+mn-lt"/>
                          <a:ea typeface="+mn-ea"/>
                          <a:cs typeface="+mn-cs"/>
                        </a:rPr>
                        <a:t>Integer,Integer,Float</a:t>
                      </a:r>
                      <a:endParaRPr lang="en-US" sz="1400" dirty="0"/>
                    </a:p>
                  </a:txBody>
                  <a:tcPr marL="68580" marR="68580"/>
                </a:tc>
                <a:tc>
                  <a:txBody>
                    <a:bodyPr/>
                    <a:lstStyle/>
                    <a:p>
                      <a:r>
                        <a:rPr lang="en-US" sz="1800" b="0" i="0" kern="1200" dirty="0">
                          <a:solidFill>
                            <a:schemeClr val="dk1"/>
                          </a:solidFill>
                          <a:effectLst/>
                          <a:latin typeface="+mn-lt"/>
                          <a:ea typeface="+mn-ea"/>
                          <a:cs typeface="+mn-cs"/>
                        </a:rPr>
                        <a:t>(same, for competitor 2 through 8)</a:t>
                      </a:r>
                      <a:endParaRPr lang="en-US" sz="1400" dirty="0"/>
                    </a:p>
                  </a:txBody>
                  <a:tcPr marL="68580" marR="68580"/>
                </a:tc>
                <a:extLst>
                  <a:ext uri="{0D108BD9-81ED-4DB2-BD59-A6C34878D82A}">
                    <a16:rowId xmlns="" xmlns:a16="http://schemas.microsoft.com/office/drawing/2014/main" val="1263786829"/>
                  </a:ext>
                </a:extLst>
              </a:tr>
            </a:tbl>
          </a:graphicData>
        </a:graphic>
      </p:graphicFrame>
    </p:spTree>
    <p:extLst>
      <p:ext uri="{BB962C8B-B14F-4D97-AF65-F5344CB8AC3E}">
        <p14:creationId xmlns:p14="http://schemas.microsoft.com/office/powerpoint/2010/main" val="18662302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237813" y="1070388"/>
            <a:ext cx="4295919" cy="5427504"/>
          </a:xfrm>
          <a:prstGeom prst="rect">
            <a:avLst/>
          </a:prstGeom>
        </p:spPr>
      </p:pic>
      <p:sp>
        <p:nvSpPr>
          <p:cNvPr id="2" name="Title 1"/>
          <p:cNvSpPr>
            <a:spLocks noGrp="1"/>
          </p:cNvSpPr>
          <p:nvPr>
            <p:ph type="title"/>
          </p:nvPr>
        </p:nvSpPr>
        <p:spPr>
          <a:xfrm>
            <a:off x="3505200" y="140678"/>
            <a:ext cx="5124450" cy="970671"/>
          </a:xfrm>
        </p:spPr>
        <p:txBody>
          <a:bodyPr>
            <a:normAutofit/>
          </a:bodyPr>
          <a:lstStyle/>
          <a:p>
            <a:r>
              <a:rPr lang="en-US" dirty="0"/>
              <a:t>Descriptive View</a:t>
            </a:r>
          </a:p>
        </p:txBody>
      </p:sp>
      <p:pic>
        <p:nvPicPr>
          <p:cNvPr id="4" name="Content Placeholder 3"/>
          <p:cNvPicPr>
            <a:picLocks noGrp="1" noChangeAspect="1"/>
          </p:cNvPicPr>
          <p:nvPr>
            <p:ph idx="1"/>
          </p:nvPr>
        </p:nvPicPr>
        <p:blipFill>
          <a:blip r:embed="rId3"/>
          <a:stretch>
            <a:fillRect/>
          </a:stretch>
        </p:blipFill>
        <p:spPr>
          <a:xfrm>
            <a:off x="5116448" y="1111348"/>
            <a:ext cx="3513202" cy="5427504"/>
          </a:xfrm>
        </p:spPr>
      </p:pic>
    </p:spTree>
    <p:extLst>
      <p:ext uri="{BB962C8B-B14F-4D97-AF65-F5344CB8AC3E}">
        <p14:creationId xmlns:p14="http://schemas.microsoft.com/office/powerpoint/2010/main" val="9536400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457200" y="2281102"/>
            <a:ext cx="8229600" cy="3756162"/>
          </a:xfrm>
        </p:spPr>
        <p:txBody>
          <a:bodyPr>
            <a:normAutofit fontScale="92500"/>
          </a:bodyPr>
          <a:lstStyle/>
          <a:p>
            <a:r>
              <a:rPr lang="en-US" dirty="0"/>
              <a:t>“Hotel” refers to hotels, apartments, B&amp;Bs, hostels and other properties appearing on Expedia’s websites.  Room types are not distinguished and the data can be assumed to apply to the least expensive room type.</a:t>
            </a:r>
          </a:p>
          <a:p>
            <a:r>
              <a:rPr lang="en-US" dirty="0"/>
              <a:t>Most of the data are for searches that resulted in a purchase (62%), but a small proportion are for searches not leading to a purchase.</a:t>
            </a:r>
          </a:p>
          <a:p>
            <a:r>
              <a:rPr lang="en-US" dirty="0"/>
              <a:t>The data size is Test – 1.5 GB, Train – 2.3 GB</a:t>
            </a:r>
          </a:p>
          <a:p>
            <a:r>
              <a:rPr lang="en-US" sz="3200" dirty="0"/>
              <a:t>We achieved a 48 % accuracy in it, the highest achieved accuracy is 54 %.</a:t>
            </a:r>
          </a:p>
          <a:p>
            <a:endParaRPr lang="en-US" dirty="0"/>
          </a:p>
          <a:p>
            <a:endParaRPr lang="en-US" dirty="0"/>
          </a:p>
          <a:p>
            <a:endParaRPr lang="en-US" dirty="0"/>
          </a:p>
        </p:txBody>
      </p:sp>
    </p:spTree>
    <p:extLst>
      <p:ext uri="{BB962C8B-B14F-4D97-AF65-F5344CB8AC3E}">
        <p14:creationId xmlns:p14="http://schemas.microsoft.com/office/powerpoint/2010/main" val="31265510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si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634946"/>
            <a:ext cx="7131899" cy="5314729"/>
          </a:xfrm>
          <a:prstGeom prst="rect">
            <a:avLst/>
          </a:prstGeom>
        </p:spPr>
      </p:pic>
    </p:spTree>
    <p:extLst>
      <p:ext uri="{BB962C8B-B14F-4D97-AF65-F5344CB8AC3E}">
        <p14:creationId xmlns:p14="http://schemas.microsoft.com/office/powerpoint/2010/main" val="256585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ssing valu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870111"/>
            <a:ext cx="7258313" cy="4820884"/>
          </a:xfrm>
          <a:prstGeom prst="rect">
            <a:avLst/>
          </a:prstGeom>
        </p:spPr>
      </p:pic>
    </p:spTree>
    <p:extLst>
      <p:ext uri="{BB962C8B-B14F-4D97-AF65-F5344CB8AC3E}">
        <p14:creationId xmlns:p14="http://schemas.microsoft.com/office/powerpoint/2010/main" val="2707294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v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987693"/>
            <a:ext cx="7258313" cy="5314730"/>
          </a:xfrm>
          <a:prstGeom prst="rect">
            <a:avLst/>
          </a:prstGeom>
        </p:spPr>
      </p:pic>
    </p:spTree>
    <p:extLst>
      <p:ext uri="{BB962C8B-B14F-4D97-AF65-F5344CB8AC3E}">
        <p14:creationId xmlns:p14="http://schemas.microsoft.com/office/powerpoint/2010/main" val="984766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v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1034726"/>
            <a:ext cx="7258313" cy="5009015"/>
          </a:xfrm>
          <a:prstGeom prst="rect">
            <a:avLst/>
          </a:prstGeom>
        </p:spPr>
      </p:pic>
    </p:spTree>
    <p:extLst>
      <p:ext uri="{BB962C8B-B14F-4D97-AF65-F5344CB8AC3E}">
        <p14:creationId xmlns:p14="http://schemas.microsoft.com/office/powerpoint/2010/main" val="179616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5000" dirty="0" smtClean="0"/>
              <a:t>      THANK YOU</a:t>
            </a:r>
            <a:endParaRPr lang="en-US" sz="5000" dirty="0"/>
          </a:p>
        </p:txBody>
      </p:sp>
    </p:spTree>
    <p:extLst>
      <p:ext uri="{BB962C8B-B14F-4D97-AF65-F5344CB8AC3E}">
        <p14:creationId xmlns:p14="http://schemas.microsoft.com/office/powerpoint/2010/main" val="6146375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Developed Models</a:t>
            </a:r>
            <a:endParaRPr lang="en-US" dirty="0"/>
          </a:p>
        </p:txBody>
      </p:sp>
      <p:sp>
        <p:nvSpPr>
          <p:cNvPr id="3" name="Content Placeholder 2"/>
          <p:cNvSpPr>
            <a:spLocks noGrp="1"/>
          </p:cNvSpPr>
          <p:nvPr>
            <p:ph idx="1"/>
          </p:nvPr>
        </p:nvSpPr>
        <p:spPr/>
        <p:txBody>
          <a:bodyPr/>
          <a:lstStyle/>
          <a:p>
            <a:pPr marL="0" indent="0">
              <a:buNone/>
            </a:pPr>
            <a:r>
              <a:rPr lang="en-US" sz="2400" dirty="0" smtClean="0"/>
              <a:t>1. </a:t>
            </a:r>
            <a:r>
              <a:rPr lang="en-US" sz="2400" dirty="0"/>
              <a:t>Developed recommendation engine using Map Reduce and Mahout for travelers using the Expedia data for both existing and new customers</a:t>
            </a:r>
          </a:p>
          <a:p>
            <a:pPr marL="0" indent="0">
              <a:buNone/>
            </a:pPr>
            <a:r>
              <a:rPr lang="en-US" sz="2400" dirty="0" smtClean="0"/>
              <a:t>2. </a:t>
            </a:r>
            <a:r>
              <a:rPr lang="en-US" sz="2400" dirty="0"/>
              <a:t>Learning to rank hotels to maximize purchases using Machine Learning.</a:t>
            </a:r>
          </a:p>
          <a:p>
            <a:pPr marL="0" indent="0">
              <a:buNone/>
            </a:pPr>
            <a:r>
              <a:rPr lang="en-US" sz="2400" dirty="0"/>
              <a:t/>
            </a:r>
            <a:br>
              <a:rPr lang="en-US" sz="2400" dirty="0"/>
            </a:br>
            <a:endParaRPr lang="en-US" dirty="0"/>
          </a:p>
        </p:txBody>
      </p:sp>
    </p:spTree>
    <p:extLst>
      <p:ext uri="{BB962C8B-B14F-4D97-AF65-F5344CB8AC3E}">
        <p14:creationId xmlns:p14="http://schemas.microsoft.com/office/powerpoint/2010/main" val="11398191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Expedia Dataset:</a:t>
            </a:r>
            <a:endParaRPr lang="en-US" dirty="0"/>
          </a:p>
        </p:txBody>
      </p:sp>
      <p:sp>
        <p:nvSpPr>
          <p:cNvPr id="5" name="Content Placeholder 4"/>
          <p:cNvSpPr>
            <a:spLocks noGrp="1"/>
          </p:cNvSpPr>
          <p:nvPr>
            <p:ph idx="1"/>
          </p:nvPr>
        </p:nvSpPr>
        <p:spPr>
          <a:xfrm>
            <a:off x="739775" y="2166176"/>
            <a:ext cx="7662864" cy="4276329"/>
          </a:xfrm>
        </p:spPr>
        <p:txBody>
          <a:bodyPr>
            <a:normAutofit fontScale="92500" lnSpcReduction="20000"/>
          </a:bodyPr>
          <a:lstStyle/>
          <a:p>
            <a:pPr marL="0" indent="0">
              <a:buNone/>
            </a:pPr>
            <a:r>
              <a:rPr lang="en-US" sz="2600" dirty="0" smtClean="0"/>
              <a:t>Input fields</a:t>
            </a:r>
          </a:p>
          <a:p>
            <a:r>
              <a:rPr lang="en-US" dirty="0" smtClean="0"/>
              <a:t>Time of booking</a:t>
            </a:r>
          </a:p>
          <a:p>
            <a:r>
              <a:rPr lang="en-US" dirty="0" smtClean="0"/>
              <a:t>Site information</a:t>
            </a:r>
          </a:p>
          <a:p>
            <a:r>
              <a:rPr lang="en-US" dirty="0" smtClean="0"/>
              <a:t>Geographic information of user</a:t>
            </a:r>
          </a:p>
          <a:p>
            <a:r>
              <a:rPr lang="en-US" dirty="0" smtClean="0"/>
              <a:t>Booking details: No of bookings, clicks, check-in date, check-out date, no of guests, package or not</a:t>
            </a:r>
          </a:p>
          <a:p>
            <a:r>
              <a:rPr lang="en-US" dirty="0" smtClean="0"/>
              <a:t>Destination Id </a:t>
            </a:r>
          </a:p>
          <a:p>
            <a:r>
              <a:rPr lang="en-US" dirty="0" smtClean="0"/>
              <a:t>Hotel ID and country</a:t>
            </a:r>
          </a:p>
          <a:p>
            <a:r>
              <a:rPr lang="en-US" dirty="0" smtClean="0"/>
              <a:t>Marketing Channel</a:t>
            </a:r>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67684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Model 1: Recommendations</a:t>
            </a:r>
            <a:endParaRPr lang="en-US" sz="3600" dirty="0"/>
          </a:p>
        </p:txBody>
      </p:sp>
      <p:sp>
        <p:nvSpPr>
          <p:cNvPr id="4" name="TextBox 3"/>
          <p:cNvSpPr txBox="1"/>
          <p:nvPr/>
        </p:nvSpPr>
        <p:spPr>
          <a:xfrm>
            <a:off x="739774" y="2370591"/>
            <a:ext cx="7781815" cy="4098558"/>
          </a:xfrm>
          <a:prstGeom prst="rect">
            <a:avLst/>
          </a:prstGeom>
        </p:spPr>
        <p:txBody>
          <a:bodyPr vert="horz" wrap="square" lIns="91440" tIns="45720" rIns="91440" bIns="45720" rtlCol="0">
            <a:spAutoFit/>
          </a:bodyPr>
          <a:lstStyle>
            <a:lvl1pPr marL="342900" lvl="0" indent="-342900">
              <a:spcBef>
                <a:spcPts val="2000"/>
              </a:spcBef>
              <a:buClr>
                <a:schemeClr val="accent1"/>
              </a:buClr>
              <a:buSzPct val="90000"/>
              <a:buFont typeface="Wingdings" pitchFamily="2" charset="2"/>
              <a:buChar char="S"/>
              <a:defRPr sz="2200">
                <a:solidFill>
                  <a:schemeClr val="tx1">
                    <a:lumMod val="65000"/>
                    <a:lumOff val="35000"/>
                  </a:schemeClr>
                </a:solidFill>
              </a:defRPr>
            </a:lvl1pPr>
            <a:lvl2pPr marL="685800" lvl="1" indent="-336550">
              <a:spcBef>
                <a:spcPts val="600"/>
              </a:spcBef>
              <a:buClr>
                <a:schemeClr val="accent1">
                  <a:lumMod val="60000"/>
                  <a:lumOff val="40000"/>
                </a:schemeClr>
              </a:buClr>
              <a:buSzPct val="90000"/>
              <a:buFont typeface="Wingdings" pitchFamily="2" charset="2"/>
              <a:buChar char="S"/>
              <a:defRPr sz="2000">
                <a:solidFill>
                  <a:schemeClr val="tx1">
                    <a:lumMod val="65000"/>
                    <a:lumOff val="35000"/>
                  </a:schemeClr>
                </a:solidFill>
              </a:defRPr>
            </a:lvl2pPr>
            <a:lvl3pPr marL="1035050" lvl="2" indent="-349250">
              <a:spcBef>
                <a:spcPts val="600"/>
              </a:spcBef>
              <a:buClr>
                <a:schemeClr val="accent1"/>
              </a:buClr>
              <a:buSzPct val="90000"/>
              <a:buFont typeface="Wingdings" pitchFamily="2" charset="2"/>
              <a:buChar char="S"/>
              <a:defRPr>
                <a:solidFill>
                  <a:schemeClr val="tx1">
                    <a:lumMod val="65000"/>
                    <a:lumOff val="35000"/>
                  </a:schemeClr>
                </a:solidFill>
              </a:defRPr>
            </a:lvl3pPr>
            <a:lvl4pPr lvl="3" indent="-336550">
              <a:spcBef>
                <a:spcPts val="600"/>
              </a:spcBef>
              <a:buClr>
                <a:schemeClr val="accent1">
                  <a:lumMod val="60000"/>
                  <a:lumOff val="40000"/>
                </a:schemeClr>
              </a:buClr>
              <a:buSzPct val="90000"/>
              <a:buFont typeface="Wingdings" pitchFamily="2" charset="2"/>
              <a:buChar char="S"/>
              <a:defRPr>
                <a:solidFill>
                  <a:schemeClr val="tx1">
                    <a:lumMod val="65000"/>
                    <a:lumOff val="35000"/>
                  </a:schemeClr>
                </a:solidFill>
              </a:defRPr>
            </a:lvl4pPr>
            <a:lvl5pPr marL="1720850" lvl="4" indent="-349250">
              <a:spcBef>
                <a:spcPts val="600"/>
              </a:spcBef>
              <a:buClr>
                <a:schemeClr val="accent1"/>
              </a:buClr>
              <a:buSzPct val="90000"/>
              <a:buFont typeface="Wingdings" pitchFamily="2" charset="2"/>
              <a:buChar char="S"/>
              <a:defRPr>
                <a:solidFill>
                  <a:schemeClr val="tx1">
                    <a:lumMod val="65000"/>
                    <a:lumOff val="35000"/>
                  </a:schemeClr>
                </a:solidFill>
              </a:defRPr>
            </a:lvl5pPr>
            <a:lvl6pPr marL="2055813" indent="-344488">
              <a:spcBef>
                <a:spcPct val="20000"/>
              </a:spcBef>
              <a:buClr>
                <a:schemeClr val="accent1">
                  <a:lumMod val="60000"/>
                  <a:lumOff val="40000"/>
                </a:schemeClr>
              </a:buClr>
              <a:buSzPct val="90000"/>
              <a:buFont typeface="Wingdings" pitchFamily="2" charset="2"/>
              <a:buChar char=""/>
              <a:defRPr lang="en-US" dirty="0" smtClean="0">
                <a:solidFill>
                  <a:schemeClr val="tx1">
                    <a:lumMod val="65000"/>
                    <a:lumOff val="35000"/>
                  </a:schemeClr>
                </a:solidFill>
              </a:defRPr>
            </a:lvl6pPr>
            <a:lvl7pPr marL="2398713" indent="-344488">
              <a:spcBef>
                <a:spcPct val="20000"/>
              </a:spcBef>
              <a:buClr>
                <a:schemeClr val="accent1"/>
              </a:buClr>
              <a:buSzPct val="90000"/>
              <a:buFont typeface="Wingdings" pitchFamily="2" charset="2"/>
              <a:buChar char=""/>
              <a:defRPr lang="en-US" dirty="0" smtClean="0">
                <a:solidFill>
                  <a:schemeClr val="tx1">
                    <a:lumMod val="65000"/>
                    <a:lumOff val="35000"/>
                  </a:schemeClr>
                </a:solidFill>
              </a:defRPr>
            </a:lvl7pPr>
            <a:lvl8pPr marL="2743200" indent="-344488">
              <a:spcBef>
                <a:spcPct val="20000"/>
              </a:spcBef>
              <a:buClr>
                <a:schemeClr val="accent1">
                  <a:lumMod val="60000"/>
                  <a:lumOff val="40000"/>
                </a:schemeClr>
              </a:buClr>
              <a:buSzPct val="90000"/>
              <a:buFont typeface="Wingdings" pitchFamily="2" charset="2"/>
              <a:buChar char=""/>
              <a:defRPr lang="en-US" dirty="0" smtClean="0">
                <a:solidFill>
                  <a:schemeClr val="tx1">
                    <a:lumMod val="65000"/>
                    <a:lumOff val="35000"/>
                  </a:schemeClr>
                </a:solidFill>
              </a:defRPr>
            </a:lvl8pPr>
            <a:lvl9pPr marL="3087688" indent="-344488">
              <a:spcBef>
                <a:spcPct val="20000"/>
              </a:spcBef>
              <a:buClr>
                <a:schemeClr val="accent1"/>
              </a:buClr>
              <a:buSzPct val="90000"/>
              <a:buFont typeface="Wingdings" pitchFamily="2" charset="2"/>
              <a:buChar char=""/>
              <a:defRPr lang="en-US" dirty="0">
                <a:solidFill>
                  <a:schemeClr val="tx1">
                    <a:lumMod val="65000"/>
                    <a:lumOff val="35000"/>
                  </a:schemeClr>
                </a:solidFill>
              </a:defRPr>
            </a:lvl9pPr>
          </a:lstStyle>
          <a:p>
            <a:r>
              <a:rPr lang="en-US" sz="2400" dirty="0" smtClean="0"/>
              <a:t>Use Case1: Recommendations for current </a:t>
            </a:r>
            <a:r>
              <a:rPr lang="en-US" sz="2400" dirty="0"/>
              <a:t>user</a:t>
            </a:r>
            <a:endParaRPr lang="en-US" sz="2400" dirty="0" smtClean="0"/>
          </a:p>
          <a:p>
            <a:pPr lvl="1"/>
            <a:r>
              <a:rPr lang="en-US" b="1" dirty="0"/>
              <a:t>1.a Travel Package Recommendation</a:t>
            </a:r>
          </a:p>
          <a:p>
            <a:pPr lvl="2"/>
            <a:r>
              <a:rPr lang="en-US" dirty="0"/>
              <a:t>Developed a recommendation engine based on user preference and similarity co-occurrences.</a:t>
            </a:r>
          </a:p>
          <a:p>
            <a:pPr lvl="1"/>
            <a:r>
              <a:rPr lang="en-US" b="1" dirty="0"/>
              <a:t>1.b Hotel Recommendation once user enters destination. </a:t>
            </a:r>
          </a:p>
          <a:p>
            <a:pPr lvl="2"/>
            <a:r>
              <a:rPr lang="en-US" dirty="0"/>
              <a:t>Suggest hotel from the recommendations based on the user preference.</a:t>
            </a:r>
          </a:p>
          <a:p>
            <a:pPr marL="342900" lvl="1" indent="0">
              <a:buNone/>
            </a:pPr>
            <a:r>
              <a:rPr lang="en-US" dirty="0" smtClean="0"/>
              <a:t>	</a:t>
            </a:r>
          </a:p>
          <a:p>
            <a:r>
              <a:rPr lang="en-US" sz="2400" dirty="0" smtClean="0"/>
              <a:t>Use Case2: Recommendations for new customers</a:t>
            </a:r>
          </a:p>
          <a:p>
            <a:endParaRPr lang="en-US" dirty="0"/>
          </a:p>
        </p:txBody>
      </p:sp>
    </p:spTree>
    <p:extLst>
      <p:ext uri="{BB962C8B-B14F-4D97-AF65-F5344CB8AC3E}">
        <p14:creationId xmlns:p14="http://schemas.microsoft.com/office/powerpoint/2010/main" val="24742755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Use Case1.a: Travel Package Recommendation</a:t>
            </a:r>
            <a:endParaRPr lang="en-US" sz="3600" dirty="0"/>
          </a:p>
        </p:txBody>
      </p:sp>
      <p:sp>
        <p:nvSpPr>
          <p:cNvPr id="3" name="Content Placeholder 2"/>
          <p:cNvSpPr>
            <a:spLocks noGrp="1"/>
          </p:cNvSpPr>
          <p:nvPr>
            <p:ph idx="1"/>
          </p:nvPr>
        </p:nvSpPr>
        <p:spPr/>
        <p:txBody>
          <a:bodyPr>
            <a:normAutofit fontScale="92500"/>
          </a:bodyPr>
          <a:lstStyle/>
          <a:p>
            <a:r>
              <a:rPr lang="en-US" dirty="0" smtClean="0"/>
              <a:t>Step1 :  Native Map Reduce</a:t>
            </a:r>
          </a:p>
          <a:p>
            <a:pPr lvl="1"/>
            <a:r>
              <a:rPr lang="en-US" dirty="0"/>
              <a:t>D</a:t>
            </a:r>
            <a:r>
              <a:rPr lang="en-US" dirty="0" smtClean="0"/>
              <a:t>eveloped a map reduce algorithm which uses the input fields such as </a:t>
            </a:r>
            <a:r>
              <a:rPr lang="en-US" dirty="0"/>
              <a:t> user </a:t>
            </a:r>
            <a:r>
              <a:rPr lang="en-US" dirty="0" smtClean="0"/>
              <a:t>id, destination id, hotel cluster id, bookings, clicks and other variables</a:t>
            </a:r>
          </a:p>
          <a:p>
            <a:pPr lvl="1"/>
            <a:r>
              <a:rPr lang="en-US" dirty="0" smtClean="0"/>
              <a:t>Map Reduce Program when run generates the scores for each hotel in a destination based on number of user bookings and clicks.</a:t>
            </a:r>
          </a:p>
          <a:p>
            <a:pPr lvl="1"/>
            <a:r>
              <a:rPr lang="en-US" dirty="0" smtClean="0"/>
              <a:t>The score is calculated as below:</a:t>
            </a:r>
          </a:p>
          <a:p>
            <a:pPr marL="0" indent="0">
              <a:buNone/>
            </a:pPr>
            <a:r>
              <a:rPr lang="en-US" sz="2400" dirty="0" smtClean="0"/>
              <a:t>	Hotel </a:t>
            </a:r>
            <a:r>
              <a:rPr lang="en-US" sz="2400" dirty="0"/>
              <a:t>score = 5*(no of bookings) or 1*(no of clicks)</a:t>
            </a:r>
          </a:p>
          <a:p>
            <a:pPr marL="349250" lvl="1" indent="0">
              <a:buNone/>
            </a:pPr>
            <a:endParaRPr lang="en-US" dirty="0" smtClean="0"/>
          </a:p>
        </p:txBody>
      </p:sp>
    </p:spTree>
    <p:extLst>
      <p:ext uri="{BB962C8B-B14F-4D97-AF65-F5344CB8AC3E}">
        <p14:creationId xmlns:p14="http://schemas.microsoft.com/office/powerpoint/2010/main" val="35030026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Output</a:t>
            </a:r>
            <a:endParaRPr lang="en-US" dirty="0"/>
          </a:p>
        </p:txBody>
      </p:sp>
      <p:pic>
        <p:nvPicPr>
          <p:cNvPr id="6" name="Content Placeholder 5"/>
          <p:cNvPicPr>
            <a:picLocks noGrp="1" noChangeAspect="1"/>
          </p:cNvPicPr>
          <p:nvPr>
            <p:ph idx="1"/>
          </p:nvPr>
        </p:nvPicPr>
        <p:blipFill rotWithShape="1">
          <a:blip r:embed="rId2"/>
          <a:srcRect l="-10761" r="-15738"/>
          <a:stretch/>
        </p:blipFill>
        <p:spPr>
          <a:xfrm>
            <a:off x="5079741" y="2128838"/>
            <a:ext cx="3809807" cy="4575175"/>
          </a:xfrm>
        </p:spPr>
      </p:pic>
      <p:sp>
        <p:nvSpPr>
          <p:cNvPr id="7" name="TextBox 6"/>
          <p:cNvSpPr txBox="1"/>
          <p:nvPr/>
        </p:nvSpPr>
        <p:spPr>
          <a:xfrm>
            <a:off x="289119" y="2920726"/>
            <a:ext cx="5257510" cy="2185214"/>
          </a:xfrm>
          <a:prstGeom prst="rect">
            <a:avLst/>
          </a:prstGeom>
          <a:noFill/>
        </p:spPr>
        <p:txBody>
          <a:bodyPr wrap="square" rtlCol="0">
            <a:spAutoFit/>
          </a:bodyPr>
          <a:lstStyle/>
          <a:p>
            <a:endParaRPr lang="en-US" sz="2200" dirty="0" smtClean="0"/>
          </a:p>
          <a:p>
            <a:r>
              <a:rPr lang="en-US" sz="2200" dirty="0" smtClean="0"/>
              <a:t>Step2 : </a:t>
            </a:r>
            <a:r>
              <a:rPr lang="en-US" sz="2400" dirty="0"/>
              <a:t>Mahout User-</a:t>
            </a:r>
            <a:r>
              <a:rPr lang="en-US" sz="2400" dirty="0" smtClean="0"/>
              <a:t>based  Recommender</a:t>
            </a:r>
            <a:endParaRPr lang="en-US" sz="2400" dirty="0"/>
          </a:p>
          <a:p>
            <a:endParaRPr lang="en-US" sz="2200" dirty="0"/>
          </a:p>
          <a:p>
            <a:pPr marL="342900" indent="-342900">
              <a:buFont typeface="Arial"/>
              <a:buChar char="•"/>
            </a:pPr>
            <a:r>
              <a:rPr lang="en-US" sz="2200" dirty="0" smtClean="0"/>
              <a:t>Output from step 1 is served as input</a:t>
            </a:r>
          </a:p>
          <a:p>
            <a:r>
              <a:rPr lang="en-US" sz="2200" dirty="0" smtClean="0"/>
              <a:t> to Mahout  recommender</a:t>
            </a:r>
            <a:endParaRPr lang="en-US" sz="2200" dirty="0"/>
          </a:p>
        </p:txBody>
      </p:sp>
    </p:spTree>
    <p:extLst>
      <p:ext uri="{BB962C8B-B14F-4D97-AF65-F5344CB8AC3E}">
        <p14:creationId xmlns:p14="http://schemas.microsoft.com/office/powerpoint/2010/main" val="15707681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a:t>Use </a:t>
            </a:r>
            <a:r>
              <a:rPr lang="en-US" sz="3600" dirty="0" smtClean="0"/>
              <a:t>Case1.a: </a:t>
            </a:r>
            <a:r>
              <a:rPr lang="en-US" sz="3600" dirty="0"/>
              <a:t>Travel Package Recommendation</a:t>
            </a:r>
          </a:p>
        </p:txBody>
      </p:sp>
      <p:sp>
        <p:nvSpPr>
          <p:cNvPr id="3" name="Content Placeholder 2"/>
          <p:cNvSpPr>
            <a:spLocks noGrp="1"/>
          </p:cNvSpPr>
          <p:nvPr>
            <p:ph idx="1"/>
          </p:nvPr>
        </p:nvSpPr>
        <p:spPr>
          <a:xfrm>
            <a:off x="739775" y="2516266"/>
            <a:ext cx="7662864" cy="3520998"/>
          </a:xfrm>
        </p:spPr>
        <p:txBody>
          <a:bodyPr/>
          <a:lstStyle/>
          <a:p>
            <a:r>
              <a:rPr lang="en-US" dirty="0" smtClean="0"/>
              <a:t>Step2 : Mahout User-based Recommender</a:t>
            </a:r>
          </a:p>
          <a:p>
            <a:pPr lvl="1"/>
            <a:r>
              <a:rPr lang="en-US" dirty="0" smtClean="0"/>
              <a:t>The output from step1 is used as input to Mahout taste recommendation engine.</a:t>
            </a:r>
          </a:p>
          <a:p>
            <a:pPr lvl="1"/>
            <a:r>
              <a:rPr lang="en-US" dirty="0" smtClean="0"/>
              <a:t>Input  [ </a:t>
            </a:r>
            <a:r>
              <a:rPr lang="en-US" dirty="0" err="1" smtClean="0"/>
              <a:t>user_id</a:t>
            </a:r>
            <a:r>
              <a:rPr lang="en-US" dirty="0" smtClean="0"/>
              <a:t>, </a:t>
            </a:r>
            <a:r>
              <a:rPr lang="en-US" dirty="0" err="1" smtClean="0"/>
              <a:t>dest_id+hotelclusterId</a:t>
            </a:r>
            <a:r>
              <a:rPr lang="en-US" dirty="0" smtClean="0"/>
              <a:t>, preference]</a:t>
            </a:r>
          </a:p>
          <a:p>
            <a:pPr lvl="1"/>
            <a:r>
              <a:rPr lang="en-US" dirty="0"/>
              <a:t>F</a:t>
            </a:r>
            <a:r>
              <a:rPr lang="en-US" dirty="0" smtClean="0"/>
              <a:t>inding similar users using similarity co-occurrence matrix. </a:t>
            </a:r>
          </a:p>
          <a:p>
            <a:pPr lvl="1"/>
            <a:r>
              <a:rPr lang="en-US" dirty="0" smtClean="0"/>
              <a:t>Generate recommendations from users with similar taste</a:t>
            </a:r>
          </a:p>
          <a:p>
            <a:pPr lvl="1"/>
            <a:endParaRPr lang="en-US" dirty="0" smtClean="0"/>
          </a:p>
          <a:p>
            <a:pPr marL="342900" lvl="1" indent="-342900">
              <a:spcBef>
                <a:spcPts val="2000"/>
              </a:spcBef>
              <a:buClr>
                <a:schemeClr val="accent1"/>
              </a:buClr>
            </a:pPr>
            <a:r>
              <a:rPr lang="en-US" sz="2200" dirty="0"/>
              <a:t>Step3 :  Map Reducer Viewer to format the output </a:t>
            </a:r>
            <a:endParaRPr lang="en-US" dirty="0" smtClean="0"/>
          </a:p>
          <a:p>
            <a:pPr marL="342900" lvl="1" indent="-342900">
              <a:spcBef>
                <a:spcPts val="2000"/>
              </a:spcBef>
              <a:buClr>
                <a:schemeClr val="accent1"/>
              </a:buClr>
            </a:pPr>
            <a:endParaRPr lang="en-US" sz="2200" dirty="0" smtClean="0"/>
          </a:p>
        </p:txBody>
      </p:sp>
    </p:spTree>
    <p:extLst>
      <p:ext uri="{BB962C8B-B14F-4D97-AF65-F5344CB8AC3E}">
        <p14:creationId xmlns:p14="http://schemas.microsoft.com/office/powerpoint/2010/main" val="23649450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Use Case 1A: Final Output</a:t>
            </a:r>
            <a:endParaRPr lang="en-US" dirty="0"/>
          </a:p>
        </p:txBody>
      </p:sp>
      <p:pic>
        <p:nvPicPr>
          <p:cNvPr id="13" name="Content Placeholder 12"/>
          <p:cNvPicPr>
            <a:picLocks noGrp="1" noChangeAspect="1"/>
          </p:cNvPicPr>
          <p:nvPr>
            <p:ph idx="1"/>
          </p:nvPr>
        </p:nvPicPr>
        <p:blipFill rotWithShape="1">
          <a:blip r:embed="rId2"/>
          <a:srcRect t="133" b="133"/>
          <a:stretch/>
        </p:blipFill>
        <p:spPr>
          <a:xfrm>
            <a:off x="280662" y="1718002"/>
            <a:ext cx="8552857" cy="3305286"/>
          </a:xfrm>
        </p:spPr>
      </p:pic>
      <p:sp>
        <p:nvSpPr>
          <p:cNvPr id="22" name="TextBox 21"/>
          <p:cNvSpPr txBox="1"/>
          <p:nvPr/>
        </p:nvSpPr>
        <p:spPr>
          <a:xfrm>
            <a:off x="398749" y="5303396"/>
            <a:ext cx="8434769" cy="1200329"/>
          </a:xfrm>
          <a:prstGeom prst="rect">
            <a:avLst/>
          </a:prstGeom>
          <a:noFill/>
        </p:spPr>
        <p:txBody>
          <a:bodyPr wrap="square" rtlCol="0">
            <a:spAutoFit/>
          </a:bodyPr>
          <a:lstStyle/>
          <a:p>
            <a:pPr marL="285750" indent="-285750">
              <a:buFont typeface="Arial"/>
              <a:buChar char="•"/>
            </a:pPr>
            <a:r>
              <a:rPr lang="en-US" dirty="0" smtClean="0"/>
              <a:t>In the output rows, the first column indicates User ID, the second column indications recommendations</a:t>
            </a:r>
          </a:p>
          <a:p>
            <a:pPr marL="285750" indent="-285750">
              <a:buFont typeface="Arial"/>
              <a:buChar char="•"/>
            </a:pPr>
            <a:r>
              <a:rPr lang="en-US" dirty="0" smtClean="0"/>
              <a:t>For example, in the first row 8279000093, 8279 indicates destination ID, 93 indicates hotel ID while 1.59601 indicates score</a:t>
            </a:r>
            <a:endParaRPr lang="en-US" dirty="0"/>
          </a:p>
        </p:txBody>
      </p:sp>
    </p:spTree>
    <p:extLst>
      <p:ext uri="{BB962C8B-B14F-4D97-AF65-F5344CB8AC3E}">
        <p14:creationId xmlns:p14="http://schemas.microsoft.com/office/powerpoint/2010/main" val="175526022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NEWSLIDENUMBER" val="False"/>
  <p:tag name="PREVIOUSNAME" val="C:\Users\Tejswaroop Geetla\Downloads\FinaProject_bigdata.ppt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242</TotalTime>
  <Words>1637</Words>
  <Application>Microsoft Macintosh PowerPoint</Application>
  <PresentationFormat>On-screen Show (4:3)</PresentationFormat>
  <Paragraphs>273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Genesis</vt:lpstr>
      <vt:lpstr>Travel website companies - Recommendations</vt:lpstr>
      <vt:lpstr>Objective</vt:lpstr>
      <vt:lpstr>Developed Models</vt:lpstr>
      <vt:lpstr>Expedia Dataset:</vt:lpstr>
      <vt:lpstr>Model 1: Recommendations</vt:lpstr>
      <vt:lpstr>Use Case1.a: Travel Package Recommendation</vt:lpstr>
      <vt:lpstr>Step 1: Output</vt:lpstr>
      <vt:lpstr>Use Case1.a: Travel Package Recommendation</vt:lpstr>
      <vt:lpstr>Use Case 1A: Final Output</vt:lpstr>
      <vt:lpstr>Use Case1.b: Hotel Recommendation</vt:lpstr>
      <vt:lpstr>Use Case 2: Recommendation for new customers</vt:lpstr>
      <vt:lpstr>Use Case2: Output</vt:lpstr>
      <vt:lpstr>Model 2: Machine Learning – USE CASES </vt:lpstr>
      <vt:lpstr>Expedia data set: </vt:lpstr>
      <vt:lpstr>PowerPoint Presentation</vt:lpstr>
      <vt:lpstr>Data Flow Model</vt:lpstr>
      <vt:lpstr>Inputs  </vt:lpstr>
      <vt:lpstr> Input Variables  </vt:lpstr>
      <vt:lpstr>PowerPoint Presentation</vt:lpstr>
      <vt:lpstr>PowerPoint Presentation</vt:lpstr>
      <vt:lpstr>PowerPoint Presentation</vt:lpstr>
      <vt:lpstr>Descriptive View</vt:lpstr>
      <vt:lpstr>Exploratory 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 Recommenations</dc:title>
  <dc:creator>tejs geetla</dc:creator>
  <cp:lastModifiedBy>tejs geetla</cp:lastModifiedBy>
  <cp:revision>61</cp:revision>
  <dcterms:created xsi:type="dcterms:W3CDTF">2016-08-08T02:33:50Z</dcterms:created>
  <dcterms:modified xsi:type="dcterms:W3CDTF">2016-08-08T21:09:12Z</dcterms:modified>
</cp:coreProperties>
</file>