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9" d="100"/>
          <a:sy n="79" d="100"/>
        </p:scale>
        <p:origin x="-178" y="24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E640F20-D167-43B6-A225-DA1FAD6DDEE8}" type="datetimeFigureOut">
              <a:rPr lang="en-US" smtClean="0"/>
              <a:t>6/26/2024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382E4D3-E8FA-474C-B8EE-2FA7E38AB6C3}" type="slidenum">
              <a:rPr lang="en-US" smtClean="0"/>
              <a:t>‹#›</a:t>
            </a:fld>
            <a:endParaRPr lang="en-US"/>
          </a:p>
        </p:txBody>
      </p:sp>
    </p:spTree>
    <p:extLst>
      <p:ext uri="{BB962C8B-B14F-4D97-AF65-F5344CB8AC3E}">
        <p14:creationId xmlns:p14="http://schemas.microsoft.com/office/powerpoint/2010/main" val="25325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5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929997"/>
            <a:ext cx="7415927" cy="2129314"/>
          </a:xfrm>
          <a:prstGeom prst="rect">
            <a:avLst/>
          </a:prstGeom>
          <a:noFill/>
          <a:ln/>
        </p:spPr>
        <p:txBody>
          <a:bodyPr wrap="square" rtlCol="0" anchor="t"/>
          <a:lstStyle/>
          <a:p>
            <a:pPr marL="0" indent="0">
              <a:lnSpc>
                <a:spcPts val="8384"/>
              </a:lnSpc>
              <a:buNone/>
            </a:pPr>
            <a:r>
              <a:rPr lang="en-US" sz="6707" b="1" dirty="0">
                <a:solidFill>
                  <a:srgbClr val="000000"/>
                </a:solidFill>
                <a:latin typeface="p22-mackinac-pro" pitchFamily="34" charset="0"/>
                <a:ea typeface="p22-mackinac-pro" pitchFamily="34" charset="-122"/>
                <a:cs typeface="p22-mackinac-pro" pitchFamily="34" charset="-120"/>
              </a:rPr>
              <a:t>Indian Elections Data Analysis</a:t>
            </a:r>
            <a:endParaRPr lang="en-US" sz="6707" dirty="0"/>
          </a:p>
        </p:txBody>
      </p:sp>
      <p:sp>
        <p:nvSpPr>
          <p:cNvPr id="6" name="Text 2"/>
          <p:cNvSpPr/>
          <p:nvPr/>
        </p:nvSpPr>
        <p:spPr>
          <a:xfrm>
            <a:off x="6350437" y="3429595"/>
            <a:ext cx="7415927" cy="3160395"/>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This project aims to analyze Indian election data to uncover patterns, trends, and insights that can inform future political strategies and decision-making. Utilizing various data analysis and visualization techniques, this study examines voter demographics, party performance, and election outcomes over multiple years</a:t>
            </a:r>
            <a:r>
              <a:rPr lang="en-US" sz="1944" dirty="0" smtClean="0">
                <a:solidFill>
                  <a:srgbClr val="272525"/>
                </a:solidFill>
                <a:latin typeface="Eudoxus Sans" pitchFamily="34" charset="0"/>
                <a:ea typeface="Eudoxus Sans" pitchFamily="34" charset="-122"/>
                <a:cs typeface="Eudoxus Sans" pitchFamily="34" charset="-120"/>
              </a:rPr>
              <a:t>..</a:t>
            </a:r>
            <a:endParaRPr lang="en-US" sz="1944" dirty="0"/>
          </a:p>
        </p:txBody>
      </p:sp>
      <p:sp>
        <p:nvSpPr>
          <p:cNvPr id="7" name="Shape 3"/>
          <p:cNvSpPr/>
          <p:nvPr/>
        </p:nvSpPr>
        <p:spPr>
          <a:xfrm>
            <a:off x="6350437" y="6886099"/>
            <a:ext cx="394930" cy="394930"/>
          </a:xfrm>
          <a:prstGeom prst="roundRect">
            <a:avLst>
              <a:gd name="adj" fmla="val 23151155"/>
            </a:avLst>
          </a:prstGeom>
          <a:noFill/>
          <a:ln w="7620">
            <a:solidFill>
              <a:srgbClr val="FFFFFF"/>
            </a:solidFill>
            <a:prstDash val="solid"/>
          </a:ln>
        </p:spPr>
      </p:sp>
      <p:sp>
        <p:nvSpPr>
          <p:cNvPr id="9" name="Text 4"/>
          <p:cNvSpPr/>
          <p:nvPr/>
        </p:nvSpPr>
        <p:spPr>
          <a:xfrm>
            <a:off x="6868716" y="6867644"/>
            <a:ext cx="1904167" cy="431959"/>
          </a:xfrm>
          <a:prstGeom prst="rect">
            <a:avLst/>
          </a:prstGeom>
          <a:noFill/>
          <a:ln/>
        </p:spPr>
        <p:txBody>
          <a:bodyPr wrap="none" rtlCol="0" anchor="t"/>
          <a:lstStyle/>
          <a:p>
            <a:pPr marL="0" indent="0" algn="l">
              <a:lnSpc>
                <a:spcPts val="3402"/>
              </a:lnSpc>
              <a:buNone/>
            </a:pPr>
            <a:endParaRPr lang="en-US" sz="2430" dirty="0"/>
          </a:p>
        </p:txBody>
      </p:sp>
      <p:sp>
        <p:nvSpPr>
          <p:cNvPr id="11" name="TextBox 10"/>
          <p:cNvSpPr txBox="1"/>
          <p:nvPr/>
        </p:nvSpPr>
        <p:spPr>
          <a:xfrm>
            <a:off x="9480884" y="5871411"/>
            <a:ext cx="4417996" cy="369332"/>
          </a:xfrm>
          <a:prstGeom prst="rect">
            <a:avLst/>
          </a:prstGeom>
          <a:noFill/>
        </p:spPr>
        <p:txBody>
          <a:bodyPr wrap="square" rtlCol="0">
            <a:spAutoFit/>
          </a:bodyPr>
          <a:lstStyle/>
          <a:p>
            <a:r>
              <a:rPr lang="en-US" dirty="0" smtClean="0"/>
              <a:t>22881A12B6-SAYYADA IFRAH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625"/>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81739"/>
          </a:xfrm>
          <a:prstGeom prst="rect">
            <a:avLst/>
          </a:prstGeom>
        </p:spPr>
      </p:pic>
      <p:sp>
        <p:nvSpPr>
          <p:cNvPr id="5" name="Text 1"/>
          <p:cNvSpPr/>
          <p:nvPr/>
        </p:nvSpPr>
        <p:spPr>
          <a:xfrm>
            <a:off x="1892618" y="3029188"/>
            <a:ext cx="4963478" cy="620435"/>
          </a:xfrm>
          <a:prstGeom prst="rect">
            <a:avLst/>
          </a:prstGeom>
          <a:noFill/>
          <a:ln/>
        </p:spPr>
        <p:txBody>
          <a:bodyPr wrap="none" rtlCol="0" anchor="t"/>
          <a:lstStyle/>
          <a:p>
            <a:pPr marL="0" indent="0">
              <a:lnSpc>
                <a:spcPts val="4885"/>
              </a:lnSpc>
              <a:buNone/>
            </a:pPr>
            <a:r>
              <a:rPr lang="en-US" sz="3908" b="1" dirty="0">
                <a:solidFill>
                  <a:srgbClr val="000000"/>
                </a:solidFill>
                <a:latin typeface="p22-mackinac-pro" pitchFamily="34" charset="0"/>
                <a:ea typeface="p22-mackinac-pro" pitchFamily="34" charset="-122"/>
                <a:cs typeface="p22-mackinac-pro" pitchFamily="34" charset="-120"/>
              </a:rPr>
              <a:t>Background</a:t>
            </a:r>
            <a:endParaRPr lang="en-US" sz="3908" dirty="0"/>
          </a:p>
        </p:txBody>
      </p:sp>
      <p:sp>
        <p:nvSpPr>
          <p:cNvPr id="6" name="Text 2"/>
          <p:cNvSpPr/>
          <p:nvPr/>
        </p:nvSpPr>
        <p:spPr>
          <a:xfrm>
            <a:off x="1892618" y="3947398"/>
            <a:ext cx="10845165" cy="1270635"/>
          </a:xfrm>
          <a:prstGeom prst="rect">
            <a:avLst/>
          </a:prstGeom>
          <a:noFill/>
          <a:ln/>
        </p:spPr>
        <p:txBody>
          <a:bodyPr wrap="squar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Elections in India are a significant democratic exercise that involves millions of voters and numerous political parties. Understanding the intricacies of election data can provide valuable insights into voter behavior, party performance, and election outcomes. This project focuses on analyzing election data from multiple past elections in India to identify trends and patterns.</a:t>
            </a:r>
            <a:endParaRPr lang="en-US" sz="1563" dirty="0"/>
          </a:p>
        </p:txBody>
      </p:sp>
      <p:sp>
        <p:nvSpPr>
          <p:cNvPr id="7" name="Shape 3"/>
          <p:cNvSpPr/>
          <p:nvPr/>
        </p:nvSpPr>
        <p:spPr>
          <a:xfrm>
            <a:off x="1892618" y="5664518"/>
            <a:ext cx="446603" cy="446603"/>
          </a:xfrm>
          <a:prstGeom prst="roundRect">
            <a:avLst>
              <a:gd name="adj" fmla="val 20005"/>
            </a:avLst>
          </a:prstGeom>
          <a:solidFill>
            <a:srgbClr val="CCEEFF"/>
          </a:solidFill>
          <a:ln w="7620">
            <a:solidFill>
              <a:srgbClr val="B2D4E5"/>
            </a:solidFill>
            <a:prstDash val="solid"/>
          </a:ln>
        </p:spPr>
      </p:sp>
      <p:sp>
        <p:nvSpPr>
          <p:cNvPr id="8" name="Text 4"/>
          <p:cNvSpPr/>
          <p:nvPr/>
        </p:nvSpPr>
        <p:spPr>
          <a:xfrm>
            <a:off x="2055376" y="5738932"/>
            <a:ext cx="120968" cy="297775"/>
          </a:xfrm>
          <a:prstGeom prst="rect">
            <a:avLst/>
          </a:prstGeom>
          <a:noFill/>
          <a:ln/>
        </p:spPr>
        <p:txBody>
          <a:bodyPr wrap="none" rtlCol="0" anchor="t"/>
          <a:lstStyle/>
          <a:p>
            <a:pPr marL="0" indent="0" algn="ctr">
              <a:lnSpc>
                <a:spcPts val="2345"/>
              </a:lnSpc>
              <a:buNone/>
            </a:pPr>
            <a:r>
              <a:rPr lang="en-US" sz="2345" b="1" dirty="0">
                <a:solidFill>
                  <a:srgbClr val="272525"/>
                </a:solidFill>
                <a:latin typeface="p22-mackinac-pro" pitchFamily="34" charset="0"/>
                <a:ea typeface="p22-mackinac-pro" pitchFamily="34" charset="-122"/>
                <a:cs typeface="p22-mackinac-pro" pitchFamily="34" charset="-120"/>
              </a:rPr>
              <a:t>1</a:t>
            </a:r>
            <a:endParaRPr lang="en-US" sz="2345" dirty="0"/>
          </a:p>
        </p:txBody>
      </p:sp>
      <p:sp>
        <p:nvSpPr>
          <p:cNvPr id="9" name="Text 5"/>
          <p:cNvSpPr/>
          <p:nvPr/>
        </p:nvSpPr>
        <p:spPr>
          <a:xfrm>
            <a:off x="2537698" y="5664518"/>
            <a:ext cx="2579251"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Voter Turnout Trends</a:t>
            </a:r>
            <a:endParaRPr lang="en-US" sz="1954" dirty="0"/>
          </a:p>
        </p:txBody>
      </p:sp>
      <p:sp>
        <p:nvSpPr>
          <p:cNvPr id="10" name="Text 6"/>
          <p:cNvSpPr/>
          <p:nvPr/>
        </p:nvSpPr>
        <p:spPr>
          <a:xfrm>
            <a:off x="2537698" y="6093738"/>
            <a:ext cx="2837617" cy="1588294"/>
          </a:xfrm>
          <a:prstGeom prst="rect">
            <a:avLst/>
          </a:prstGeom>
          <a:noFill/>
          <a:ln/>
        </p:spPr>
        <p:txBody>
          <a:bodyPr wrap="squar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Analysis reveals a general increase in voter turnout over the years, with significant spikes during particular elections.</a:t>
            </a:r>
            <a:endParaRPr lang="en-US" sz="1563" dirty="0"/>
          </a:p>
        </p:txBody>
      </p:sp>
      <p:sp>
        <p:nvSpPr>
          <p:cNvPr id="11" name="Shape 7"/>
          <p:cNvSpPr/>
          <p:nvPr/>
        </p:nvSpPr>
        <p:spPr>
          <a:xfrm>
            <a:off x="5573792" y="5664518"/>
            <a:ext cx="446603" cy="446603"/>
          </a:xfrm>
          <a:prstGeom prst="roundRect">
            <a:avLst>
              <a:gd name="adj" fmla="val 20005"/>
            </a:avLst>
          </a:prstGeom>
          <a:solidFill>
            <a:srgbClr val="CCEEFF"/>
          </a:solidFill>
          <a:ln w="7620">
            <a:solidFill>
              <a:srgbClr val="B2D4E5"/>
            </a:solidFill>
            <a:prstDash val="solid"/>
          </a:ln>
        </p:spPr>
      </p:sp>
      <p:sp>
        <p:nvSpPr>
          <p:cNvPr id="12" name="Text 8"/>
          <p:cNvSpPr/>
          <p:nvPr/>
        </p:nvSpPr>
        <p:spPr>
          <a:xfrm>
            <a:off x="5710357" y="5738932"/>
            <a:ext cx="173355" cy="297775"/>
          </a:xfrm>
          <a:prstGeom prst="rect">
            <a:avLst/>
          </a:prstGeom>
          <a:noFill/>
          <a:ln/>
        </p:spPr>
        <p:txBody>
          <a:bodyPr wrap="none" rtlCol="0" anchor="t"/>
          <a:lstStyle/>
          <a:p>
            <a:pPr marL="0" indent="0" algn="ctr">
              <a:lnSpc>
                <a:spcPts val="2345"/>
              </a:lnSpc>
              <a:buNone/>
            </a:pPr>
            <a:r>
              <a:rPr lang="en-US" sz="2345" b="1" dirty="0">
                <a:solidFill>
                  <a:srgbClr val="272525"/>
                </a:solidFill>
                <a:latin typeface="p22-mackinac-pro" pitchFamily="34" charset="0"/>
                <a:ea typeface="p22-mackinac-pro" pitchFamily="34" charset="-122"/>
                <a:cs typeface="p22-mackinac-pro" pitchFamily="34" charset="-120"/>
              </a:rPr>
              <a:t>2</a:t>
            </a:r>
            <a:endParaRPr lang="en-US" sz="2345" dirty="0"/>
          </a:p>
        </p:txBody>
      </p:sp>
      <p:sp>
        <p:nvSpPr>
          <p:cNvPr id="13" name="Text 9"/>
          <p:cNvSpPr/>
          <p:nvPr/>
        </p:nvSpPr>
        <p:spPr>
          <a:xfrm>
            <a:off x="6218873" y="5664518"/>
            <a:ext cx="2837617" cy="620316"/>
          </a:xfrm>
          <a:prstGeom prst="rect">
            <a:avLst/>
          </a:prstGeom>
          <a:noFill/>
          <a:ln/>
        </p:spPr>
        <p:txBody>
          <a:bodyPr wrap="squar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Demographic Influence</a:t>
            </a:r>
            <a:endParaRPr lang="en-US" sz="1954" dirty="0"/>
          </a:p>
        </p:txBody>
      </p:sp>
      <p:sp>
        <p:nvSpPr>
          <p:cNvPr id="14" name="Text 10"/>
          <p:cNvSpPr/>
          <p:nvPr/>
        </p:nvSpPr>
        <p:spPr>
          <a:xfrm>
            <a:off x="6218873" y="6403896"/>
            <a:ext cx="2837617" cy="1270635"/>
          </a:xfrm>
          <a:prstGeom prst="rect">
            <a:avLst/>
          </a:prstGeom>
          <a:noFill/>
          <a:ln/>
        </p:spPr>
        <p:txBody>
          <a:bodyPr wrap="squar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Age, gender, and urban/rural divide have noticeable effects on voting patterns and outcomes.</a:t>
            </a:r>
            <a:endParaRPr lang="en-US" sz="1563" dirty="0"/>
          </a:p>
        </p:txBody>
      </p:sp>
      <p:sp>
        <p:nvSpPr>
          <p:cNvPr id="15" name="Shape 11"/>
          <p:cNvSpPr/>
          <p:nvPr/>
        </p:nvSpPr>
        <p:spPr>
          <a:xfrm>
            <a:off x="9254966" y="5664518"/>
            <a:ext cx="446603" cy="446603"/>
          </a:xfrm>
          <a:prstGeom prst="roundRect">
            <a:avLst>
              <a:gd name="adj" fmla="val 20005"/>
            </a:avLst>
          </a:prstGeom>
          <a:solidFill>
            <a:srgbClr val="CCEEFF"/>
          </a:solidFill>
          <a:ln w="7620">
            <a:solidFill>
              <a:srgbClr val="B2D4E5"/>
            </a:solidFill>
            <a:prstDash val="solid"/>
          </a:ln>
        </p:spPr>
      </p:sp>
      <p:sp>
        <p:nvSpPr>
          <p:cNvPr id="16" name="Text 12"/>
          <p:cNvSpPr/>
          <p:nvPr/>
        </p:nvSpPr>
        <p:spPr>
          <a:xfrm>
            <a:off x="9389031" y="5738932"/>
            <a:ext cx="178475" cy="297775"/>
          </a:xfrm>
          <a:prstGeom prst="rect">
            <a:avLst/>
          </a:prstGeom>
          <a:noFill/>
          <a:ln/>
        </p:spPr>
        <p:txBody>
          <a:bodyPr wrap="none" rtlCol="0" anchor="t"/>
          <a:lstStyle/>
          <a:p>
            <a:pPr marL="0" indent="0" algn="ctr">
              <a:lnSpc>
                <a:spcPts val="2345"/>
              </a:lnSpc>
              <a:buNone/>
            </a:pPr>
            <a:r>
              <a:rPr lang="en-US" sz="2345" b="1" dirty="0">
                <a:solidFill>
                  <a:srgbClr val="272525"/>
                </a:solidFill>
                <a:latin typeface="p22-mackinac-pro" pitchFamily="34" charset="0"/>
                <a:ea typeface="p22-mackinac-pro" pitchFamily="34" charset="-122"/>
                <a:cs typeface="p22-mackinac-pro" pitchFamily="34" charset="-120"/>
              </a:rPr>
              <a:t>3</a:t>
            </a:r>
            <a:endParaRPr lang="en-US" sz="2345" dirty="0"/>
          </a:p>
        </p:txBody>
      </p:sp>
      <p:sp>
        <p:nvSpPr>
          <p:cNvPr id="17" name="Text 13"/>
          <p:cNvSpPr/>
          <p:nvPr/>
        </p:nvSpPr>
        <p:spPr>
          <a:xfrm>
            <a:off x="9900047" y="5664518"/>
            <a:ext cx="2481739"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Party Performance</a:t>
            </a:r>
            <a:endParaRPr lang="en-US" sz="1954" dirty="0"/>
          </a:p>
        </p:txBody>
      </p:sp>
      <p:sp>
        <p:nvSpPr>
          <p:cNvPr id="18" name="Text 14"/>
          <p:cNvSpPr/>
          <p:nvPr/>
        </p:nvSpPr>
        <p:spPr>
          <a:xfrm>
            <a:off x="9900047" y="6093738"/>
            <a:ext cx="2837617" cy="1588294"/>
          </a:xfrm>
          <a:prstGeom prst="rect">
            <a:avLst/>
          </a:prstGeom>
          <a:noFill/>
          <a:ln/>
        </p:spPr>
        <p:txBody>
          <a:bodyPr wrap="squar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Historical data shows fluctuating fortunes for major parties, with regional parties gaining ground in certain states.</a:t>
            </a:r>
            <a:endParaRPr lang="en-US" sz="156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43712"/>
          </a:xfrm>
          <a:prstGeom prst="rect">
            <a:avLst/>
          </a:prstGeom>
          <a:solidFill>
            <a:srgbClr val="FFFFFF">
              <a:alpha val="75000"/>
            </a:srgbClr>
          </a:solidFill>
          <a:ln/>
        </p:spPr>
      </p:sp>
      <p:sp>
        <p:nvSpPr>
          <p:cNvPr id="4" name="Text 1"/>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Objectives</a:t>
            </a:r>
            <a:endParaRPr lang="en-US" sz="3402" dirty="0"/>
          </a:p>
        </p:txBody>
      </p:sp>
      <p:sp>
        <p:nvSpPr>
          <p:cNvPr id="5" name="Text 2"/>
          <p:cNvSpPr/>
          <p:nvPr/>
        </p:nvSpPr>
        <p:spPr>
          <a:xfrm>
            <a:off x="2594967" y="1360884"/>
            <a:ext cx="9440347" cy="829747"/>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The primary objectives of this project are to analyze historical election data from India, identify patterns in voter turnout and party performance, visualize election data to reveal insights, and develop predictive models for future election outcomes.</a:t>
            </a:r>
            <a:endParaRPr lang="en-US" sz="1361" dirty="0"/>
          </a:p>
        </p:txBody>
      </p:sp>
      <p:sp>
        <p:nvSpPr>
          <p:cNvPr id="6" name="Shape 3"/>
          <p:cNvSpPr/>
          <p:nvPr/>
        </p:nvSpPr>
        <p:spPr>
          <a:xfrm>
            <a:off x="2836902" y="2384941"/>
            <a:ext cx="34528" cy="5883593"/>
          </a:xfrm>
          <a:prstGeom prst="roundRect">
            <a:avLst>
              <a:gd name="adj" fmla="val 225237"/>
            </a:avLst>
          </a:prstGeom>
          <a:solidFill>
            <a:srgbClr val="B2D4E5"/>
          </a:solidFill>
          <a:ln/>
        </p:spPr>
      </p:sp>
      <p:sp>
        <p:nvSpPr>
          <p:cNvPr id="7" name="Shape 4"/>
          <p:cNvSpPr/>
          <p:nvPr/>
        </p:nvSpPr>
        <p:spPr>
          <a:xfrm>
            <a:off x="3048536" y="2756297"/>
            <a:ext cx="604837" cy="34528"/>
          </a:xfrm>
          <a:prstGeom prst="roundRect">
            <a:avLst>
              <a:gd name="adj" fmla="val 225237"/>
            </a:avLst>
          </a:prstGeom>
          <a:solidFill>
            <a:srgbClr val="B2D4E5"/>
          </a:solidFill>
          <a:ln/>
        </p:spPr>
      </p:sp>
      <p:sp>
        <p:nvSpPr>
          <p:cNvPr id="8" name="Shape 5"/>
          <p:cNvSpPr/>
          <p:nvPr/>
        </p:nvSpPr>
        <p:spPr>
          <a:xfrm>
            <a:off x="2659797" y="2579251"/>
            <a:ext cx="388739" cy="388739"/>
          </a:xfrm>
          <a:prstGeom prst="roundRect">
            <a:avLst>
              <a:gd name="adj" fmla="val 20006"/>
            </a:avLst>
          </a:prstGeom>
          <a:solidFill>
            <a:srgbClr val="CCEEFF"/>
          </a:solidFill>
          <a:ln w="7620">
            <a:solidFill>
              <a:srgbClr val="B2D4E5"/>
            </a:solidFill>
            <a:prstDash val="solid"/>
          </a:ln>
        </p:spPr>
      </p:sp>
      <p:sp>
        <p:nvSpPr>
          <p:cNvPr id="9" name="Text 6"/>
          <p:cNvSpPr/>
          <p:nvPr/>
        </p:nvSpPr>
        <p:spPr>
          <a:xfrm>
            <a:off x="2801481" y="2644021"/>
            <a:ext cx="10525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1</a:t>
            </a:r>
            <a:endParaRPr lang="en-US" sz="2041" dirty="0"/>
          </a:p>
        </p:txBody>
      </p:sp>
      <p:sp>
        <p:nvSpPr>
          <p:cNvPr id="10" name="Text 7"/>
          <p:cNvSpPr/>
          <p:nvPr/>
        </p:nvSpPr>
        <p:spPr>
          <a:xfrm>
            <a:off x="3804642" y="255770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Data Collection</a:t>
            </a:r>
            <a:endParaRPr lang="en-US" sz="1701" dirty="0"/>
          </a:p>
        </p:txBody>
      </p:sp>
      <p:sp>
        <p:nvSpPr>
          <p:cNvPr id="11" name="Text 8"/>
          <p:cNvSpPr/>
          <p:nvPr/>
        </p:nvSpPr>
        <p:spPr>
          <a:xfrm>
            <a:off x="3804642" y="2931200"/>
            <a:ext cx="8230672"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Data for this project is sourced from the Election Commission of India, which provides detailed election results, voter demographics, and party performance data.</a:t>
            </a:r>
            <a:endParaRPr lang="en-US" sz="1361" dirty="0"/>
          </a:p>
        </p:txBody>
      </p:sp>
      <p:sp>
        <p:nvSpPr>
          <p:cNvPr id="12" name="Shape 9"/>
          <p:cNvSpPr/>
          <p:nvPr/>
        </p:nvSpPr>
        <p:spPr>
          <a:xfrm>
            <a:off x="3048536" y="4201239"/>
            <a:ext cx="604837" cy="34528"/>
          </a:xfrm>
          <a:prstGeom prst="roundRect">
            <a:avLst>
              <a:gd name="adj" fmla="val 225237"/>
            </a:avLst>
          </a:prstGeom>
          <a:solidFill>
            <a:srgbClr val="B2D4E5"/>
          </a:solidFill>
          <a:ln/>
        </p:spPr>
      </p:sp>
      <p:sp>
        <p:nvSpPr>
          <p:cNvPr id="13" name="Shape 10"/>
          <p:cNvSpPr/>
          <p:nvPr/>
        </p:nvSpPr>
        <p:spPr>
          <a:xfrm>
            <a:off x="2659797" y="4024193"/>
            <a:ext cx="388739" cy="388739"/>
          </a:xfrm>
          <a:prstGeom prst="roundRect">
            <a:avLst>
              <a:gd name="adj" fmla="val 20006"/>
            </a:avLst>
          </a:prstGeom>
          <a:solidFill>
            <a:srgbClr val="CCEEFF"/>
          </a:solidFill>
          <a:ln w="7620">
            <a:solidFill>
              <a:srgbClr val="B2D4E5"/>
            </a:solidFill>
            <a:prstDash val="solid"/>
          </a:ln>
        </p:spPr>
      </p:sp>
      <p:sp>
        <p:nvSpPr>
          <p:cNvPr id="14" name="Text 11"/>
          <p:cNvSpPr/>
          <p:nvPr/>
        </p:nvSpPr>
        <p:spPr>
          <a:xfrm>
            <a:off x="2778621" y="4088963"/>
            <a:ext cx="15097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2</a:t>
            </a:r>
            <a:endParaRPr lang="en-US" sz="2041" dirty="0"/>
          </a:p>
        </p:txBody>
      </p:sp>
      <p:sp>
        <p:nvSpPr>
          <p:cNvPr id="15" name="Text 12"/>
          <p:cNvSpPr/>
          <p:nvPr/>
        </p:nvSpPr>
        <p:spPr>
          <a:xfrm>
            <a:off x="3804642" y="4002643"/>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Data Processing</a:t>
            </a:r>
            <a:endParaRPr lang="en-US" sz="1701" dirty="0"/>
          </a:p>
        </p:txBody>
      </p:sp>
      <p:sp>
        <p:nvSpPr>
          <p:cNvPr id="16" name="Text 13"/>
          <p:cNvSpPr/>
          <p:nvPr/>
        </p:nvSpPr>
        <p:spPr>
          <a:xfrm>
            <a:off x="3804642" y="4376142"/>
            <a:ext cx="8230672" cy="829747"/>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The data processing pipeline includes data cleaning, handling missing values and inconsistent data, data transformation, normalizing and structuring data for analysis, and feature extraction, identifying key features relevant to the analysis.</a:t>
            </a:r>
            <a:endParaRPr lang="en-US" sz="1361" dirty="0"/>
          </a:p>
        </p:txBody>
      </p:sp>
      <p:sp>
        <p:nvSpPr>
          <p:cNvPr id="17" name="Shape 14"/>
          <p:cNvSpPr/>
          <p:nvPr/>
        </p:nvSpPr>
        <p:spPr>
          <a:xfrm>
            <a:off x="3048536" y="5922764"/>
            <a:ext cx="604837" cy="34528"/>
          </a:xfrm>
          <a:prstGeom prst="roundRect">
            <a:avLst>
              <a:gd name="adj" fmla="val 225237"/>
            </a:avLst>
          </a:prstGeom>
          <a:solidFill>
            <a:srgbClr val="B2D4E5"/>
          </a:solidFill>
          <a:ln/>
        </p:spPr>
      </p:sp>
      <p:sp>
        <p:nvSpPr>
          <p:cNvPr id="18" name="Shape 15"/>
          <p:cNvSpPr/>
          <p:nvPr/>
        </p:nvSpPr>
        <p:spPr>
          <a:xfrm>
            <a:off x="2659797" y="5745718"/>
            <a:ext cx="388739" cy="388739"/>
          </a:xfrm>
          <a:prstGeom prst="roundRect">
            <a:avLst>
              <a:gd name="adj" fmla="val 20006"/>
            </a:avLst>
          </a:prstGeom>
          <a:solidFill>
            <a:srgbClr val="CCEEFF"/>
          </a:solidFill>
          <a:ln w="7620">
            <a:solidFill>
              <a:srgbClr val="B2D4E5"/>
            </a:solidFill>
            <a:prstDash val="solid"/>
          </a:ln>
        </p:spPr>
      </p:sp>
      <p:sp>
        <p:nvSpPr>
          <p:cNvPr id="19" name="Text 16"/>
          <p:cNvSpPr/>
          <p:nvPr/>
        </p:nvSpPr>
        <p:spPr>
          <a:xfrm>
            <a:off x="2776478" y="5810488"/>
            <a:ext cx="155377"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3</a:t>
            </a:r>
            <a:endParaRPr lang="en-US" sz="2041" dirty="0"/>
          </a:p>
        </p:txBody>
      </p:sp>
      <p:sp>
        <p:nvSpPr>
          <p:cNvPr id="20" name="Text 17"/>
          <p:cNvSpPr/>
          <p:nvPr/>
        </p:nvSpPr>
        <p:spPr>
          <a:xfrm>
            <a:off x="3804642" y="5724168"/>
            <a:ext cx="3332798"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Data Analysis and Visualization</a:t>
            </a:r>
            <a:endParaRPr lang="en-US" sz="1701" dirty="0"/>
          </a:p>
        </p:txBody>
      </p:sp>
      <p:sp>
        <p:nvSpPr>
          <p:cNvPr id="21" name="Text 18"/>
          <p:cNvSpPr/>
          <p:nvPr/>
        </p:nvSpPr>
        <p:spPr>
          <a:xfrm>
            <a:off x="3804642" y="6097667"/>
            <a:ext cx="8230672"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Tools and techniques used for analysis include Python libraries: pandas, numpy, matplotlib, seaborn, and scikit-learn. Visualization tools: matplotlib, seaborn, and Plotly.</a:t>
            </a:r>
            <a:endParaRPr lang="en-US" sz="1361" dirty="0"/>
          </a:p>
        </p:txBody>
      </p:sp>
      <p:sp>
        <p:nvSpPr>
          <p:cNvPr id="22" name="Shape 19"/>
          <p:cNvSpPr/>
          <p:nvPr/>
        </p:nvSpPr>
        <p:spPr>
          <a:xfrm>
            <a:off x="3048536" y="7367707"/>
            <a:ext cx="604837" cy="34528"/>
          </a:xfrm>
          <a:prstGeom prst="roundRect">
            <a:avLst>
              <a:gd name="adj" fmla="val 225237"/>
            </a:avLst>
          </a:prstGeom>
          <a:solidFill>
            <a:srgbClr val="B2D4E5"/>
          </a:solidFill>
          <a:ln/>
        </p:spPr>
      </p:sp>
      <p:sp>
        <p:nvSpPr>
          <p:cNvPr id="23" name="Shape 20"/>
          <p:cNvSpPr/>
          <p:nvPr/>
        </p:nvSpPr>
        <p:spPr>
          <a:xfrm>
            <a:off x="2659797" y="7190661"/>
            <a:ext cx="388739" cy="388739"/>
          </a:xfrm>
          <a:prstGeom prst="roundRect">
            <a:avLst>
              <a:gd name="adj" fmla="val 20006"/>
            </a:avLst>
          </a:prstGeom>
          <a:solidFill>
            <a:srgbClr val="CCEEFF"/>
          </a:solidFill>
          <a:ln w="7620">
            <a:solidFill>
              <a:srgbClr val="B2D4E5"/>
            </a:solidFill>
            <a:prstDash val="solid"/>
          </a:ln>
        </p:spPr>
      </p:sp>
      <p:sp>
        <p:nvSpPr>
          <p:cNvPr id="24" name="Text 21"/>
          <p:cNvSpPr/>
          <p:nvPr/>
        </p:nvSpPr>
        <p:spPr>
          <a:xfrm>
            <a:off x="2772430" y="7255431"/>
            <a:ext cx="163354"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4</a:t>
            </a:r>
            <a:endParaRPr lang="en-US" sz="2041" dirty="0"/>
          </a:p>
        </p:txBody>
      </p:sp>
      <p:sp>
        <p:nvSpPr>
          <p:cNvPr id="25" name="Text 22"/>
          <p:cNvSpPr/>
          <p:nvPr/>
        </p:nvSpPr>
        <p:spPr>
          <a:xfrm>
            <a:off x="3804642" y="7169110"/>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Predictive Modeling</a:t>
            </a:r>
            <a:endParaRPr lang="en-US" sz="1701" dirty="0"/>
          </a:p>
        </p:txBody>
      </p:sp>
      <p:sp>
        <p:nvSpPr>
          <p:cNvPr id="26" name="Text 23"/>
          <p:cNvSpPr/>
          <p:nvPr/>
        </p:nvSpPr>
        <p:spPr>
          <a:xfrm>
            <a:off x="3804642" y="7542609"/>
            <a:ext cx="8230672"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Machine learning models are employed to predict future election outcomes. Techniques include regression analysis for turnout prediction and classification algorithms for predicting winning parties.</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804868"/>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Scope</a:t>
            </a:r>
            <a:endParaRPr lang="en-US" sz="4860" dirty="0"/>
          </a:p>
        </p:txBody>
      </p:sp>
      <p:sp>
        <p:nvSpPr>
          <p:cNvPr id="5" name="Text 2"/>
          <p:cNvSpPr/>
          <p:nvPr/>
        </p:nvSpPr>
        <p:spPr>
          <a:xfrm>
            <a:off x="864037" y="3070146"/>
            <a:ext cx="12902327" cy="118514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This project covers election data from the national level, focusing on the Lok Sabha (House of the People) elections. The analysis includes data from multiple election years, voter demographics, party-wise performance, and geographical voting patterns.</a:t>
            </a:r>
            <a:endParaRPr lang="en-US" sz="1944" dirty="0"/>
          </a:p>
        </p:txBody>
      </p:sp>
      <p:sp>
        <p:nvSpPr>
          <p:cNvPr id="6" name="Text 3"/>
          <p:cNvSpPr/>
          <p:nvPr/>
        </p:nvSpPr>
        <p:spPr>
          <a:xfrm>
            <a:off x="864037" y="4779764"/>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Data Cleaning</a:t>
            </a:r>
            <a:endParaRPr lang="en-US" sz="2430" dirty="0"/>
          </a:p>
        </p:txBody>
      </p:sp>
      <p:sp>
        <p:nvSpPr>
          <p:cNvPr id="7" name="Text 4"/>
          <p:cNvSpPr/>
          <p:nvPr/>
        </p:nvSpPr>
        <p:spPr>
          <a:xfrm>
            <a:off x="864037" y="5412343"/>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Handling missing values and inconsistent data.</a:t>
            </a:r>
            <a:endParaRPr lang="en-US" sz="1944" dirty="0"/>
          </a:p>
        </p:txBody>
      </p:sp>
      <p:sp>
        <p:nvSpPr>
          <p:cNvPr id="8" name="Text 5"/>
          <p:cNvSpPr/>
          <p:nvPr/>
        </p:nvSpPr>
        <p:spPr>
          <a:xfrm>
            <a:off x="5372695" y="4779764"/>
            <a:ext cx="3138607"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Data Transformation</a:t>
            </a:r>
            <a:endParaRPr lang="en-US" sz="2430" dirty="0"/>
          </a:p>
        </p:txBody>
      </p:sp>
      <p:sp>
        <p:nvSpPr>
          <p:cNvPr id="9" name="Text 6"/>
          <p:cNvSpPr/>
          <p:nvPr/>
        </p:nvSpPr>
        <p:spPr>
          <a:xfrm>
            <a:off x="5372695" y="5412343"/>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Normalizing and structuring data for analysis.</a:t>
            </a:r>
            <a:endParaRPr lang="en-US" sz="1944" dirty="0"/>
          </a:p>
        </p:txBody>
      </p:sp>
      <p:sp>
        <p:nvSpPr>
          <p:cNvPr id="10" name="Text 7"/>
          <p:cNvSpPr/>
          <p:nvPr/>
        </p:nvSpPr>
        <p:spPr>
          <a:xfrm>
            <a:off x="9881354" y="4779764"/>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Feature Extraction</a:t>
            </a:r>
            <a:endParaRPr lang="en-US" sz="2430" dirty="0"/>
          </a:p>
        </p:txBody>
      </p:sp>
      <p:sp>
        <p:nvSpPr>
          <p:cNvPr id="11" name="Text 8"/>
          <p:cNvSpPr/>
          <p:nvPr/>
        </p:nvSpPr>
        <p:spPr>
          <a:xfrm>
            <a:off x="9881354" y="5412343"/>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Identifying key features relevant to the analysis.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436370"/>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Problem Statement</a:t>
            </a:r>
            <a:endParaRPr lang="en-US" sz="4860" dirty="0"/>
          </a:p>
        </p:txBody>
      </p:sp>
      <p:sp>
        <p:nvSpPr>
          <p:cNvPr id="5" name="Text 2"/>
          <p:cNvSpPr/>
          <p:nvPr/>
        </p:nvSpPr>
        <p:spPr>
          <a:xfrm>
            <a:off x="864037" y="2701647"/>
            <a:ext cx="12902327" cy="158019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Understanding election data is complex due to the vast and varied nature of the data involved. This project addresses the following problems: lack of consolidated and accessible election data, difficulty in identifying trends and patterns in voter behavior and election outcomes, and challenges in predicting future election results based on historical data.</a:t>
            </a:r>
            <a:endParaRPr lang="en-US" sz="1944" dirty="0"/>
          </a:p>
        </p:txBody>
      </p:sp>
      <p:sp>
        <p:nvSpPr>
          <p:cNvPr id="6" name="Shape 3"/>
          <p:cNvSpPr/>
          <p:nvPr/>
        </p:nvSpPr>
        <p:spPr>
          <a:xfrm>
            <a:off x="864037" y="4559498"/>
            <a:ext cx="12902327" cy="2233613"/>
          </a:xfrm>
          <a:prstGeom prst="roundRect">
            <a:avLst>
              <a:gd name="adj" fmla="val 4974"/>
            </a:avLst>
          </a:prstGeom>
          <a:noFill/>
          <a:ln w="15240">
            <a:solidFill>
              <a:srgbClr val="000000">
                <a:alpha val="8000"/>
              </a:srgbClr>
            </a:solidFill>
            <a:prstDash val="solid"/>
          </a:ln>
        </p:spPr>
      </p:sp>
      <p:sp>
        <p:nvSpPr>
          <p:cNvPr id="7" name="Shape 4"/>
          <p:cNvSpPr/>
          <p:nvPr/>
        </p:nvSpPr>
        <p:spPr>
          <a:xfrm>
            <a:off x="879277" y="4574738"/>
            <a:ext cx="12871847" cy="1101566"/>
          </a:xfrm>
          <a:prstGeom prst="rect">
            <a:avLst/>
          </a:prstGeom>
          <a:solidFill>
            <a:srgbClr val="FFFFFF">
              <a:alpha val="4000"/>
            </a:srgbClr>
          </a:solidFill>
          <a:ln/>
        </p:spPr>
      </p:sp>
      <p:sp>
        <p:nvSpPr>
          <p:cNvPr id="8" name="Text 5"/>
          <p:cNvSpPr/>
          <p:nvPr/>
        </p:nvSpPr>
        <p:spPr>
          <a:xfrm>
            <a:off x="1126093" y="4730472"/>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Lack of consolidated and accessible election data.</a:t>
            </a:r>
            <a:endParaRPr lang="en-US" sz="1944" dirty="0"/>
          </a:p>
        </p:txBody>
      </p:sp>
      <p:sp>
        <p:nvSpPr>
          <p:cNvPr id="9" name="Text 6"/>
          <p:cNvSpPr/>
          <p:nvPr/>
        </p:nvSpPr>
        <p:spPr>
          <a:xfrm>
            <a:off x="7565827" y="4730472"/>
            <a:ext cx="5938480"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Difficulty in identifying trends and patterns in voter behavior and election outcomes.</a:t>
            </a:r>
            <a:endParaRPr lang="en-US" sz="1944" dirty="0"/>
          </a:p>
        </p:txBody>
      </p:sp>
      <p:sp>
        <p:nvSpPr>
          <p:cNvPr id="10" name="Shape 7"/>
          <p:cNvSpPr/>
          <p:nvPr/>
        </p:nvSpPr>
        <p:spPr>
          <a:xfrm>
            <a:off x="879277" y="5676305"/>
            <a:ext cx="12871847" cy="1101566"/>
          </a:xfrm>
          <a:prstGeom prst="rect">
            <a:avLst/>
          </a:prstGeom>
          <a:solidFill>
            <a:srgbClr val="000000">
              <a:alpha val="4000"/>
            </a:srgbClr>
          </a:solidFill>
          <a:ln/>
        </p:spPr>
      </p:sp>
      <p:sp>
        <p:nvSpPr>
          <p:cNvPr id="11" name="Text 8"/>
          <p:cNvSpPr/>
          <p:nvPr/>
        </p:nvSpPr>
        <p:spPr>
          <a:xfrm>
            <a:off x="1126093" y="5832038"/>
            <a:ext cx="5938480"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Challenges in predicting future election results based on historical data.</a:t>
            </a:r>
            <a:endParaRPr lang="en-US" sz="1944" dirty="0"/>
          </a:p>
        </p:txBody>
      </p:sp>
      <p:sp>
        <p:nvSpPr>
          <p:cNvPr id="12" name="Text 9"/>
          <p:cNvSpPr/>
          <p:nvPr/>
        </p:nvSpPr>
        <p:spPr>
          <a:xfrm>
            <a:off x="7565827" y="5832038"/>
            <a:ext cx="5938480"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896064"/>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Research Questions</a:t>
            </a:r>
            <a:endParaRPr lang="en-US" sz="4860" dirty="0"/>
          </a:p>
        </p:txBody>
      </p:sp>
      <p:sp>
        <p:nvSpPr>
          <p:cNvPr id="5" name="Text 2"/>
          <p:cNvSpPr/>
          <p:nvPr/>
        </p:nvSpPr>
        <p:spPr>
          <a:xfrm>
            <a:off x="864037" y="2161342"/>
            <a:ext cx="12902327" cy="118514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The project seeks to answer the following questions: What are the trends in voter turnout over the years? How do demographic factors influence election outcomes? What are the key determinants of party performance? Can historical data be used to predict future election outcomes?</a:t>
            </a:r>
            <a:endParaRPr lang="en-US" sz="1944" dirty="0"/>
          </a:p>
        </p:txBody>
      </p:sp>
      <p:pic>
        <p:nvPicPr>
          <p:cNvPr id="6" name="Image 1" descr="preencoded.png"/>
          <p:cNvPicPr>
            <a:picLocks noChangeAspect="1"/>
          </p:cNvPicPr>
          <p:nvPr/>
        </p:nvPicPr>
        <p:blipFill>
          <a:blip r:embed="rId4"/>
          <a:stretch>
            <a:fillRect/>
          </a:stretch>
        </p:blipFill>
        <p:spPr>
          <a:xfrm>
            <a:off x="864037" y="3624143"/>
            <a:ext cx="3225522" cy="987504"/>
          </a:xfrm>
          <a:prstGeom prst="rect">
            <a:avLst/>
          </a:prstGeom>
        </p:spPr>
      </p:pic>
      <p:sp>
        <p:nvSpPr>
          <p:cNvPr id="7" name="Text 3"/>
          <p:cNvSpPr/>
          <p:nvPr/>
        </p:nvSpPr>
        <p:spPr>
          <a:xfrm>
            <a:off x="1110853" y="4981932"/>
            <a:ext cx="2731889" cy="771525"/>
          </a:xfrm>
          <a:prstGeom prst="rect">
            <a:avLst/>
          </a:prstGeom>
          <a:noFill/>
          <a:ln/>
        </p:spPr>
        <p:txBody>
          <a:bodyPr wrap="squar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Voter Turnout Trends</a:t>
            </a:r>
            <a:endParaRPr lang="en-US" sz="2430" dirty="0"/>
          </a:p>
        </p:txBody>
      </p:sp>
      <p:sp>
        <p:nvSpPr>
          <p:cNvPr id="8" name="Text 4"/>
          <p:cNvSpPr/>
          <p:nvPr/>
        </p:nvSpPr>
        <p:spPr>
          <a:xfrm>
            <a:off x="1110853" y="5901571"/>
            <a:ext cx="2731889" cy="1185148"/>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What are the trends in voter turnout over the years?</a:t>
            </a:r>
            <a:endParaRPr lang="en-US" sz="1944" dirty="0"/>
          </a:p>
        </p:txBody>
      </p:sp>
      <p:pic>
        <p:nvPicPr>
          <p:cNvPr id="9" name="Image 2" descr="preencoded.png"/>
          <p:cNvPicPr>
            <a:picLocks noChangeAspect="1"/>
          </p:cNvPicPr>
          <p:nvPr/>
        </p:nvPicPr>
        <p:blipFill>
          <a:blip r:embed="rId5"/>
          <a:stretch>
            <a:fillRect/>
          </a:stretch>
        </p:blipFill>
        <p:spPr>
          <a:xfrm>
            <a:off x="4089559" y="3624143"/>
            <a:ext cx="3225641" cy="987504"/>
          </a:xfrm>
          <a:prstGeom prst="rect">
            <a:avLst/>
          </a:prstGeom>
        </p:spPr>
      </p:pic>
      <p:sp>
        <p:nvSpPr>
          <p:cNvPr id="10" name="Text 5"/>
          <p:cNvSpPr/>
          <p:nvPr/>
        </p:nvSpPr>
        <p:spPr>
          <a:xfrm>
            <a:off x="4336375" y="4981932"/>
            <a:ext cx="2732008" cy="771525"/>
          </a:xfrm>
          <a:prstGeom prst="rect">
            <a:avLst/>
          </a:prstGeom>
          <a:noFill/>
          <a:ln/>
        </p:spPr>
        <p:txBody>
          <a:bodyPr wrap="squar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Demographic Influence</a:t>
            </a:r>
            <a:endParaRPr lang="en-US" sz="2430" dirty="0"/>
          </a:p>
        </p:txBody>
      </p:sp>
      <p:sp>
        <p:nvSpPr>
          <p:cNvPr id="11" name="Text 6"/>
          <p:cNvSpPr/>
          <p:nvPr/>
        </p:nvSpPr>
        <p:spPr>
          <a:xfrm>
            <a:off x="4336375" y="5901571"/>
            <a:ext cx="2732008" cy="1185148"/>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How do demographic factors influence election outcomes?</a:t>
            </a:r>
            <a:endParaRPr lang="en-US" sz="1944" dirty="0"/>
          </a:p>
        </p:txBody>
      </p:sp>
      <p:pic>
        <p:nvPicPr>
          <p:cNvPr id="12" name="Image 3" descr="preencoded.png"/>
          <p:cNvPicPr>
            <a:picLocks noChangeAspect="1"/>
          </p:cNvPicPr>
          <p:nvPr/>
        </p:nvPicPr>
        <p:blipFill>
          <a:blip r:embed="rId6"/>
          <a:stretch>
            <a:fillRect/>
          </a:stretch>
        </p:blipFill>
        <p:spPr>
          <a:xfrm>
            <a:off x="7315200" y="3624143"/>
            <a:ext cx="3225522" cy="987504"/>
          </a:xfrm>
          <a:prstGeom prst="rect">
            <a:avLst/>
          </a:prstGeom>
        </p:spPr>
      </p:pic>
      <p:sp>
        <p:nvSpPr>
          <p:cNvPr id="13" name="Text 7"/>
          <p:cNvSpPr/>
          <p:nvPr/>
        </p:nvSpPr>
        <p:spPr>
          <a:xfrm>
            <a:off x="7562017" y="4981932"/>
            <a:ext cx="2731889" cy="771525"/>
          </a:xfrm>
          <a:prstGeom prst="rect">
            <a:avLst/>
          </a:prstGeom>
          <a:noFill/>
          <a:ln/>
        </p:spPr>
        <p:txBody>
          <a:bodyPr wrap="squar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Party Performance</a:t>
            </a:r>
            <a:endParaRPr lang="en-US" sz="2430" dirty="0"/>
          </a:p>
        </p:txBody>
      </p:sp>
      <p:sp>
        <p:nvSpPr>
          <p:cNvPr id="14" name="Text 8"/>
          <p:cNvSpPr/>
          <p:nvPr/>
        </p:nvSpPr>
        <p:spPr>
          <a:xfrm>
            <a:off x="7562017" y="5901571"/>
            <a:ext cx="2731889" cy="1185148"/>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What are the key determinants of party performance?</a:t>
            </a:r>
            <a:endParaRPr lang="en-US" sz="1944" dirty="0"/>
          </a:p>
        </p:txBody>
      </p:sp>
      <p:pic>
        <p:nvPicPr>
          <p:cNvPr id="15" name="Image 4" descr="preencoded.png"/>
          <p:cNvPicPr>
            <a:picLocks noChangeAspect="1"/>
          </p:cNvPicPr>
          <p:nvPr/>
        </p:nvPicPr>
        <p:blipFill>
          <a:blip r:embed="rId7"/>
          <a:stretch>
            <a:fillRect/>
          </a:stretch>
        </p:blipFill>
        <p:spPr>
          <a:xfrm>
            <a:off x="10540722" y="3624143"/>
            <a:ext cx="3225641" cy="987504"/>
          </a:xfrm>
          <a:prstGeom prst="rect">
            <a:avLst/>
          </a:prstGeom>
        </p:spPr>
      </p:pic>
      <p:sp>
        <p:nvSpPr>
          <p:cNvPr id="16" name="Text 9"/>
          <p:cNvSpPr/>
          <p:nvPr/>
        </p:nvSpPr>
        <p:spPr>
          <a:xfrm>
            <a:off x="10787539" y="4981932"/>
            <a:ext cx="2732008" cy="771525"/>
          </a:xfrm>
          <a:prstGeom prst="rect">
            <a:avLst/>
          </a:prstGeom>
          <a:noFill/>
          <a:ln/>
        </p:spPr>
        <p:txBody>
          <a:bodyPr wrap="squar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Predictive Modeling</a:t>
            </a:r>
            <a:endParaRPr lang="en-US" sz="2430" dirty="0"/>
          </a:p>
        </p:txBody>
      </p:sp>
      <p:sp>
        <p:nvSpPr>
          <p:cNvPr id="17" name="Text 10"/>
          <p:cNvSpPr/>
          <p:nvPr/>
        </p:nvSpPr>
        <p:spPr>
          <a:xfrm>
            <a:off x="10787539" y="5901571"/>
            <a:ext cx="2732008" cy="1185148"/>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Can historical data be used to predict future election outcomes?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020842" y="646033"/>
            <a:ext cx="5761315" cy="720090"/>
          </a:xfrm>
          <a:prstGeom prst="rect">
            <a:avLst/>
          </a:prstGeom>
          <a:noFill/>
          <a:ln/>
        </p:spPr>
        <p:txBody>
          <a:bodyPr wrap="none" rtlCol="0" anchor="t"/>
          <a:lstStyle/>
          <a:p>
            <a:pPr marL="0" indent="0">
              <a:lnSpc>
                <a:spcPts val="5671"/>
              </a:lnSpc>
              <a:buNone/>
            </a:pPr>
            <a:r>
              <a:rPr lang="en-US" sz="4537" b="1" dirty="0">
                <a:solidFill>
                  <a:srgbClr val="000000"/>
                </a:solidFill>
                <a:latin typeface="p22-mackinac-pro" pitchFamily="34" charset="0"/>
                <a:ea typeface="p22-mackinac-pro" pitchFamily="34" charset="-122"/>
                <a:cs typeface="p22-mackinac-pro" pitchFamily="34" charset="-120"/>
              </a:rPr>
              <a:t>Results</a:t>
            </a:r>
            <a:endParaRPr lang="en-US" sz="4537" dirty="0"/>
          </a:p>
        </p:txBody>
      </p:sp>
      <p:sp>
        <p:nvSpPr>
          <p:cNvPr id="5" name="Text 2"/>
          <p:cNvSpPr/>
          <p:nvPr/>
        </p:nvSpPr>
        <p:spPr>
          <a:xfrm>
            <a:off x="1020842" y="1827014"/>
            <a:ext cx="12588716" cy="737473"/>
          </a:xfrm>
          <a:prstGeom prst="rect">
            <a:avLst/>
          </a:prstGeom>
          <a:noFill/>
          <a:ln/>
        </p:spPr>
        <p:txBody>
          <a:bodyPr wrap="square" rtlCol="0" anchor="t"/>
          <a:lstStyle/>
          <a:p>
            <a:pPr marL="0" indent="0">
              <a:lnSpc>
                <a:spcPts val="2903"/>
              </a:lnSpc>
              <a:buNone/>
            </a:pPr>
            <a:r>
              <a:rPr lang="en-US" sz="1815" dirty="0">
                <a:solidFill>
                  <a:srgbClr val="272525"/>
                </a:solidFill>
                <a:latin typeface="Eudoxus Sans" pitchFamily="34" charset="0"/>
                <a:ea typeface="Eudoxus Sans" pitchFamily="34" charset="-122"/>
                <a:cs typeface="Eudoxus Sans" pitchFamily="34" charset="-120"/>
              </a:rPr>
              <a:t>The analysis of Indian election data provided valuable insights into voter behavior, demographic influences, and party performance. The predictive models, though preliminary, showed promise in forecasting election results.</a:t>
            </a:r>
            <a:endParaRPr lang="en-US" sz="1815" dirty="0"/>
          </a:p>
        </p:txBody>
      </p:sp>
      <p:sp>
        <p:nvSpPr>
          <p:cNvPr id="6" name="Shape 3"/>
          <p:cNvSpPr/>
          <p:nvPr/>
        </p:nvSpPr>
        <p:spPr>
          <a:xfrm>
            <a:off x="1020842" y="2823686"/>
            <a:ext cx="6179225" cy="2080379"/>
          </a:xfrm>
          <a:prstGeom prst="roundRect">
            <a:avLst>
              <a:gd name="adj" fmla="val 4985"/>
            </a:avLst>
          </a:prstGeom>
          <a:solidFill>
            <a:srgbClr val="CCEEFF"/>
          </a:solidFill>
          <a:ln w="7620">
            <a:solidFill>
              <a:srgbClr val="B2D4E5"/>
            </a:solidFill>
            <a:prstDash val="solid"/>
          </a:ln>
        </p:spPr>
      </p:sp>
      <p:sp>
        <p:nvSpPr>
          <p:cNvPr id="7" name="Text 4"/>
          <p:cNvSpPr/>
          <p:nvPr/>
        </p:nvSpPr>
        <p:spPr>
          <a:xfrm>
            <a:off x="1258848" y="3061692"/>
            <a:ext cx="2995374" cy="359926"/>
          </a:xfrm>
          <a:prstGeom prst="rect">
            <a:avLst/>
          </a:prstGeom>
          <a:noFill/>
          <a:ln/>
        </p:spPr>
        <p:txBody>
          <a:bodyPr wrap="none" rtlCol="0" anchor="t"/>
          <a:lstStyle/>
          <a:p>
            <a:pPr marL="0" indent="0">
              <a:lnSpc>
                <a:spcPts val="2835"/>
              </a:lnSpc>
              <a:buNone/>
            </a:pPr>
            <a:r>
              <a:rPr lang="en-US" sz="2268" b="1" dirty="0">
                <a:solidFill>
                  <a:srgbClr val="272525"/>
                </a:solidFill>
                <a:latin typeface="p22-mackinac-pro" pitchFamily="34" charset="0"/>
                <a:ea typeface="p22-mackinac-pro" pitchFamily="34" charset="-122"/>
                <a:cs typeface="p22-mackinac-pro" pitchFamily="34" charset="-120"/>
              </a:rPr>
              <a:t>Voter Turnout Trends</a:t>
            </a:r>
            <a:endParaRPr lang="en-US" sz="2268" dirty="0"/>
          </a:p>
        </p:txBody>
      </p:sp>
      <p:sp>
        <p:nvSpPr>
          <p:cNvPr id="8" name="Text 5"/>
          <p:cNvSpPr/>
          <p:nvPr/>
        </p:nvSpPr>
        <p:spPr>
          <a:xfrm>
            <a:off x="1258848" y="3559850"/>
            <a:ext cx="5703213" cy="1106210"/>
          </a:xfrm>
          <a:prstGeom prst="rect">
            <a:avLst/>
          </a:prstGeom>
          <a:noFill/>
          <a:ln/>
        </p:spPr>
        <p:txBody>
          <a:bodyPr wrap="square" rtlCol="0" anchor="t"/>
          <a:lstStyle/>
          <a:p>
            <a:pPr marL="0" indent="0">
              <a:lnSpc>
                <a:spcPts val="2903"/>
              </a:lnSpc>
              <a:buNone/>
            </a:pPr>
            <a:r>
              <a:rPr lang="en-US" sz="1815" dirty="0">
                <a:solidFill>
                  <a:srgbClr val="272525"/>
                </a:solidFill>
                <a:latin typeface="Eudoxus Sans" pitchFamily="34" charset="0"/>
                <a:ea typeface="Eudoxus Sans" pitchFamily="34" charset="-122"/>
                <a:cs typeface="Eudoxus Sans" pitchFamily="34" charset="-120"/>
              </a:rPr>
              <a:t>Analysis reveals a general increase in voter turnout over the years, with significant spikes during particular elections.</a:t>
            </a:r>
            <a:endParaRPr lang="en-US" sz="1815" dirty="0"/>
          </a:p>
        </p:txBody>
      </p:sp>
      <p:sp>
        <p:nvSpPr>
          <p:cNvPr id="9" name="Shape 6"/>
          <p:cNvSpPr/>
          <p:nvPr/>
        </p:nvSpPr>
        <p:spPr>
          <a:xfrm>
            <a:off x="7430452" y="2823686"/>
            <a:ext cx="6179225" cy="2080379"/>
          </a:xfrm>
          <a:prstGeom prst="roundRect">
            <a:avLst>
              <a:gd name="adj" fmla="val 4985"/>
            </a:avLst>
          </a:prstGeom>
          <a:solidFill>
            <a:srgbClr val="CCEEFF"/>
          </a:solidFill>
          <a:ln w="7620">
            <a:solidFill>
              <a:srgbClr val="B2D4E5"/>
            </a:solidFill>
            <a:prstDash val="solid"/>
          </a:ln>
        </p:spPr>
      </p:sp>
      <p:sp>
        <p:nvSpPr>
          <p:cNvPr id="10" name="Text 7"/>
          <p:cNvSpPr/>
          <p:nvPr/>
        </p:nvSpPr>
        <p:spPr>
          <a:xfrm>
            <a:off x="7668458" y="3061692"/>
            <a:ext cx="3307556" cy="359926"/>
          </a:xfrm>
          <a:prstGeom prst="rect">
            <a:avLst/>
          </a:prstGeom>
          <a:noFill/>
          <a:ln/>
        </p:spPr>
        <p:txBody>
          <a:bodyPr wrap="none" rtlCol="0" anchor="t"/>
          <a:lstStyle/>
          <a:p>
            <a:pPr marL="0" indent="0">
              <a:lnSpc>
                <a:spcPts val="2835"/>
              </a:lnSpc>
              <a:buNone/>
            </a:pPr>
            <a:r>
              <a:rPr lang="en-US" sz="2268" b="1" dirty="0">
                <a:solidFill>
                  <a:srgbClr val="272525"/>
                </a:solidFill>
                <a:latin typeface="p22-mackinac-pro" pitchFamily="34" charset="0"/>
                <a:ea typeface="p22-mackinac-pro" pitchFamily="34" charset="-122"/>
                <a:cs typeface="p22-mackinac-pro" pitchFamily="34" charset="-120"/>
              </a:rPr>
              <a:t>Demographic Influence</a:t>
            </a:r>
            <a:endParaRPr lang="en-US" sz="2268" dirty="0"/>
          </a:p>
        </p:txBody>
      </p:sp>
      <p:sp>
        <p:nvSpPr>
          <p:cNvPr id="11" name="Text 8"/>
          <p:cNvSpPr/>
          <p:nvPr/>
        </p:nvSpPr>
        <p:spPr>
          <a:xfrm>
            <a:off x="7668458" y="3559850"/>
            <a:ext cx="5703213" cy="737473"/>
          </a:xfrm>
          <a:prstGeom prst="rect">
            <a:avLst/>
          </a:prstGeom>
          <a:noFill/>
          <a:ln/>
        </p:spPr>
        <p:txBody>
          <a:bodyPr wrap="square" rtlCol="0" anchor="t"/>
          <a:lstStyle/>
          <a:p>
            <a:pPr marL="0" indent="0">
              <a:lnSpc>
                <a:spcPts val="2903"/>
              </a:lnSpc>
              <a:buNone/>
            </a:pPr>
            <a:r>
              <a:rPr lang="en-US" sz="1815" dirty="0">
                <a:solidFill>
                  <a:srgbClr val="272525"/>
                </a:solidFill>
                <a:latin typeface="Eudoxus Sans" pitchFamily="34" charset="0"/>
                <a:ea typeface="Eudoxus Sans" pitchFamily="34" charset="-122"/>
                <a:cs typeface="Eudoxus Sans" pitchFamily="34" charset="-120"/>
              </a:rPr>
              <a:t>Age, gender, and urban/rural divide have noticeable effects on voting patterns and outcomes.</a:t>
            </a:r>
            <a:endParaRPr lang="en-US" sz="1815" dirty="0"/>
          </a:p>
        </p:txBody>
      </p:sp>
      <p:sp>
        <p:nvSpPr>
          <p:cNvPr id="12" name="Shape 9"/>
          <p:cNvSpPr/>
          <p:nvPr/>
        </p:nvSpPr>
        <p:spPr>
          <a:xfrm>
            <a:off x="1020842" y="5134451"/>
            <a:ext cx="6179225" cy="2449116"/>
          </a:xfrm>
          <a:prstGeom prst="roundRect">
            <a:avLst>
              <a:gd name="adj" fmla="val 4234"/>
            </a:avLst>
          </a:prstGeom>
          <a:solidFill>
            <a:srgbClr val="CCEEFF"/>
          </a:solidFill>
          <a:ln w="7620">
            <a:solidFill>
              <a:srgbClr val="B2D4E5"/>
            </a:solidFill>
            <a:prstDash val="solid"/>
          </a:ln>
        </p:spPr>
      </p:sp>
      <p:sp>
        <p:nvSpPr>
          <p:cNvPr id="13" name="Text 10"/>
          <p:cNvSpPr/>
          <p:nvPr/>
        </p:nvSpPr>
        <p:spPr>
          <a:xfrm>
            <a:off x="1258848" y="5372457"/>
            <a:ext cx="2880598" cy="359926"/>
          </a:xfrm>
          <a:prstGeom prst="rect">
            <a:avLst/>
          </a:prstGeom>
          <a:noFill/>
          <a:ln/>
        </p:spPr>
        <p:txBody>
          <a:bodyPr wrap="none" rtlCol="0" anchor="t"/>
          <a:lstStyle/>
          <a:p>
            <a:pPr marL="0" indent="0">
              <a:lnSpc>
                <a:spcPts val="2835"/>
              </a:lnSpc>
              <a:buNone/>
            </a:pPr>
            <a:r>
              <a:rPr lang="en-US" sz="2268" b="1" dirty="0">
                <a:solidFill>
                  <a:srgbClr val="272525"/>
                </a:solidFill>
                <a:latin typeface="p22-mackinac-pro" pitchFamily="34" charset="0"/>
                <a:ea typeface="p22-mackinac-pro" pitchFamily="34" charset="-122"/>
                <a:cs typeface="p22-mackinac-pro" pitchFamily="34" charset="-120"/>
              </a:rPr>
              <a:t>Party Performance</a:t>
            </a:r>
            <a:endParaRPr lang="en-US" sz="2268" dirty="0"/>
          </a:p>
        </p:txBody>
      </p:sp>
      <p:sp>
        <p:nvSpPr>
          <p:cNvPr id="14" name="Text 11"/>
          <p:cNvSpPr/>
          <p:nvPr/>
        </p:nvSpPr>
        <p:spPr>
          <a:xfrm>
            <a:off x="1258848" y="5870615"/>
            <a:ext cx="5703213" cy="1106210"/>
          </a:xfrm>
          <a:prstGeom prst="rect">
            <a:avLst/>
          </a:prstGeom>
          <a:noFill/>
          <a:ln/>
        </p:spPr>
        <p:txBody>
          <a:bodyPr wrap="square" rtlCol="0" anchor="t"/>
          <a:lstStyle/>
          <a:p>
            <a:pPr marL="0" indent="0">
              <a:lnSpc>
                <a:spcPts val="2903"/>
              </a:lnSpc>
              <a:buNone/>
            </a:pPr>
            <a:r>
              <a:rPr lang="en-US" sz="1815" dirty="0">
                <a:solidFill>
                  <a:srgbClr val="272525"/>
                </a:solidFill>
                <a:latin typeface="Eudoxus Sans" pitchFamily="34" charset="0"/>
                <a:ea typeface="Eudoxus Sans" pitchFamily="34" charset="-122"/>
                <a:cs typeface="Eudoxus Sans" pitchFamily="34" charset="-120"/>
              </a:rPr>
              <a:t>Historical data shows fluctuating fortunes for major parties, with regional parties gaining ground in certain states.</a:t>
            </a:r>
            <a:endParaRPr lang="en-US" sz="1815" dirty="0"/>
          </a:p>
        </p:txBody>
      </p:sp>
      <p:sp>
        <p:nvSpPr>
          <p:cNvPr id="15" name="Shape 12"/>
          <p:cNvSpPr/>
          <p:nvPr/>
        </p:nvSpPr>
        <p:spPr>
          <a:xfrm>
            <a:off x="7430452" y="5134451"/>
            <a:ext cx="6179225" cy="2449116"/>
          </a:xfrm>
          <a:prstGeom prst="roundRect">
            <a:avLst>
              <a:gd name="adj" fmla="val 4234"/>
            </a:avLst>
          </a:prstGeom>
          <a:solidFill>
            <a:srgbClr val="CCEEFF"/>
          </a:solidFill>
          <a:ln w="7620">
            <a:solidFill>
              <a:srgbClr val="B2D4E5"/>
            </a:solidFill>
            <a:prstDash val="solid"/>
          </a:ln>
        </p:spPr>
      </p:sp>
      <p:sp>
        <p:nvSpPr>
          <p:cNvPr id="16" name="Text 13"/>
          <p:cNvSpPr/>
          <p:nvPr/>
        </p:nvSpPr>
        <p:spPr>
          <a:xfrm>
            <a:off x="7668458" y="5372457"/>
            <a:ext cx="4229814" cy="359926"/>
          </a:xfrm>
          <a:prstGeom prst="rect">
            <a:avLst/>
          </a:prstGeom>
          <a:noFill/>
          <a:ln/>
        </p:spPr>
        <p:txBody>
          <a:bodyPr wrap="none" rtlCol="0" anchor="t"/>
          <a:lstStyle/>
          <a:p>
            <a:pPr marL="0" indent="0">
              <a:lnSpc>
                <a:spcPts val="2835"/>
              </a:lnSpc>
              <a:buNone/>
            </a:pPr>
            <a:r>
              <a:rPr lang="en-US" sz="2268" b="1" dirty="0">
                <a:solidFill>
                  <a:srgbClr val="272525"/>
                </a:solidFill>
                <a:latin typeface="p22-mackinac-pro" pitchFamily="34" charset="0"/>
                <a:ea typeface="p22-mackinac-pro" pitchFamily="34" charset="-122"/>
                <a:cs typeface="p22-mackinac-pro" pitchFamily="34" charset="-120"/>
              </a:rPr>
              <a:t>Predictive Model Performance</a:t>
            </a:r>
            <a:endParaRPr lang="en-US" sz="2268" dirty="0"/>
          </a:p>
        </p:txBody>
      </p:sp>
      <p:sp>
        <p:nvSpPr>
          <p:cNvPr id="17" name="Text 14"/>
          <p:cNvSpPr/>
          <p:nvPr/>
        </p:nvSpPr>
        <p:spPr>
          <a:xfrm>
            <a:off x="7668458" y="5870615"/>
            <a:ext cx="5703213" cy="1474946"/>
          </a:xfrm>
          <a:prstGeom prst="rect">
            <a:avLst/>
          </a:prstGeom>
          <a:noFill/>
          <a:ln/>
        </p:spPr>
        <p:txBody>
          <a:bodyPr wrap="square" rtlCol="0" anchor="t"/>
          <a:lstStyle/>
          <a:p>
            <a:pPr marL="0" indent="0">
              <a:lnSpc>
                <a:spcPts val="2903"/>
              </a:lnSpc>
              <a:buNone/>
            </a:pPr>
            <a:r>
              <a:rPr lang="en-US" sz="1815" dirty="0">
                <a:solidFill>
                  <a:srgbClr val="272525"/>
                </a:solidFill>
                <a:latin typeface="Eudoxus Sans" pitchFamily="34" charset="0"/>
                <a:ea typeface="Eudoxus Sans" pitchFamily="34" charset="-122"/>
                <a:cs typeface="Eudoxus Sans" pitchFamily="34" charset="-120"/>
              </a:rPr>
              <a:t>The predictive models demonstrated reasonable accuracy in forecasting election outcomes based on historical data. Key performance metrics include accuracy, precision, and recall.</a:t>
            </a:r>
            <a:endParaRPr lang="en-US" sz="181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064181"/>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Conclusion</a:t>
            </a:r>
            <a:endParaRPr lang="en-US" sz="4860" dirty="0"/>
          </a:p>
        </p:txBody>
      </p:sp>
      <p:sp>
        <p:nvSpPr>
          <p:cNvPr id="5" name="Text 2"/>
          <p:cNvSpPr/>
          <p:nvPr/>
        </p:nvSpPr>
        <p:spPr>
          <a:xfrm>
            <a:off x="864037" y="2329458"/>
            <a:ext cx="12902327" cy="118514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This project underscores the importance of data analysis in understanding and predicting electoral trends. By leveraging modern data science techniques, stakeholders can gain deeper insights and make more informed decisions.</a:t>
            </a:r>
            <a:endParaRPr lang="en-US" sz="1944" dirty="0"/>
          </a:p>
        </p:txBody>
      </p:sp>
      <p:pic>
        <p:nvPicPr>
          <p:cNvPr id="6" name="Image 1" descr="preencoded.png"/>
          <p:cNvPicPr>
            <a:picLocks noChangeAspect="1"/>
          </p:cNvPicPr>
          <p:nvPr/>
        </p:nvPicPr>
        <p:blipFill>
          <a:blip r:embed="rId4"/>
          <a:stretch>
            <a:fillRect/>
          </a:stretch>
        </p:blipFill>
        <p:spPr>
          <a:xfrm>
            <a:off x="864037" y="3792260"/>
            <a:ext cx="617220" cy="617220"/>
          </a:xfrm>
          <a:prstGeom prst="rect">
            <a:avLst/>
          </a:prstGeom>
        </p:spPr>
      </p:pic>
      <p:sp>
        <p:nvSpPr>
          <p:cNvPr id="7" name="Text 3"/>
          <p:cNvSpPr/>
          <p:nvPr/>
        </p:nvSpPr>
        <p:spPr>
          <a:xfrm>
            <a:off x="864037" y="4656296"/>
            <a:ext cx="3086100" cy="385763"/>
          </a:xfrm>
          <a:prstGeom prst="rect">
            <a:avLst/>
          </a:prstGeom>
          <a:noFill/>
          <a:ln/>
        </p:spPr>
        <p:txBody>
          <a:bodyPr wrap="non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Visualizations</a:t>
            </a:r>
            <a:endParaRPr lang="en-US" sz="2430" dirty="0"/>
          </a:p>
        </p:txBody>
      </p:sp>
      <p:sp>
        <p:nvSpPr>
          <p:cNvPr id="8" name="Text 4"/>
          <p:cNvSpPr/>
          <p:nvPr/>
        </p:nvSpPr>
        <p:spPr>
          <a:xfrm>
            <a:off x="864037" y="5190173"/>
            <a:ext cx="6266021" cy="1185148"/>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Graphs and charts illustrating voter turnout, party performance over years, and demographic influences on voting patterns.</a:t>
            </a:r>
            <a:endParaRPr lang="en-US" sz="1944" dirty="0"/>
          </a:p>
        </p:txBody>
      </p:sp>
      <p:pic>
        <p:nvPicPr>
          <p:cNvPr id="9" name="Image 2" descr="preencoded.png"/>
          <p:cNvPicPr>
            <a:picLocks noChangeAspect="1"/>
          </p:cNvPicPr>
          <p:nvPr/>
        </p:nvPicPr>
        <p:blipFill>
          <a:blip r:embed="rId5"/>
          <a:stretch>
            <a:fillRect/>
          </a:stretch>
        </p:blipFill>
        <p:spPr>
          <a:xfrm>
            <a:off x="7500342" y="3792260"/>
            <a:ext cx="617220" cy="617220"/>
          </a:xfrm>
          <a:prstGeom prst="rect">
            <a:avLst/>
          </a:prstGeom>
        </p:spPr>
      </p:pic>
      <p:sp>
        <p:nvSpPr>
          <p:cNvPr id="10" name="Text 5"/>
          <p:cNvSpPr/>
          <p:nvPr/>
        </p:nvSpPr>
        <p:spPr>
          <a:xfrm>
            <a:off x="7500342" y="4656296"/>
            <a:ext cx="3086100" cy="385763"/>
          </a:xfrm>
          <a:prstGeom prst="rect">
            <a:avLst/>
          </a:prstGeom>
          <a:noFill/>
          <a:ln/>
        </p:spPr>
        <p:txBody>
          <a:bodyPr wrap="none" rtlCol="0" anchor="t"/>
          <a:lstStyle/>
          <a:p>
            <a:pPr marL="0" indent="0" algn="l">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Future Work</a:t>
            </a:r>
            <a:endParaRPr lang="en-US" sz="2430" dirty="0"/>
          </a:p>
        </p:txBody>
      </p:sp>
      <p:sp>
        <p:nvSpPr>
          <p:cNvPr id="11" name="Text 6"/>
          <p:cNvSpPr/>
          <p:nvPr/>
        </p:nvSpPr>
        <p:spPr>
          <a:xfrm>
            <a:off x="7500342" y="5190173"/>
            <a:ext cx="6266021" cy="1975247"/>
          </a:xfrm>
          <a:prstGeom prst="rect">
            <a:avLst/>
          </a:prstGeom>
          <a:noFill/>
          <a:ln/>
        </p:spPr>
        <p:txBody>
          <a:bodyPr wrap="square" rtlCol="0" anchor="t"/>
          <a:lstStyle/>
          <a:p>
            <a:pPr marL="0" indent="0" algn="l">
              <a:lnSpc>
                <a:spcPts val="3110"/>
              </a:lnSpc>
              <a:buNone/>
            </a:pPr>
            <a:r>
              <a:rPr lang="en-US" sz="1944" dirty="0">
                <a:solidFill>
                  <a:srgbClr val="272525"/>
                </a:solidFill>
                <a:latin typeface="Eudoxus Sans" pitchFamily="34" charset="0"/>
                <a:ea typeface="Eudoxus Sans" pitchFamily="34" charset="-122"/>
                <a:cs typeface="Eudoxus Sans" pitchFamily="34" charset="-120"/>
              </a:rPr>
              <a:t>Future work could involve incorporating more granular data at the constituency level, enhancing predictive models with more sophisticated algorithms, and exploring the impact of social media and other external factors on election outcomes.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838</Words>
  <Application>Microsoft Office PowerPoint</Application>
  <PresentationFormat>Custom</PresentationFormat>
  <Paragraphs>75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syed ifrah</cp:lastModifiedBy>
  <cp:revision>2</cp:revision>
  <dcterms:created xsi:type="dcterms:W3CDTF">2024-06-26T02:49:47Z</dcterms:created>
  <dcterms:modified xsi:type="dcterms:W3CDTF">2024-06-26T02:54:51Z</dcterms:modified>
</cp:coreProperties>
</file>