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60" r:id="rId2"/>
    <p:sldId id="287" r:id="rId3"/>
    <p:sldId id="286" r:id="rId4"/>
    <p:sldId id="285" r:id="rId5"/>
    <p:sldId id="283" r:id="rId6"/>
    <p:sldId id="300" r:id="rId7"/>
    <p:sldId id="282" r:id="rId8"/>
    <p:sldId id="301" r:id="rId9"/>
    <p:sldId id="281" r:id="rId10"/>
    <p:sldId id="280" r:id="rId11"/>
    <p:sldId id="279" r:id="rId12"/>
    <p:sldId id="278" r:id="rId13"/>
    <p:sldId id="277" r:id="rId14"/>
    <p:sldId id="276" r:id="rId15"/>
    <p:sldId id="275" r:id="rId16"/>
    <p:sldId id="298" r:id="rId17"/>
    <p:sldId id="299" r:id="rId18"/>
    <p:sldId id="288" r:id="rId19"/>
    <p:sldId id="289" r:id="rId20"/>
    <p:sldId id="290" r:id="rId21"/>
    <p:sldId id="291" r:id="rId22"/>
    <p:sldId id="292" r:id="rId23"/>
    <p:sldId id="293" r:id="rId24"/>
    <p:sldId id="294" r:id="rId25"/>
    <p:sldId id="295" r:id="rId26"/>
    <p:sldId id="29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than Tola (RIT Student)" initials="ET(S" lastIdx="1" clrIdx="0">
    <p:extLst>
      <p:ext uri="{19B8F6BF-5375-455C-9EA6-DF929625EA0E}">
        <p15:presenceInfo xmlns:p15="http://schemas.microsoft.com/office/powerpoint/2012/main" userId="Ethan Tola (RIT Studen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35C2F9-5F41-47CF-F5F7-A9E01CA02D5C}" v="861" dt="2020-10-31T22:00:14.815"/>
    <p1510:client id="{71EF9E21-99D5-F9D3-66B2-984A452D95EC}" v="341" dt="2020-10-31T20:39:29.328"/>
    <p1510:client id="{9F164F06-745A-6A08-EC8F-BDBBC26DCE06}" v="5276" dt="2020-11-02T22:49:48.494"/>
    <p1510:client id="{B0DE6263-258A-7589-8B21-DFCBB1A6DF26}" v="1085" dt="2020-11-04T19:33:53.318"/>
    <p1510:client id="{CEB3176A-23D6-F35D-2538-A55C6FB8C166}" v="49" dt="2020-11-01T18:57:00.5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80" autoAdjust="0"/>
  </p:normalViewPr>
  <p:slideViewPr>
    <p:cSldViewPr>
      <p:cViewPr varScale="1">
        <p:scale>
          <a:sx n="86" d="100"/>
          <a:sy n="86" d="100"/>
        </p:scale>
        <p:origin x="73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5100E1-3D54-4171-8821-4717B44A7529}" type="datetimeFigureOut">
              <a:rPr lang="en-US" smtClean="0"/>
              <a:t>12/21/2020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9BE76D-4295-4C1A-9F63-FD2F5FF73890}" type="slidenum">
              <a:rPr lang="en-US" smtClean="0"/>
              <a:t>‹#›</a:t>
            </a:fld>
            <a:endParaRPr lang="en-US"/>
          </a:p>
        </p:txBody>
      </p:sp>
    </p:spTree>
    <p:extLst>
      <p:ext uri="{BB962C8B-B14F-4D97-AF65-F5344CB8AC3E}">
        <p14:creationId xmlns:p14="http://schemas.microsoft.com/office/powerpoint/2010/main" val="568946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9BE76D-4295-4C1A-9F63-FD2F5FF73890}" type="slidenum">
              <a:rPr lang="en-US" smtClean="0"/>
              <a:t>2</a:t>
            </a:fld>
            <a:endParaRPr lang="en-US"/>
          </a:p>
        </p:txBody>
      </p:sp>
    </p:spTree>
    <p:extLst>
      <p:ext uri="{BB962C8B-B14F-4D97-AF65-F5344CB8AC3E}">
        <p14:creationId xmlns:p14="http://schemas.microsoft.com/office/powerpoint/2010/main" val="608389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Used to take input AFTER normalization. This was removed for simplicity in hardware. The blurring stage will have to be modified to handle an 8-bit unsigned int instead of a float.</a:t>
            </a:r>
          </a:p>
        </p:txBody>
      </p:sp>
      <p:sp>
        <p:nvSpPr>
          <p:cNvPr id="4" name="Slide Number Placeholder 3"/>
          <p:cNvSpPr>
            <a:spLocks noGrp="1"/>
          </p:cNvSpPr>
          <p:nvPr>
            <p:ph type="sldNum" sz="quarter" idx="5"/>
          </p:nvPr>
        </p:nvSpPr>
        <p:spPr/>
        <p:txBody>
          <a:bodyPr/>
          <a:lstStyle/>
          <a:p>
            <a:fld id="{B19BE76D-4295-4C1A-9F63-FD2F5FF73890}" type="slidenum">
              <a:rPr lang="en-US" smtClean="0"/>
              <a:t>5</a:t>
            </a:fld>
            <a:endParaRPr lang="en-US"/>
          </a:p>
        </p:txBody>
      </p:sp>
    </p:spTree>
    <p:extLst>
      <p:ext uri="{BB962C8B-B14F-4D97-AF65-F5344CB8AC3E}">
        <p14:creationId xmlns:p14="http://schemas.microsoft.com/office/powerpoint/2010/main" val="3647117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F1FD6-57B2-44F1-A2C0-4BC08FD40D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A725C75-D10C-4303-82BB-FE86CDEE60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1F46AB-B80E-457C-A6DA-2B97F3B66E83}"/>
              </a:ext>
            </a:extLst>
          </p:cNvPr>
          <p:cNvSpPr>
            <a:spLocks noGrp="1"/>
          </p:cNvSpPr>
          <p:nvPr>
            <p:ph type="dt" sz="half" idx="10"/>
          </p:nvPr>
        </p:nvSpPr>
        <p:spPr/>
        <p:txBody>
          <a:bodyPr/>
          <a:lstStyle/>
          <a:p>
            <a:fld id="{8274C033-2AF8-4486-91B2-74AB286FEF9E}" type="datetimeFigureOut">
              <a:rPr lang="en-US" smtClean="0"/>
              <a:t>12/21/2020</a:t>
            </a:fld>
            <a:endParaRPr lang="en-US"/>
          </a:p>
        </p:txBody>
      </p:sp>
      <p:sp>
        <p:nvSpPr>
          <p:cNvPr id="5" name="Footer Placeholder 4">
            <a:extLst>
              <a:ext uri="{FF2B5EF4-FFF2-40B4-BE49-F238E27FC236}">
                <a16:creationId xmlns:a16="http://schemas.microsoft.com/office/drawing/2014/main" id="{FA98B624-BD0F-4D92-BEE5-A2B50BDDC5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09D3E6-CF1B-4697-ADB9-B7CC00FEB358}"/>
              </a:ext>
            </a:extLst>
          </p:cNvPr>
          <p:cNvSpPr>
            <a:spLocks noGrp="1"/>
          </p:cNvSpPr>
          <p:nvPr>
            <p:ph type="sldNum" sz="quarter" idx="12"/>
          </p:nvPr>
        </p:nvSpPr>
        <p:spPr/>
        <p:txBody>
          <a:bodyPr/>
          <a:lstStyle/>
          <a:p>
            <a:fld id="{AE0C63A7-3A02-498A-AB88-0D36E224E6F1}" type="slidenum">
              <a:rPr lang="en-US" smtClean="0"/>
              <a:t>‹#›</a:t>
            </a:fld>
            <a:endParaRPr lang="en-US"/>
          </a:p>
        </p:txBody>
      </p:sp>
    </p:spTree>
    <p:extLst>
      <p:ext uri="{BB962C8B-B14F-4D97-AF65-F5344CB8AC3E}">
        <p14:creationId xmlns:p14="http://schemas.microsoft.com/office/powerpoint/2010/main" val="1845223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C111C-05F8-4756-9050-5C1B586D2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FCDE63-E877-42C0-AACA-45F226ED30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9864FA-89BB-4455-9D55-7DF5707EFEF4}"/>
              </a:ext>
            </a:extLst>
          </p:cNvPr>
          <p:cNvSpPr>
            <a:spLocks noGrp="1"/>
          </p:cNvSpPr>
          <p:nvPr>
            <p:ph type="dt" sz="half" idx="10"/>
          </p:nvPr>
        </p:nvSpPr>
        <p:spPr/>
        <p:txBody>
          <a:bodyPr/>
          <a:lstStyle/>
          <a:p>
            <a:fld id="{8274C033-2AF8-4486-91B2-74AB286FEF9E}" type="datetimeFigureOut">
              <a:rPr lang="en-US" smtClean="0"/>
              <a:t>12/21/2020</a:t>
            </a:fld>
            <a:endParaRPr lang="en-US"/>
          </a:p>
        </p:txBody>
      </p:sp>
      <p:sp>
        <p:nvSpPr>
          <p:cNvPr id="5" name="Footer Placeholder 4">
            <a:extLst>
              <a:ext uri="{FF2B5EF4-FFF2-40B4-BE49-F238E27FC236}">
                <a16:creationId xmlns:a16="http://schemas.microsoft.com/office/drawing/2014/main" id="{8701EED2-CBD5-4635-A180-6C3DC7745A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1BE995-B1B5-4D02-8039-9C30171FBBEF}"/>
              </a:ext>
            </a:extLst>
          </p:cNvPr>
          <p:cNvSpPr>
            <a:spLocks noGrp="1"/>
          </p:cNvSpPr>
          <p:nvPr>
            <p:ph type="sldNum" sz="quarter" idx="12"/>
          </p:nvPr>
        </p:nvSpPr>
        <p:spPr/>
        <p:txBody>
          <a:bodyPr/>
          <a:lstStyle/>
          <a:p>
            <a:fld id="{AE0C63A7-3A02-498A-AB88-0D36E224E6F1}" type="slidenum">
              <a:rPr lang="en-US" smtClean="0"/>
              <a:t>‹#›</a:t>
            </a:fld>
            <a:endParaRPr lang="en-US"/>
          </a:p>
        </p:txBody>
      </p:sp>
    </p:spTree>
    <p:extLst>
      <p:ext uri="{BB962C8B-B14F-4D97-AF65-F5344CB8AC3E}">
        <p14:creationId xmlns:p14="http://schemas.microsoft.com/office/powerpoint/2010/main" val="1073194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AA905F-42D9-4432-A662-A2E83118EE7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86717E-66BF-4489-AE9C-220EF8BAC5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57AF94-FFF1-449E-ADC4-AABA4ED91298}"/>
              </a:ext>
            </a:extLst>
          </p:cNvPr>
          <p:cNvSpPr>
            <a:spLocks noGrp="1"/>
          </p:cNvSpPr>
          <p:nvPr>
            <p:ph type="dt" sz="half" idx="10"/>
          </p:nvPr>
        </p:nvSpPr>
        <p:spPr/>
        <p:txBody>
          <a:bodyPr/>
          <a:lstStyle/>
          <a:p>
            <a:fld id="{8274C033-2AF8-4486-91B2-74AB286FEF9E}" type="datetimeFigureOut">
              <a:rPr lang="en-US" smtClean="0"/>
              <a:t>12/21/2020</a:t>
            </a:fld>
            <a:endParaRPr lang="en-US"/>
          </a:p>
        </p:txBody>
      </p:sp>
      <p:sp>
        <p:nvSpPr>
          <p:cNvPr id="5" name="Footer Placeholder 4">
            <a:extLst>
              <a:ext uri="{FF2B5EF4-FFF2-40B4-BE49-F238E27FC236}">
                <a16:creationId xmlns:a16="http://schemas.microsoft.com/office/drawing/2014/main" id="{6CBEF33C-6B06-44D8-89EF-8F34110E3C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94CE0B-0317-430E-A9FB-049B26B4B208}"/>
              </a:ext>
            </a:extLst>
          </p:cNvPr>
          <p:cNvSpPr>
            <a:spLocks noGrp="1"/>
          </p:cNvSpPr>
          <p:nvPr>
            <p:ph type="sldNum" sz="quarter" idx="12"/>
          </p:nvPr>
        </p:nvSpPr>
        <p:spPr/>
        <p:txBody>
          <a:bodyPr/>
          <a:lstStyle/>
          <a:p>
            <a:fld id="{AE0C63A7-3A02-498A-AB88-0D36E224E6F1}" type="slidenum">
              <a:rPr lang="en-US" smtClean="0"/>
              <a:t>‹#›</a:t>
            </a:fld>
            <a:endParaRPr lang="en-US"/>
          </a:p>
        </p:txBody>
      </p:sp>
    </p:spTree>
    <p:extLst>
      <p:ext uri="{BB962C8B-B14F-4D97-AF65-F5344CB8AC3E}">
        <p14:creationId xmlns:p14="http://schemas.microsoft.com/office/powerpoint/2010/main" val="966855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8BC1A-3425-4412-98D9-78CB3F2EAB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B7DC10-C8F8-44B8-9EA2-359E760DD7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2D2EAF-A236-4C3C-995E-22A062DE2063}"/>
              </a:ext>
            </a:extLst>
          </p:cNvPr>
          <p:cNvSpPr>
            <a:spLocks noGrp="1"/>
          </p:cNvSpPr>
          <p:nvPr>
            <p:ph type="dt" sz="half" idx="10"/>
          </p:nvPr>
        </p:nvSpPr>
        <p:spPr/>
        <p:txBody>
          <a:bodyPr/>
          <a:lstStyle/>
          <a:p>
            <a:fld id="{8274C033-2AF8-4486-91B2-74AB286FEF9E}" type="datetimeFigureOut">
              <a:rPr lang="en-US" smtClean="0"/>
              <a:t>12/21/2020</a:t>
            </a:fld>
            <a:endParaRPr lang="en-US"/>
          </a:p>
        </p:txBody>
      </p:sp>
      <p:sp>
        <p:nvSpPr>
          <p:cNvPr id="5" name="Footer Placeholder 4">
            <a:extLst>
              <a:ext uri="{FF2B5EF4-FFF2-40B4-BE49-F238E27FC236}">
                <a16:creationId xmlns:a16="http://schemas.microsoft.com/office/drawing/2014/main" id="{9517388E-E0C4-4865-A4ED-D5C0367CDA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BD91BF-9F37-4A5A-88E1-A747A60AD8B4}"/>
              </a:ext>
            </a:extLst>
          </p:cNvPr>
          <p:cNvSpPr>
            <a:spLocks noGrp="1"/>
          </p:cNvSpPr>
          <p:nvPr>
            <p:ph type="sldNum" sz="quarter" idx="12"/>
          </p:nvPr>
        </p:nvSpPr>
        <p:spPr/>
        <p:txBody>
          <a:bodyPr/>
          <a:lstStyle/>
          <a:p>
            <a:fld id="{AE0C63A7-3A02-498A-AB88-0D36E224E6F1}" type="slidenum">
              <a:rPr lang="en-US" smtClean="0"/>
              <a:t>‹#›</a:t>
            </a:fld>
            <a:endParaRPr lang="en-US"/>
          </a:p>
        </p:txBody>
      </p:sp>
    </p:spTree>
    <p:extLst>
      <p:ext uri="{BB962C8B-B14F-4D97-AF65-F5344CB8AC3E}">
        <p14:creationId xmlns:p14="http://schemas.microsoft.com/office/powerpoint/2010/main" val="1162889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BC61B-CF66-4F40-8B6C-80ACDA14BA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08BFEA-84F7-46E8-A7C0-BCFA2FF4FA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F53DFA-AA8E-4548-91F5-0A315B37261F}"/>
              </a:ext>
            </a:extLst>
          </p:cNvPr>
          <p:cNvSpPr>
            <a:spLocks noGrp="1"/>
          </p:cNvSpPr>
          <p:nvPr>
            <p:ph type="dt" sz="half" idx="10"/>
          </p:nvPr>
        </p:nvSpPr>
        <p:spPr/>
        <p:txBody>
          <a:bodyPr/>
          <a:lstStyle/>
          <a:p>
            <a:fld id="{8274C033-2AF8-4486-91B2-74AB286FEF9E}" type="datetimeFigureOut">
              <a:rPr lang="en-US" smtClean="0"/>
              <a:t>12/21/2020</a:t>
            </a:fld>
            <a:endParaRPr lang="en-US"/>
          </a:p>
        </p:txBody>
      </p:sp>
      <p:sp>
        <p:nvSpPr>
          <p:cNvPr id="5" name="Footer Placeholder 4">
            <a:extLst>
              <a:ext uri="{FF2B5EF4-FFF2-40B4-BE49-F238E27FC236}">
                <a16:creationId xmlns:a16="http://schemas.microsoft.com/office/drawing/2014/main" id="{25FCAB41-362C-4FF9-B3E5-ABAFBBE8F0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7BAB60-902A-483B-AD8B-A4D1F530FF0A}"/>
              </a:ext>
            </a:extLst>
          </p:cNvPr>
          <p:cNvSpPr>
            <a:spLocks noGrp="1"/>
          </p:cNvSpPr>
          <p:nvPr>
            <p:ph type="sldNum" sz="quarter" idx="12"/>
          </p:nvPr>
        </p:nvSpPr>
        <p:spPr/>
        <p:txBody>
          <a:bodyPr/>
          <a:lstStyle/>
          <a:p>
            <a:fld id="{AE0C63A7-3A02-498A-AB88-0D36E224E6F1}" type="slidenum">
              <a:rPr lang="en-US" smtClean="0"/>
              <a:t>‹#›</a:t>
            </a:fld>
            <a:endParaRPr lang="en-US"/>
          </a:p>
        </p:txBody>
      </p:sp>
    </p:spTree>
    <p:extLst>
      <p:ext uri="{BB962C8B-B14F-4D97-AF65-F5344CB8AC3E}">
        <p14:creationId xmlns:p14="http://schemas.microsoft.com/office/powerpoint/2010/main" val="2157352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D4389-6DE5-46AF-A9DB-1ABFE6DC51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DE5973-9356-408E-A552-8AB189AF68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558807-1B45-40BD-84DB-DED752E14E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62ECF7-92EA-4EFC-99DD-E51D04186107}"/>
              </a:ext>
            </a:extLst>
          </p:cNvPr>
          <p:cNvSpPr>
            <a:spLocks noGrp="1"/>
          </p:cNvSpPr>
          <p:nvPr>
            <p:ph type="dt" sz="half" idx="10"/>
          </p:nvPr>
        </p:nvSpPr>
        <p:spPr/>
        <p:txBody>
          <a:bodyPr/>
          <a:lstStyle/>
          <a:p>
            <a:fld id="{8274C033-2AF8-4486-91B2-74AB286FEF9E}" type="datetimeFigureOut">
              <a:rPr lang="en-US" smtClean="0"/>
              <a:t>12/21/2020</a:t>
            </a:fld>
            <a:endParaRPr lang="en-US"/>
          </a:p>
        </p:txBody>
      </p:sp>
      <p:sp>
        <p:nvSpPr>
          <p:cNvPr id="6" name="Footer Placeholder 5">
            <a:extLst>
              <a:ext uri="{FF2B5EF4-FFF2-40B4-BE49-F238E27FC236}">
                <a16:creationId xmlns:a16="http://schemas.microsoft.com/office/drawing/2014/main" id="{A4CC5327-A632-486D-B783-CA8E9D64E6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EEE05E-42BC-4E34-BD29-74D5BEE56701}"/>
              </a:ext>
            </a:extLst>
          </p:cNvPr>
          <p:cNvSpPr>
            <a:spLocks noGrp="1"/>
          </p:cNvSpPr>
          <p:nvPr>
            <p:ph type="sldNum" sz="quarter" idx="12"/>
          </p:nvPr>
        </p:nvSpPr>
        <p:spPr/>
        <p:txBody>
          <a:bodyPr/>
          <a:lstStyle/>
          <a:p>
            <a:fld id="{AE0C63A7-3A02-498A-AB88-0D36E224E6F1}" type="slidenum">
              <a:rPr lang="en-US" smtClean="0"/>
              <a:t>‹#›</a:t>
            </a:fld>
            <a:endParaRPr lang="en-US"/>
          </a:p>
        </p:txBody>
      </p:sp>
    </p:spTree>
    <p:extLst>
      <p:ext uri="{BB962C8B-B14F-4D97-AF65-F5344CB8AC3E}">
        <p14:creationId xmlns:p14="http://schemas.microsoft.com/office/powerpoint/2010/main" val="2342067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FE5A5-BBDE-4AB3-A05F-60433C82C3D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97020B-EC29-4364-AC96-B89F5CCBBF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DD74A5-1869-4E4D-A669-9A4F57326C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CD0815-CF40-4DC3-ACB2-74C069B544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89518E-3586-4503-8573-97B7570D65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A13783C-A131-4C90-86AA-6505195AAA97}"/>
              </a:ext>
            </a:extLst>
          </p:cNvPr>
          <p:cNvSpPr>
            <a:spLocks noGrp="1"/>
          </p:cNvSpPr>
          <p:nvPr>
            <p:ph type="dt" sz="half" idx="10"/>
          </p:nvPr>
        </p:nvSpPr>
        <p:spPr/>
        <p:txBody>
          <a:bodyPr/>
          <a:lstStyle/>
          <a:p>
            <a:fld id="{8274C033-2AF8-4486-91B2-74AB286FEF9E}" type="datetimeFigureOut">
              <a:rPr lang="en-US" smtClean="0"/>
              <a:t>12/21/2020</a:t>
            </a:fld>
            <a:endParaRPr lang="en-US"/>
          </a:p>
        </p:txBody>
      </p:sp>
      <p:sp>
        <p:nvSpPr>
          <p:cNvPr id="8" name="Footer Placeholder 7">
            <a:extLst>
              <a:ext uri="{FF2B5EF4-FFF2-40B4-BE49-F238E27FC236}">
                <a16:creationId xmlns:a16="http://schemas.microsoft.com/office/drawing/2014/main" id="{158757B1-A345-4BA5-8174-938DF3AFECE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9572E6-DAD0-4E90-9BD0-217A69A6ACF1}"/>
              </a:ext>
            </a:extLst>
          </p:cNvPr>
          <p:cNvSpPr>
            <a:spLocks noGrp="1"/>
          </p:cNvSpPr>
          <p:nvPr>
            <p:ph type="sldNum" sz="quarter" idx="12"/>
          </p:nvPr>
        </p:nvSpPr>
        <p:spPr/>
        <p:txBody>
          <a:bodyPr/>
          <a:lstStyle/>
          <a:p>
            <a:fld id="{AE0C63A7-3A02-498A-AB88-0D36E224E6F1}" type="slidenum">
              <a:rPr lang="en-US" smtClean="0"/>
              <a:t>‹#›</a:t>
            </a:fld>
            <a:endParaRPr lang="en-US"/>
          </a:p>
        </p:txBody>
      </p:sp>
    </p:spTree>
    <p:extLst>
      <p:ext uri="{BB962C8B-B14F-4D97-AF65-F5344CB8AC3E}">
        <p14:creationId xmlns:p14="http://schemas.microsoft.com/office/powerpoint/2010/main" val="2046647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62CB8-5C6C-440F-B402-11DB3A978D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4C8D45-E10B-4DF3-88DB-90E313D03189}"/>
              </a:ext>
            </a:extLst>
          </p:cNvPr>
          <p:cNvSpPr>
            <a:spLocks noGrp="1"/>
          </p:cNvSpPr>
          <p:nvPr>
            <p:ph type="dt" sz="half" idx="10"/>
          </p:nvPr>
        </p:nvSpPr>
        <p:spPr/>
        <p:txBody>
          <a:bodyPr/>
          <a:lstStyle/>
          <a:p>
            <a:fld id="{8274C033-2AF8-4486-91B2-74AB286FEF9E}" type="datetimeFigureOut">
              <a:rPr lang="en-US" smtClean="0"/>
              <a:t>12/21/2020</a:t>
            </a:fld>
            <a:endParaRPr lang="en-US"/>
          </a:p>
        </p:txBody>
      </p:sp>
      <p:sp>
        <p:nvSpPr>
          <p:cNvPr id="4" name="Footer Placeholder 3">
            <a:extLst>
              <a:ext uri="{FF2B5EF4-FFF2-40B4-BE49-F238E27FC236}">
                <a16:creationId xmlns:a16="http://schemas.microsoft.com/office/drawing/2014/main" id="{C9F3569F-22D2-4D8F-B0CA-ECA564D4D6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A7A1A9-30D5-4237-9894-24C9A492C3DD}"/>
              </a:ext>
            </a:extLst>
          </p:cNvPr>
          <p:cNvSpPr>
            <a:spLocks noGrp="1"/>
          </p:cNvSpPr>
          <p:nvPr>
            <p:ph type="sldNum" sz="quarter" idx="12"/>
          </p:nvPr>
        </p:nvSpPr>
        <p:spPr/>
        <p:txBody>
          <a:bodyPr/>
          <a:lstStyle/>
          <a:p>
            <a:fld id="{AE0C63A7-3A02-498A-AB88-0D36E224E6F1}" type="slidenum">
              <a:rPr lang="en-US" smtClean="0"/>
              <a:t>‹#›</a:t>
            </a:fld>
            <a:endParaRPr lang="en-US"/>
          </a:p>
        </p:txBody>
      </p:sp>
    </p:spTree>
    <p:extLst>
      <p:ext uri="{BB962C8B-B14F-4D97-AF65-F5344CB8AC3E}">
        <p14:creationId xmlns:p14="http://schemas.microsoft.com/office/powerpoint/2010/main" val="3503740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E9A2C4-5106-4CE9-BCF6-B8E5110AB323}"/>
              </a:ext>
            </a:extLst>
          </p:cNvPr>
          <p:cNvSpPr>
            <a:spLocks noGrp="1"/>
          </p:cNvSpPr>
          <p:nvPr>
            <p:ph type="dt" sz="half" idx="10"/>
          </p:nvPr>
        </p:nvSpPr>
        <p:spPr/>
        <p:txBody>
          <a:bodyPr/>
          <a:lstStyle/>
          <a:p>
            <a:fld id="{8274C033-2AF8-4486-91B2-74AB286FEF9E}" type="datetimeFigureOut">
              <a:rPr lang="en-US" smtClean="0"/>
              <a:t>12/21/2020</a:t>
            </a:fld>
            <a:endParaRPr lang="en-US"/>
          </a:p>
        </p:txBody>
      </p:sp>
      <p:sp>
        <p:nvSpPr>
          <p:cNvPr id="3" name="Footer Placeholder 2">
            <a:extLst>
              <a:ext uri="{FF2B5EF4-FFF2-40B4-BE49-F238E27FC236}">
                <a16:creationId xmlns:a16="http://schemas.microsoft.com/office/drawing/2014/main" id="{9749F88A-15F5-4298-8897-C733D7F537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4AB7113-EE60-40B0-A8F0-5FB9FC0156D3}"/>
              </a:ext>
            </a:extLst>
          </p:cNvPr>
          <p:cNvSpPr>
            <a:spLocks noGrp="1"/>
          </p:cNvSpPr>
          <p:nvPr>
            <p:ph type="sldNum" sz="quarter" idx="12"/>
          </p:nvPr>
        </p:nvSpPr>
        <p:spPr/>
        <p:txBody>
          <a:bodyPr/>
          <a:lstStyle/>
          <a:p>
            <a:fld id="{AE0C63A7-3A02-498A-AB88-0D36E224E6F1}" type="slidenum">
              <a:rPr lang="en-US" smtClean="0"/>
              <a:t>‹#›</a:t>
            </a:fld>
            <a:endParaRPr lang="en-US"/>
          </a:p>
        </p:txBody>
      </p:sp>
    </p:spTree>
    <p:extLst>
      <p:ext uri="{BB962C8B-B14F-4D97-AF65-F5344CB8AC3E}">
        <p14:creationId xmlns:p14="http://schemas.microsoft.com/office/powerpoint/2010/main" val="2368100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FE5D9-6B2D-4550-A17E-93D5D962E4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7A5E26-CBB8-4CD2-A707-5DD965AA20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CC8D52B-425C-4844-9027-07878007B7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1ABE4F-51E2-4A4F-97E3-41CC7ADCC819}"/>
              </a:ext>
            </a:extLst>
          </p:cNvPr>
          <p:cNvSpPr>
            <a:spLocks noGrp="1"/>
          </p:cNvSpPr>
          <p:nvPr>
            <p:ph type="dt" sz="half" idx="10"/>
          </p:nvPr>
        </p:nvSpPr>
        <p:spPr/>
        <p:txBody>
          <a:bodyPr/>
          <a:lstStyle/>
          <a:p>
            <a:fld id="{8274C033-2AF8-4486-91B2-74AB286FEF9E}" type="datetimeFigureOut">
              <a:rPr lang="en-US" smtClean="0"/>
              <a:t>12/21/2020</a:t>
            </a:fld>
            <a:endParaRPr lang="en-US"/>
          </a:p>
        </p:txBody>
      </p:sp>
      <p:sp>
        <p:nvSpPr>
          <p:cNvPr id="6" name="Footer Placeholder 5">
            <a:extLst>
              <a:ext uri="{FF2B5EF4-FFF2-40B4-BE49-F238E27FC236}">
                <a16:creationId xmlns:a16="http://schemas.microsoft.com/office/drawing/2014/main" id="{E8E77004-7495-4187-AC72-7EA01C1FFF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9EA914-8E13-4EE0-B377-C61F83C04C84}"/>
              </a:ext>
            </a:extLst>
          </p:cNvPr>
          <p:cNvSpPr>
            <a:spLocks noGrp="1"/>
          </p:cNvSpPr>
          <p:nvPr>
            <p:ph type="sldNum" sz="quarter" idx="12"/>
          </p:nvPr>
        </p:nvSpPr>
        <p:spPr/>
        <p:txBody>
          <a:bodyPr/>
          <a:lstStyle/>
          <a:p>
            <a:fld id="{AE0C63A7-3A02-498A-AB88-0D36E224E6F1}" type="slidenum">
              <a:rPr lang="en-US" smtClean="0"/>
              <a:t>‹#›</a:t>
            </a:fld>
            <a:endParaRPr lang="en-US"/>
          </a:p>
        </p:txBody>
      </p:sp>
    </p:spTree>
    <p:extLst>
      <p:ext uri="{BB962C8B-B14F-4D97-AF65-F5344CB8AC3E}">
        <p14:creationId xmlns:p14="http://schemas.microsoft.com/office/powerpoint/2010/main" val="2511598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287EE-5996-4DE4-AA1B-639307F205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60DD61-282C-4CA7-BBA3-3D6D05B123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B23B73-9E6D-4277-AB5B-4AA2DBE9A5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BBA035-6365-4836-A182-98F2B7DB55E5}"/>
              </a:ext>
            </a:extLst>
          </p:cNvPr>
          <p:cNvSpPr>
            <a:spLocks noGrp="1"/>
          </p:cNvSpPr>
          <p:nvPr>
            <p:ph type="dt" sz="half" idx="10"/>
          </p:nvPr>
        </p:nvSpPr>
        <p:spPr/>
        <p:txBody>
          <a:bodyPr/>
          <a:lstStyle/>
          <a:p>
            <a:fld id="{8274C033-2AF8-4486-91B2-74AB286FEF9E}" type="datetimeFigureOut">
              <a:rPr lang="en-US" smtClean="0"/>
              <a:t>12/21/2020</a:t>
            </a:fld>
            <a:endParaRPr lang="en-US"/>
          </a:p>
        </p:txBody>
      </p:sp>
      <p:sp>
        <p:nvSpPr>
          <p:cNvPr id="6" name="Footer Placeholder 5">
            <a:extLst>
              <a:ext uri="{FF2B5EF4-FFF2-40B4-BE49-F238E27FC236}">
                <a16:creationId xmlns:a16="http://schemas.microsoft.com/office/drawing/2014/main" id="{C2291C2F-6306-46AC-A7C7-064E64C5B5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198A35-F4C2-4673-A56C-2385D1492501}"/>
              </a:ext>
            </a:extLst>
          </p:cNvPr>
          <p:cNvSpPr>
            <a:spLocks noGrp="1"/>
          </p:cNvSpPr>
          <p:nvPr>
            <p:ph type="sldNum" sz="quarter" idx="12"/>
          </p:nvPr>
        </p:nvSpPr>
        <p:spPr/>
        <p:txBody>
          <a:bodyPr/>
          <a:lstStyle/>
          <a:p>
            <a:fld id="{AE0C63A7-3A02-498A-AB88-0D36E224E6F1}" type="slidenum">
              <a:rPr lang="en-US" smtClean="0"/>
              <a:t>‹#›</a:t>
            </a:fld>
            <a:endParaRPr lang="en-US"/>
          </a:p>
        </p:txBody>
      </p:sp>
    </p:spTree>
    <p:extLst>
      <p:ext uri="{BB962C8B-B14F-4D97-AF65-F5344CB8AC3E}">
        <p14:creationId xmlns:p14="http://schemas.microsoft.com/office/powerpoint/2010/main" val="746910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990841-471A-454D-B408-4A64B2A807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E288DD-5016-4A85-81BB-34F0A17D77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D930E8-3CD8-4475-B499-583CCA4546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74C033-2AF8-4486-91B2-74AB286FEF9E}" type="datetimeFigureOut">
              <a:rPr lang="en-US" smtClean="0"/>
              <a:t>12/21/2020</a:t>
            </a:fld>
            <a:endParaRPr lang="en-US"/>
          </a:p>
        </p:txBody>
      </p:sp>
      <p:sp>
        <p:nvSpPr>
          <p:cNvPr id="5" name="Footer Placeholder 4">
            <a:extLst>
              <a:ext uri="{FF2B5EF4-FFF2-40B4-BE49-F238E27FC236}">
                <a16:creationId xmlns:a16="http://schemas.microsoft.com/office/drawing/2014/main" id="{A773FC61-83D7-4BCC-A4D1-B7F892938D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DD23CC4-EA2A-4187-91A5-A0948336D7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0C63A7-3A02-498A-AB88-0D36E224E6F1}" type="slidenum">
              <a:rPr lang="en-US" smtClean="0"/>
              <a:t>‹#›</a:t>
            </a:fld>
            <a:endParaRPr lang="en-US"/>
          </a:p>
        </p:txBody>
      </p:sp>
    </p:spTree>
    <p:extLst>
      <p:ext uri="{BB962C8B-B14F-4D97-AF65-F5344CB8AC3E}">
        <p14:creationId xmlns:p14="http://schemas.microsoft.com/office/powerpoint/2010/main" val="3084406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93202-3E3A-44F4-8901-CDC70ED21F83}"/>
              </a:ext>
            </a:extLst>
          </p:cNvPr>
          <p:cNvSpPr>
            <a:spLocks noGrp="1"/>
          </p:cNvSpPr>
          <p:nvPr>
            <p:ph type="ctrTitle"/>
          </p:nvPr>
        </p:nvSpPr>
        <p:spPr/>
        <p:txBody>
          <a:bodyPr/>
          <a:lstStyle/>
          <a:p>
            <a:r>
              <a:rPr lang="en-US" dirty="0">
                <a:cs typeface="Calibri Light"/>
              </a:rPr>
              <a:t>April Tag Hardware Accelerated Breakdown</a:t>
            </a:r>
            <a:endParaRPr lang="en-US" dirty="0"/>
          </a:p>
        </p:txBody>
      </p:sp>
      <p:sp>
        <p:nvSpPr>
          <p:cNvPr id="3" name="Subtitle 2">
            <a:extLst>
              <a:ext uri="{FF2B5EF4-FFF2-40B4-BE49-F238E27FC236}">
                <a16:creationId xmlns:a16="http://schemas.microsoft.com/office/drawing/2014/main" id="{E8B9EA9B-C427-443E-B85D-23646C587D3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71592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9E195-2D58-48E8-B460-9590269CFE6E}"/>
              </a:ext>
            </a:extLst>
          </p:cNvPr>
          <p:cNvSpPr>
            <a:spLocks noGrp="1"/>
          </p:cNvSpPr>
          <p:nvPr>
            <p:ph type="title"/>
          </p:nvPr>
        </p:nvSpPr>
        <p:spPr/>
        <p:txBody>
          <a:bodyPr/>
          <a:lstStyle/>
          <a:p>
            <a:r>
              <a:rPr lang="en-US" dirty="0">
                <a:ea typeface="+mj-lt"/>
                <a:cs typeface="+mj-lt"/>
              </a:rPr>
              <a:t>Clustering</a:t>
            </a:r>
            <a:endParaRPr lang="en-US" dirty="0"/>
          </a:p>
        </p:txBody>
      </p:sp>
      <p:sp>
        <p:nvSpPr>
          <p:cNvPr id="4" name="Rectangle: Rounded Corners 3">
            <a:extLst>
              <a:ext uri="{FF2B5EF4-FFF2-40B4-BE49-F238E27FC236}">
                <a16:creationId xmlns:a16="http://schemas.microsoft.com/office/drawing/2014/main" id="{673A1E00-B2B5-4D0E-BDE9-54FE11AEF55A}"/>
              </a:ext>
            </a:extLst>
          </p:cNvPr>
          <p:cNvSpPr/>
          <p:nvPr/>
        </p:nvSpPr>
        <p:spPr>
          <a:xfrm>
            <a:off x="4550446" y="1687996"/>
            <a:ext cx="2637771" cy="49575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Clustering</a:t>
            </a:r>
          </a:p>
        </p:txBody>
      </p:sp>
      <p:cxnSp>
        <p:nvCxnSpPr>
          <p:cNvPr id="6" name="Straight Arrow Connector 5">
            <a:extLst>
              <a:ext uri="{FF2B5EF4-FFF2-40B4-BE49-F238E27FC236}">
                <a16:creationId xmlns:a16="http://schemas.microsoft.com/office/drawing/2014/main" id="{4D854C7C-80A3-45FC-BDC8-E97EE44945D1}"/>
              </a:ext>
            </a:extLst>
          </p:cNvPr>
          <p:cNvCxnSpPr>
            <a:cxnSpLocks/>
          </p:cNvCxnSpPr>
          <p:nvPr/>
        </p:nvCxnSpPr>
        <p:spPr>
          <a:xfrm flipV="1">
            <a:off x="2529489" y="5051096"/>
            <a:ext cx="1982952" cy="5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7085721-A514-4317-ADE6-8FC13A3A7C63}"/>
              </a:ext>
            </a:extLst>
          </p:cNvPr>
          <p:cNvSpPr txBox="1"/>
          <p:nvPr/>
        </p:nvSpPr>
        <p:spPr>
          <a:xfrm>
            <a:off x="2502447" y="46395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Edges[Linked List]</a:t>
            </a:r>
          </a:p>
        </p:txBody>
      </p:sp>
      <p:cxnSp>
        <p:nvCxnSpPr>
          <p:cNvPr id="9" name="Straight Arrow Connector 8">
            <a:extLst>
              <a:ext uri="{FF2B5EF4-FFF2-40B4-BE49-F238E27FC236}">
                <a16:creationId xmlns:a16="http://schemas.microsoft.com/office/drawing/2014/main" id="{CE01F9B7-198B-4517-8ED5-DFA4A2905677}"/>
              </a:ext>
            </a:extLst>
          </p:cNvPr>
          <p:cNvCxnSpPr>
            <a:cxnSpLocks/>
          </p:cNvCxnSpPr>
          <p:nvPr/>
        </p:nvCxnSpPr>
        <p:spPr>
          <a:xfrm flipV="1">
            <a:off x="2538247" y="3343164"/>
            <a:ext cx="1982952" cy="5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AA0BE8C-305F-40E0-A05C-0383D28EBE2D}"/>
              </a:ext>
            </a:extLst>
          </p:cNvPr>
          <p:cNvSpPr txBox="1"/>
          <p:nvPr/>
        </p:nvSpPr>
        <p:spPr>
          <a:xfrm>
            <a:off x="2511205" y="293161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Mag32F</a:t>
            </a:r>
            <a:endParaRPr lang="en-US" dirty="0"/>
          </a:p>
        </p:txBody>
      </p:sp>
      <p:cxnSp>
        <p:nvCxnSpPr>
          <p:cNvPr id="3" name="Straight Arrow Connector 2">
            <a:extLst>
              <a:ext uri="{FF2B5EF4-FFF2-40B4-BE49-F238E27FC236}">
                <a16:creationId xmlns:a16="http://schemas.microsoft.com/office/drawing/2014/main" id="{FB6D335A-32F0-4496-8A39-9D35A5988115}"/>
              </a:ext>
            </a:extLst>
          </p:cNvPr>
          <p:cNvCxnSpPr/>
          <p:nvPr/>
        </p:nvCxnSpPr>
        <p:spPr>
          <a:xfrm flipV="1">
            <a:off x="7189076" y="4183993"/>
            <a:ext cx="1982952" cy="5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80233FA-D6F4-4A69-A66D-D6A1F00AAE19}"/>
              </a:ext>
            </a:extLst>
          </p:cNvPr>
          <p:cNvSpPr txBox="1"/>
          <p:nvPr/>
        </p:nvSpPr>
        <p:spPr>
          <a:xfrm>
            <a:off x="7188310" y="381624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Cluster[</a:t>
            </a:r>
            <a:r>
              <a:rPr lang="en-US" dirty="0" err="1"/>
              <a:t>VectorMap</a:t>
            </a:r>
            <a:r>
              <a:rPr lang="en-US" dirty="0"/>
              <a:t>]</a:t>
            </a:r>
          </a:p>
        </p:txBody>
      </p:sp>
    </p:spTree>
    <p:extLst>
      <p:ext uri="{BB962C8B-B14F-4D97-AF65-F5344CB8AC3E}">
        <p14:creationId xmlns:p14="http://schemas.microsoft.com/office/powerpoint/2010/main" val="3349323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9E195-2D58-48E8-B460-9590269CFE6E}"/>
              </a:ext>
            </a:extLst>
          </p:cNvPr>
          <p:cNvSpPr>
            <a:spLocks noGrp="1"/>
          </p:cNvSpPr>
          <p:nvPr>
            <p:ph type="title"/>
          </p:nvPr>
        </p:nvSpPr>
        <p:spPr/>
        <p:txBody>
          <a:bodyPr/>
          <a:lstStyle/>
          <a:p>
            <a:r>
              <a:rPr lang="en-US" dirty="0">
                <a:ea typeface="+mj-lt"/>
                <a:cs typeface="+mj-lt"/>
              </a:rPr>
              <a:t>Segmentation</a:t>
            </a:r>
            <a:endParaRPr lang="en-US" dirty="0"/>
          </a:p>
        </p:txBody>
      </p:sp>
      <p:sp>
        <p:nvSpPr>
          <p:cNvPr id="4" name="Rectangle: Rounded Corners 3">
            <a:extLst>
              <a:ext uri="{FF2B5EF4-FFF2-40B4-BE49-F238E27FC236}">
                <a16:creationId xmlns:a16="http://schemas.microsoft.com/office/drawing/2014/main" id="{673A1E00-B2B5-4D0E-BDE9-54FE11AEF55A}"/>
              </a:ext>
            </a:extLst>
          </p:cNvPr>
          <p:cNvSpPr/>
          <p:nvPr/>
        </p:nvSpPr>
        <p:spPr>
          <a:xfrm>
            <a:off x="4550446" y="1687996"/>
            <a:ext cx="2637771" cy="49575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Segmentation</a:t>
            </a:r>
          </a:p>
        </p:txBody>
      </p:sp>
      <p:cxnSp>
        <p:nvCxnSpPr>
          <p:cNvPr id="6" name="Straight Arrow Connector 5">
            <a:extLst>
              <a:ext uri="{FF2B5EF4-FFF2-40B4-BE49-F238E27FC236}">
                <a16:creationId xmlns:a16="http://schemas.microsoft.com/office/drawing/2014/main" id="{4D854C7C-80A3-45FC-BDC8-E97EE44945D1}"/>
              </a:ext>
            </a:extLst>
          </p:cNvPr>
          <p:cNvCxnSpPr>
            <a:cxnSpLocks/>
          </p:cNvCxnSpPr>
          <p:nvPr/>
        </p:nvCxnSpPr>
        <p:spPr>
          <a:xfrm flipV="1">
            <a:off x="2529489" y="5051096"/>
            <a:ext cx="1982952" cy="5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7085721-A514-4317-ADE6-8FC13A3A7C63}"/>
              </a:ext>
            </a:extLst>
          </p:cNvPr>
          <p:cNvSpPr txBox="1"/>
          <p:nvPr/>
        </p:nvSpPr>
        <p:spPr>
          <a:xfrm>
            <a:off x="2502447" y="46395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Cluster[</a:t>
            </a:r>
            <a:r>
              <a:rPr lang="en-US" dirty="0" err="1">
                <a:ea typeface="+mn-lt"/>
                <a:cs typeface="+mn-lt"/>
              </a:rPr>
              <a:t>VectorMap</a:t>
            </a:r>
            <a:r>
              <a:rPr lang="en-US" dirty="0">
                <a:ea typeface="+mn-lt"/>
                <a:cs typeface="+mn-lt"/>
              </a:rPr>
              <a:t>]</a:t>
            </a:r>
          </a:p>
        </p:txBody>
      </p:sp>
      <p:cxnSp>
        <p:nvCxnSpPr>
          <p:cNvPr id="9" name="Straight Arrow Connector 8">
            <a:extLst>
              <a:ext uri="{FF2B5EF4-FFF2-40B4-BE49-F238E27FC236}">
                <a16:creationId xmlns:a16="http://schemas.microsoft.com/office/drawing/2014/main" id="{CE01F9B7-198B-4517-8ED5-DFA4A2905677}"/>
              </a:ext>
            </a:extLst>
          </p:cNvPr>
          <p:cNvCxnSpPr>
            <a:cxnSpLocks/>
          </p:cNvCxnSpPr>
          <p:nvPr/>
        </p:nvCxnSpPr>
        <p:spPr>
          <a:xfrm flipV="1">
            <a:off x="2538247" y="3343164"/>
            <a:ext cx="1982952" cy="5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AA0BE8C-305F-40E0-A05C-0383D28EBE2D}"/>
              </a:ext>
            </a:extLst>
          </p:cNvPr>
          <p:cNvSpPr txBox="1"/>
          <p:nvPr/>
        </p:nvSpPr>
        <p:spPr>
          <a:xfrm>
            <a:off x="2511205" y="293161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Mag32F</a:t>
            </a:r>
            <a:endParaRPr lang="en-US" dirty="0"/>
          </a:p>
        </p:txBody>
      </p:sp>
      <p:cxnSp>
        <p:nvCxnSpPr>
          <p:cNvPr id="3" name="Straight Arrow Connector 2">
            <a:extLst>
              <a:ext uri="{FF2B5EF4-FFF2-40B4-BE49-F238E27FC236}">
                <a16:creationId xmlns:a16="http://schemas.microsoft.com/office/drawing/2014/main" id="{FB6D335A-32F0-4496-8A39-9D35A5988115}"/>
              </a:ext>
            </a:extLst>
          </p:cNvPr>
          <p:cNvCxnSpPr/>
          <p:nvPr/>
        </p:nvCxnSpPr>
        <p:spPr>
          <a:xfrm flipV="1">
            <a:off x="2555766" y="4157717"/>
            <a:ext cx="1982952" cy="5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80233FA-D6F4-4A69-A66D-D6A1F00AAE19}"/>
              </a:ext>
            </a:extLst>
          </p:cNvPr>
          <p:cNvSpPr txBox="1"/>
          <p:nvPr/>
        </p:nvSpPr>
        <p:spPr>
          <a:xfrm>
            <a:off x="2555000" y="378996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Theta32F</a:t>
            </a:r>
          </a:p>
        </p:txBody>
      </p:sp>
      <p:cxnSp>
        <p:nvCxnSpPr>
          <p:cNvPr id="11" name="Straight Arrow Connector 10">
            <a:extLst>
              <a:ext uri="{FF2B5EF4-FFF2-40B4-BE49-F238E27FC236}">
                <a16:creationId xmlns:a16="http://schemas.microsoft.com/office/drawing/2014/main" id="{E9DDA36E-3CBA-46CF-8A10-518F7022DF25}"/>
              </a:ext>
            </a:extLst>
          </p:cNvPr>
          <p:cNvCxnSpPr>
            <a:cxnSpLocks/>
          </p:cNvCxnSpPr>
          <p:nvPr/>
        </p:nvCxnSpPr>
        <p:spPr>
          <a:xfrm flipV="1">
            <a:off x="7180317" y="4254061"/>
            <a:ext cx="1982952" cy="5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651CF30-58A3-4FB2-8386-D51BF35015BF}"/>
              </a:ext>
            </a:extLst>
          </p:cNvPr>
          <p:cNvSpPr txBox="1"/>
          <p:nvPr/>
        </p:nvSpPr>
        <p:spPr>
          <a:xfrm>
            <a:off x="7179551" y="388630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Segments[Array]</a:t>
            </a:r>
            <a:endParaRPr lang="en-US" dirty="0"/>
          </a:p>
        </p:txBody>
      </p:sp>
    </p:spTree>
    <p:extLst>
      <p:ext uri="{BB962C8B-B14F-4D97-AF65-F5344CB8AC3E}">
        <p14:creationId xmlns:p14="http://schemas.microsoft.com/office/powerpoint/2010/main" val="3001324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9E195-2D58-48E8-B460-9590269CFE6E}"/>
              </a:ext>
            </a:extLst>
          </p:cNvPr>
          <p:cNvSpPr>
            <a:spLocks noGrp="1"/>
          </p:cNvSpPr>
          <p:nvPr>
            <p:ph type="title"/>
          </p:nvPr>
        </p:nvSpPr>
        <p:spPr/>
        <p:txBody>
          <a:bodyPr/>
          <a:lstStyle/>
          <a:p>
            <a:r>
              <a:rPr lang="en-US" dirty="0">
                <a:ea typeface="+mj-lt"/>
                <a:cs typeface="+mj-lt"/>
              </a:rPr>
              <a:t>Segment Connection</a:t>
            </a:r>
            <a:endParaRPr lang="en-US" dirty="0"/>
          </a:p>
        </p:txBody>
      </p:sp>
      <p:sp>
        <p:nvSpPr>
          <p:cNvPr id="4" name="Rectangle: Rounded Corners 3">
            <a:extLst>
              <a:ext uri="{FF2B5EF4-FFF2-40B4-BE49-F238E27FC236}">
                <a16:creationId xmlns:a16="http://schemas.microsoft.com/office/drawing/2014/main" id="{673A1E00-B2B5-4D0E-BDE9-54FE11AEF55A}"/>
              </a:ext>
            </a:extLst>
          </p:cNvPr>
          <p:cNvSpPr/>
          <p:nvPr/>
        </p:nvSpPr>
        <p:spPr>
          <a:xfrm>
            <a:off x="4550446" y="1687996"/>
            <a:ext cx="2637771" cy="49575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ea typeface="+mn-lt"/>
                <a:cs typeface="+mn-lt"/>
              </a:rPr>
              <a:t>Segment Connection</a:t>
            </a:r>
          </a:p>
        </p:txBody>
      </p:sp>
      <p:cxnSp>
        <p:nvCxnSpPr>
          <p:cNvPr id="14" name="Straight Arrow Connector 13">
            <a:extLst>
              <a:ext uri="{FF2B5EF4-FFF2-40B4-BE49-F238E27FC236}">
                <a16:creationId xmlns:a16="http://schemas.microsoft.com/office/drawing/2014/main" id="{9A8C43A0-1504-443A-BC5B-AE221917F091}"/>
              </a:ext>
            </a:extLst>
          </p:cNvPr>
          <p:cNvCxnSpPr>
            <a:cxnSpLocks/>
          </p:cNvCxnSpPr>
          <p:nvPr/>
        </p:nvCxnSpPr>
        <p:spPr>
          <a:xfrm flipV="1">
            <a:off x="2555765" y="4113923"/>
            <a:ext cx="1982952" cy="5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2">
            <a:extLst>
              <a:ext uri="{FF2B5EF4-FFF2-40B4-BE49-F238E27FC236}">
                <a16:creationId xmlns:a16="http://schemas.microsoft.com/office/drawing/2014/main" id="{F5C3BCCE-8A26-4399-A3F7-D53AD2635614}"/>
              </a:ext>
            </a:extLst>
          </p:cNvPr>
          <p:cNvSpPr txBox="1"/>
          <p:nvPr/>
        </p:nvSpPr>
        <p:spPr>
          <a:xfrm>
            <a:off x="2554999" y="3746170"/>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cs typeface="Calibri"/>
              </a:rPr>
              <a:t>Segments[Array]</a:t>
            </a:r>
            <a:endParaRPr lang="en-US" dirty="0"/>
          </a:p>
        </p:txBody>
      </p:sp>
      <p:sp>
        <p:nvSpPr>
          <p:cNvPr id="7" name="Arrow: Curved Left 6">
            <a:extLst>
              <a:ext uri="{FF2B5EF4-FFF2-40B4-BE49-F238E27FC236}">
                <a16:creationId xmlns:a16="http://schemas.microsoft.com/office/drawing/2014/main" id="{1C795F15-30FC-46D4-96A7-E4F1F35A25B7}"/>
              </a:ext>
            </a:extLst>
          </p:cNvPr>
          <p:cNvSpPr/>
          <p:nvPr/>
        </p:nvSpPr>
        <p:spPr>
          <a:xfrm>
            <a:off x="7186908" y="3375454"/>
            <a:ext cx="980965" cy="1217448"/>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cs typeface="Calibri"/>
              </a:rPr>
              <a:t>In-Place</a:t>
            </a:r>
          </a:p>
        </p:txBody>
      </p:sp>
    </p:spTree>
    <p:extLst>
      <p:ext uri="{BB962C8B-B14F-4D97-AF65-F5344CB8AC3E}">
        <p14:creationId xmlns:p14="http://schemas.microsoft.com/office/powerpoint/2010/main" val="1767437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9E195-2D58-48E8-B460-9590269CFE6E}"/>
              </a:ext>
            </a:extLst>
          </p:cNvPr>
          <p:cNvSpPr>
            <a:spLocks noGrp="1"/>
          </p:cNvSpPr>
          <p:nvPr>
            <p:ph type="title"/>
          </p:nvPr>
        </p:nvSpPr>
        <p:spPr/>
        <p:txBody>
          <a:bodyPr/>
          <a:lstStyle/>
          <a:p>
            <a:r>
              <a:rPr lang="en-US" dirty="0">
                <a:ea typeface="+mj-lt"/>
                <a:cs typeface="+mj-lt"/>
              </a:rPr>
              <a:t>Quad Detection </a:t>
            </a:r>
          </a:p>
        </p:txBody>
      </p:sp>
      <p:sp>
        <p:nvSpPr>
          <p:cNvPr id="4" name="Rectangle: Rounded Corners 3">
            <a:extLst>
              <a:ext uri="{FF2B5EF4-FFF2-40B4-BE49-F238E27FC236}">
                <a16:creationId xmlns:a16="http://schemas.microsoft.com/office/drawing/2014/main" id="{673A1E00-B2B5-4D0E-BDE9-54FE11AEF55A}"/>
              </a:ext>
            </a:extLst>
          </p:cNvPr>
          <p:cNvSpPr/>
          <p:nvPr/>
        </p:nvSpPr>
        <p:spPr>
          <a:xfrm>
            <a:off x="4550446" y="1687996"/>
            <a:ext cx="2637771" cy="49575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Quad Detection</a:t>
            </a:r>
          </a:p>
        </p:txBody>
      </p:sp>
      <p:cxnSp>
        <p:nvCxnSpPr>
          <p:cNvPr id="11" name="Straight Arrow Connector 10">
            <a:extLst>
              <a:ext uri="{FF2B5EF4-FFF2-40B4-BE49-F238E27FC236}">
                <a16:creationId xmlns:a16="http://schemas.microsoft.com/office/drawing/2014/main" id="{E9DDA36E-3CBA-46CF-8A10-518F7022DF25}"/>
              </a:ext>
            </a:extLst>
          </p:cNvPr>
          <p:cNvCxnSpPr>
            <a:cxnSpLocks/>
          </p:cNvCxnSpPr>
          <p:nvPr/>
        </p:nvCxnSpPr>
        <p:spPr>
          <a:xfrm flipV="1">
            <a:off x="2555765" y="4219027"/>
            <a:ext cx="1982952" cy="5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651CF30-58A3-4FB2-8386-D51BF35015BF}"/>
              </a:ext>
            </a:extLst>
          </p:cNvPr>
          <p:cNvSpPr txBox="1"/>
          <p:nvPr/>
        </p:nvSpPr>
        <p:spPr>
          <a:xfrm>
            <a:off x="2554999" y="385127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Segments[Array]</a:t>
            </a:r>
            <a:endParaRPr lang="en-US" dirty="0"/>
          </a:p>
        </p:txBody>
      </p:sp>
      <p:cxnSp>
        <p:nvCxnSpPr>
          <p:cNvPr id="14" name="Straight Arrow Connector 13">
            <a:extLst>
              <a:ext uri="{FF2B5EF4-FFF2-40B4-BE49-F238E27FC236}">
                <a16:creationId xmlns:a16="http://schemas.microsoft.com/office/drawing/2014/main" id="{FBBB9572-898C-4F74-BB59-7F7C5D87DD8C}"/>
              </a:ext>
            </a:extLst>
          </p:cNvPr>
          <p:cNvCxnSpPr>
            <a:cxnSpLocks/>
          </p:cNvCxnSpPr>
          <p:nvPr/>
        </p:nvCxnSpPr>
        <p:spPr>
          <a:xfrm flipV="1">
            <a:off x="7189074" y="4254061"/>
            <a:ext cx="1982952" cy="5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EF1C30E-8DCA-43CC-8E84-A2F7CF9CB43D}"/>
              </a:ext>
            </a:extLst>
          </p:cNvPr>
          <p:cNvSpPr txBox="1"/>
          <p:nvPr/>
        </p:nvSpPr>
        <p:spPr>
          <a:xfrm>
            <a:off x="7188308" y="388630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Quads[Array]</a:t>
            </a:r>
            <a:endParaRPr lang="en-US" dirty="0"/>
          </a:p>
        </p:txBody>
      </p:sp>
    </p:spTree>
    <p:extLst>
      <p:ext uri="{BB962C8B-B14F-4D97-AF65-F5344CB8AC3E}">
        <p14:creationId xmlns:p14="http://schemas.microsoft.com/office/powerpoint/2010/main" val="2794883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9E195-2D58-48E8-B460-9590269CFE6E}"/>
              </a:ext>
            </a:extLst>
          </p:cNvPr>
          <p:cNvSpPr>
            <a:spLocks noGrp="1"/>
          </p:cNvSpPr>
          <p:nvPr>
            <p:ph type="title"/>
          </p:nvPr>
        </p:nvSpPr>
        <p:spPr/>
        <p:txBody>
          <a:bodyPr/>
          <a:lstStyle/>
          <a:p>
            <a:r>
              <a:rPr lang="en-US" dirty="0">
                <a:ea typeface="+mj-lt"/>
                <a:cs typeface="+mj-lt"/>
              </a:rPr>
              <a:t>Quad Decode</a:t>
            </a:r>
            <a:endParaRPr lang="en-US" dirty="0"/>
          </a:p>
        </p:txBody>
      </p:sp>
      <p:sp>
        <p:nvSpPr>
          <p:cNvPr id="4" name="Rectangle: Rounded Corners 3">
            <a:extLst>
              <a:ext uri="{FF2B5EF4-FFF2-40B4-BE49-F238E27FC236}">
                <a16:creationId xmlns:a16="http://schemas.microsoft.com/office/drawing/2014/main" id="{673A1E00-B2B5-4D0E-BDE9-54FE11AEF55A}"/>
              </a:ext>
            </a:extLst>
          </p:cNvPr>
          <p:cNvSpPr/>
          <p:nvPr/>
        </p:nvSpPr>
        <p:spPr>
          <a:xfrm>
            <a:off x="4550446" y="1687996"/>
            <a:ext cx="2637771" cy="49575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ea typeface="+mn-lt"/>
                <a:cs typeface="+mn-lt"/>
              </a:rPr>
              <a:t>Quad Decode</a:t>
            </a:r>
            <a:endParaRPr lang="en-US" dirty="0"/>
          </a:p>
        </p:txBody>
      </p:sp>
      <p:cxnSp>
        <p:nvCxnSpPr>
          <p:cNvPr id="11" name="Straight Arrow Connector 10">
            <a:extLst>
              <a:ext uri="{FF2B5EF4-FFF2-40B4-BE49-F238E27FC236}">
                <a16:creationId xmlns:a16="http://schemas.microsoft.com/office/drawing/2014/main" id="{E9DDA36E-3CBA-46CF-8A10-518F7022DF25}"/>
              </a:ext>
            </a:extLst>
          </p:cNvPr>
          <p:cNvCxnSpPr>
            <a:cxnSpLocks/>
          </p:cNvCxnSpPr>
          <p:nvPr/>
        </p:nvCxnSpPr>
        <p:spPr>
          <a:xfrm flipV="1">
            <a:off x="2555765" y="4219027"/>
            <a:ext cx="1982952" cy="5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651CF30-58A3-4FB2-8386-D51BF35015BF}"/>
              </a:ext>
            </a:extLst>
          </p:cNvPr>
          <p:cNvSpPr txBox="1"/>
          <p:nvPr/>
        </p:nvSpPr>
        <p:spPr>
          <a:xfrm>
            <a:off x="2554999" y="385127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Quads[Array]</a:t>
            </a:r>
          </a:p>
        </p:txBody>
      </p:sp>
      <p:cxnSp>
        <p:nvCxnSpPr>
          <p:cNvPr id="14" name="Straight Arrow Connector 13">
            <a:extLst>
              <a:ext uri="{FF2B5EF4-FFF2-40B4-BE49-F238E27FC236}">
                <a16:creationId xmlns:a16="http://schemas.microsoft.com/office/drawing/2014/main" id="{FBBB9572-898C-4F74-BB59-7F7C5D87DD8C}"/>
              </a:ext>
            </a:extLst>
          </p:cNvPr>
          <p:cNvCxnSpPr>
            <a:cxnSpLocks/>
          </p:cNvCxnSpPr>
          <p:nvPr/>
        </p:nvCxnSpPr>
        <p:spPr>
          <a:xfrm flipV="1">
            <a:off x="7189074" y="4254061"/>
            <a:ext cx="1982952" cy="5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EF1C30E-8DCA-43CC-8E84-A2F7CF9CB43D}"/>
              </a:ext>
            </a:extLst>
          </p:cNvPr>
          <p:cNvSpPr txBox="1"/>
          <p:nvPr/>
        </p:nvSpPr>
        <p:spPr>
          <a:xfrm>
            <a:off x="7188308" y="388630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Tags[Array]</a:t>
            </a:r>
            <a:endParaRPr lang="en-US" dirty="0"/>
          </a:p>
        </p:txBody>
      </p:sp>
    </p:spTree>
    <p:extLst>
      <p:ext uri="{BB962C8B-B14F-4D97-AF65-F5344CB8AC3E}">
        <p14:creationId xmlns:p14="http://schemas.microsoft.com/office/powerpoint/2010/main" val="1110044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9E195-2D58-48E8-B460-9590269CFE6E}"/>
              </a:ext>
            </a:extLst>
          </p:cNvPr>
          <p:cNvSpPr>
            <a:spLocks noGrp="1"/>
          </p:cNvSpPr>
          <p:nvPr>
            <p:ph type="title"/>
          </p:nvPr>
        </p:nvSpPr>
        <p:spPr/>
        <p:txBody>
          <a:bodyPr/>
          <a:lstStyle/>
          <a:p>
            <a:r>
              <a:rPr lang="en-US" dirty="0">
                <a:ea typeface="+mj-lt"/>
                <a:cs typeface="+mj-lt"/>
              </a:rPr>
              <a:t>Duplication Extraction </a:t>
            </a:r>
            <a:endParaRPr lang="en-US" dirty="0"/>
          </a:p>
        </p:txBody>
      </p:sp>
      <p:sp>
        <p:nvSpPr>
          <p:cNvPr id="4" name="Rectangle: Rounded Corners 3">
            <a:extLst>
              <a:ext uri="{FF2B5EF4-FFF2-40B4-BE49-F238E27FC236}">
                <a16:creationId xmlns:a16="http://schemas.microsoft.com/office/drawing/2014/main" id="{673A1E00-B2B5-4D0E-BDE9-54FE11AEF55A}"/>
              </a:ext>
            </a:extLst>
          </p:cNvPr>
          <p:cNvSpPr/>
          <p:nvPr/>
        </p:nvSpPr>
        <p:spPr>
          <a:xfrm>
            <a:off x="4550446" y="1687996"/>
            <a:ext cx="2637771" cy="49575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ea typeface="+mn-lt"/>
                <a:cs typeface="+mn-lt"/>
              </a:rPr>
              <a:t>Duplication Extraction</a:t>
            </a:r>
            <a:endParaRPr lang="en-US" dirty="0"/>
          </a:p>
        </p:txBody>
      </p:sp>
      <p:cxnSp>
        <p:nvCxnSpPr>
          <p:cNvPr id="11" name="Straight Arrow Connector 10">
            <a:extLst>
              <a:ext uri="{FF2B5EF4-FFF2-40B4-BE49-F238E27FC236}">
                <a16:creationId xmlns:a16="http://schemas.microsoft.com/office/drawing/2014/main" id="{E9DDA36E-3CBA-46CF-8A10-518F7022DF25}"/>
              </a:ext>
            </a:extLst>
          </p:cNvPr>
          <p:cNvCxnSpPr>
            <a:cxnSpLocks/>
          </p:cNvCxnSpPr>
          <p:nvPr/>
        </p:nvCxnSpPr>
        <p:spPr>
          <a:xfrm flipV="1">
            <a:off x="2555765" y="4219027"/>
            <a:ext cx="1982952" cy="5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651CF30-58A3-4FB2-8386-D51BF35015BF}"/>
              </a:ext>
            </a:extLst>
          </p:cNvPr>
          <p:cNvSpPr txBox="1"/>
          <p:nvPr/>
        </p:nvSpPr>
        <p:spPr>
          <a:xfrm>
            <a:off x="2554999" y="385127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Tags[Array]</a:t>
            </a:r>
          </a:p>
        </p:txBody>
      </p:sp>
      <p:cxnSp>
        <p:nvCxnSpPr>
          <p:cNvPr id="14" name="Straight Arrow Connector 13">
            <a:extLst>
              <a:ext uri="{FF2B5EF4-FFF2-40B4-BE49-F238E27FC236}">
                <a16:creationId xmlns:a16="http://schemas.microsoft.com/office/drawing/2014/main" id="{FBBB9572-898C-4F74-BB59-7F7C5D87DD8C}"/>
              </a:ext>
            </a:extLst>
          </p:cNvPr>
          <p:cNvCxnSpPr>
            <a:cxnSpLocks/>
          </p:cNvCxnSpPr>
          <p:nvPr/>
        </p:nvCxnSpPr>
        <p:spPr>
          <a:xfrm flipV="1">
            <a:off x="7189074" y="4254061"/>
            <a:ext cx="1982952" cy="5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EF1C30E-8DCA-43CC-8E84-A2F7CF9CB43D}"/>
              </a:ext>
            </a:extLst>
          </p:cNvPr>
          <p:cNvSpPr txBox="1"/>
          <p:nvPr/>
        </p:nvSpPr>
        <p:spPr>
          <a:xfrm>
            <a:off x="7188308" y="388630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cs typeface="Calibri"/>
              </a:rPr>
              <a:t>GoodTags</a:t>
            </a:r>
            <a:r>
              <a:rPr lang="en-US" dirty="0">
                <a:cs typeface="Calibri"/>
              </a:rPr>
              <a:t>[Array]</a:t>
            </a:r>
            <a:endParaRPr lang="en-US" dirty="0"/>
          </a:p>
        </p:txBody>
      </p:sp>
    </p:spTree>
    <p:extLst>
      <p:ext uri="{BB962C8B-B14F-4D97-AF65-F5344CB8AC3E}">
        <p14:creationId xmlns:p14="http://schemas.microsoft.com/office/powerpoint/2010/main" val="1283923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9E195-2D58-48E8-B460-9590269CFE6E}"/>
              </a:ext>
            </a:extLst>
          </p:cNvPr>
          <p:cNvSpPr>
            <a:spLocks noGrp="1"/>
          </p:cNvSpPr>
          <p:nvPr>
            <p:ph type="title"/>
          </p:nvPr>
        </p:nvSpPr>
        <p:spPr/>
        <p:txBody>
          <a:bodyPr/>
          <a:lstStyle/>
          <a:p>
            <a:r>
              <a:rPr lang="en-US" dirty="0">
                <a:ea typeface="+mj-lt"/>
                <a:cs typeface="+mj-lt"/>
              </a:rPr>
              <a:t>Image Handler Logic</a:t>
            </a:r>
            <a:endParaRPr lang="en-US" dirty="0"/>
          </a:p>
        </p:txBody>
      </p:sp>
      <p:sp>
        <p:nvSpPr>
          <p:cNvPr id="4" name="Rectangle: Rounded Corners 3">
            <a:extLst>
              <a:ext uri="{FF2B5EF4-FFF2-40B4-BE49-F238E27FC236}">
                <a16:creationId xmlns:a16="http://schemas.microsoft.com/office/drawing/2014/main" id="{673A1E00-B2B5-4D0E-BDE9-54FE11AEF55A}"/>
              </a:ext>
            </a:extLst>
          </p:cNvPr>
          <p:cNvSpPr/>
          <p:nvPr/>
        </p:nvSpPr>
        <p:spPr>
          <a:xfrm>
            <a:off x="2544723" y="1687995"/>
            <a:ext cx="7419977" cy="4948810"/>
          </a:xfrm>
          <a:prstGeom prst="round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cs typeface="Calibri"/>
            </a:endParaRPr>
          </a:p>
        </p:txBody>
      </p:sp>
      <p:cxnSp>
        <p:nvCxnSpPr>
          <p:cNvPr id="11" name="Straight Arrow Connector 10">
            <a:extLst>
              <a:ext uri="{FF2B5EF4-FFF2-40B4-BE49-F238E27FC236}">
                <a16:creationId xmlns:a16="http://schemas.microsoft.com/office/drawing/2014/main" id="{E9DDA36E-3CBA-46CF-8A10-518F7022DF25}"/>
              </a:ext>
            </a:extLst>
          </p:cNvPr>
          <p:cNvCxnSpPr>
            <a:cxnSpLocks/>
          </p:cNvCxnSpPr>
          <p:nvPr/>
        </p:nvCxnSpPr>
        <p:spPr>
          <a:xfrm flipV="1">
            <a:off x="129627" y="2949026"/>
            <a:ext cx="2420883" cy="5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651CF30-58A3-4FB2-8386-D51BF35015BF}"/>
              </a:ext>
            </a:extLst>
          </p:cNvPr>
          <p:cNvSpPr txBox="1"/>
          <p:nvPr/>
        </p:nvSpPr>
        <p:spPr>
          <a:xfrm>
            <a:off x="102585" y="2327274"/>
            <a:ext cx="250671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ea typeface="+mn-lt"/>
                <a:cs typeface="+mn-lt"/>
              </a:rPr>
              <a:t>AxiVideoStream-RGB888</a:t>
            </a:r>
            <a:endParaRPr lang="en-US"/>
          </a:p>
          <a:p>
            <a:pPr algn="ctr"/>
            <a:r>
              <a:rPr lang="en-US" dirty="0">
                <a:cs typeface="Calibri"/>
              </a:rPr>
              <a:t>(from camera)</a:t>
            </a:r>
          </a:p>
        </p:txBody>
      </p:sp>
      <p:cxnSp>
        <p:nvCxnSpPr>
          <p:cNvPr id="14" name="Straight Arrow Connector 13">
            <a:extLst>
              <a:ext uri="{FF2B5EF4-FFF2-40B4-BE49-F238E27FC236}">
                <a16:creationId xmlns:a16="http://schemas.microsoft.com/office/drawing/2014/main" id="{FBBB9572-898C-4F74-BB59-7F7C5D87DD8C}"/>
              </a:ext>
            </a:extLst>
          </p:cNvPr>
          <p:cNvCxnSpPr>
            <a:cxnSpLocks/>
          </p:cNvCxnSpPr>
          <p:nvPr/>
        </p:nvCxnSpPr>
        <p:spPr>
          <a:xfrm flipV="1">
            <a:off x="9956798" y="2905233"/>
            <a:ext cx="1982952" cy="5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EF1C30E-8DCA-43CC-8E84-A2F7CF9CB43D}"/>
              </a:ext>
            </a:extLst>
          </p:cNvPr>
          <p:cNvSpPr txBox="1"/>
          <p:nvPr/>
        </p:nvSpPr>
        <p:spPr>
          <a:xfrm>
            <a:off x="9956032" y="2537480"/>
            <a:ext cx="215637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AXI-32F (Mag)</a:t>
            </a:r>
            <a:endParaRPr lang="en-US" dirty="0" err="1"/>
          </a:p>
        </p:txBody>
      </p:sp>
      <p:cxnSp>
        <p:nvCxnSpPr>
          <p:cNvPr id="9" name="Straight Arrow Connector 8">
            <a:extLst>
              <a:ext uri="{FF2B5EF4-FFF2-40B4-BE49-F238E27FC236}">
                <a16:creationId xmlns:a16="http://schemas.microsoft.com/office/drawing/2014/main" id="{B850D2DB-61D0-4E0D-8EDC-F3A26E072A6E}"/>
              </a:ext>
            </a:extLst>
          </p:cNvPr>
          <p:cNvCxnSpPr>
            <a:cxnSpLocks/>
          </p:cNvCxnSpPr>
          <p:nvPr/>
        </p:nvCxnSpPr>
        <p:spPr>
          <a:xfrm flipV="1">
            <a:off x="9983073" y="4945991"/>
            <a:ext cx="1982952" cy="5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2E828D0-3EF2-40CA-AD4E-84BAC7258ABB}"/>
              </a:ext>
            </a:extLst>
          </p:cNvPr>
          <p:cNvSpPr txBox="1"/>
          <p:nvPr/>
        </p:nvSpPr>
        <p:spPr>
          <a:xfrm>
            <a:off x="9964790" y="4578238"/>
            <a:ext cx="227899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AXI-32F (Theta)</a:t>
            </a:r>
            <a:endParaRPr lang="en-US" dirty="0" err="1"/>
          </a:p>
        </p:txBody>
      </p:sp>
      <p:sp>
        <p:nvSpPr>
          <p:cNvPr id="3" name="Rectangle: Rounded Corners 2">
            <a:extLst>
              <a:ext uri="{FF2B5EF4-FFF2-40B4-BE49-F238E27FC236}">
                <a16:creationId xmlns:a16="http://schemas.microsoft.com/office/drawing/2014/main" id="{B252EF79-0108-4FB4-8015-A5B5FFFF146D}"/>
              </a:ext>
            </a:extLst>
          </p:cNvPr>
          <p:cNvSpPr/>
          <p:nvPr/>
        </p:nvSpPr>
        <p:spPr>
          <a:xfrm>
            <a:off x="2792248" y="2078421"/>
            <a:ext cx="919654" cy="4195378"/>
          </a:xfrm>
          <a:prstGeom prst="round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Calibri"/>
              </a:rPr>
              <a:t>Image Logic (Start/End of frame)</a:t>
            </a:r>
            <a:endParaRPr lang="en-US" dirty="0"/>
          </a:p>
        </p:txBody>
      </p:sp>
      <p:sp>
        <p:nvSpPr>
          <p:cNvPr id="13" name="Rectangle: Rounded Corners 12">
            <a:extLst>
              <a:ext uri="{FF2B5EF4-FFF2-40B4-BE49-F238E27FC236}">
                <a16:creationId xmlns:a16="http://schemas.microsoft.com/office/drawing/2014/main" id="{6191B7C0-2029-44F8-B64C-CB68867D2A85}"/>
              </a:ext>
            </a:extLst>
          </p:cNvPr>
          <p:cNvSpPr/>
          <p:nvPr/>
        </p:nvSpPr>
        <p:spPr>
          <a:xfrm>
            <a:off x="3711902" y="2078420"/>
            <a:ext cx="1620343" cy="4195378"/>
          </a:xfrm>
          <a:prstGeom prst="round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Convert </a:t>
            </a:r>
            <a:r>
              <a:rPr lang="en-US" dirty="0" err="1">
                <a:cs typeface="Calibri"/>
              </a:rPr>
              <a:t>VideoStream</a:t>
            </a:r>
            <a:r>
              <a:rPr lang="en-US" dirty="0">
                <a:cs typeface="Calibri"/>
              </a:rPr>
              <a:t> to Stream</a:t>
            </a:r>
            <a:endParaRPr lang="en-US" dirty="0"/>
          </a:p>
        </p:txBody>
      </p:sp>
      <p:sp>
        <p:nvSpPr>
          <p:cNvPr id="16" name="Rectangle: Rounded Corners 15">
            <a:extLst>
              <a:ext uri="{FF2B5EF4-FFF2-40B4-BE49-F238E27FC236}">
                <a16:creationId xmlns:a16="http://schemas.microsoft.com/office/drawing/2014/main" id="{D5BFFD87-3F47-4878-AFA1-62D06E68F356}"/>
              </a:ext>
            </a:extLst>
          </p:cNvPr>
          <p:cNvSpPr/>
          <p:nvPr/>
        </p:nvSpPr>
        <p:spPr>
          <a:xfrm>
            <a:off x="5332246" y="2078418"/>
            <a:ext cx="998481" cy="4195378"/>
          </a:xfrm>
          <a:prstGeom prst="round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Process the Pixel (Norm/Grey)</a:t>
            </a:r>
            <a:endParaRPr lang="en-US" dirty="0"/>
          </a:p>
        </p:txBody>
      </p:sp>
      <p:sp>
        <p:nvSpPr>
          <p:cNvPr id="17" name="Rectangle: Rounded Corners 16">
            <a:extLst>
              <a:ext uri="{FF2B5EF4-FFF2-40B4-BE49-F238E27FC236}">
                <a16:creationId xmlns:a16="http://schemas.microsoft.com/office/drawing/2014/main" id="{EB414332-CDC1-4B5D-BB91-68B5F77CE453}"/>
              </a:ext>
            </a:extLst>
          </p:cNvPr>
          <p:cNvSpPr/>
          <p:nvPr/>
        </p:nvSpPr>
        <p:spPr>
          <a:xfrm>
            <a:off x="6330729" y="2078419"/>
            <a:ext cx="1269998" cy="4195378"/>
          </a:xfrm>
          <a:prstGeom prst="round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Memory Logic (Dest Memory)</a:t>
            </a:r>
            <a:endParaRPr lang="en-US" dirty="0"/>
          </a:p>
        </p:txBody>
      </p:sp>
      <p:sp>
        <p:nvSpPr>
          <p:cNvPr id="18" name="Rectangle: Rounded Corners 17">
            <a:extLst>
              <a:ext uri="{FF2B5EF4-FFF2-40B4-BE49-F238E27FC236}">
                <a16:creationId xmlns:a16="http://schemas.microsoft.com/office/drawing/2014/main" id="{A097C17E-C752-4E46-A081-13E0506EAF18}"/>
              </a:ext>
            </a:extLst>
          </p:cNvPr>
          <p:cNvSpPr/>
          <p:nvPr/>
        </p:nvSpPr>
        <p:spPr>
          <a:xfrm>
            <a:off x="7600728" y="2078418"/>
            <a:ext cx="744482" cy="4195378"/>
          </a:xfrm>
          <a:prstGeom prst="round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Filter</a:t>
            </a:r>
            <a:endParaRPr lang="en-US" dirty="0"/>
          </a:p>
        </p:txBody>
      </p:sp>
      <p:sp>
        <p:nvSpPr>
          <p:cNvPr id="19" name="Rectangle: Rounded Corners 18">
            <a:extLst>
              <a:ext uri="{FF2B5EF4-FFF2-40B4-BE49-F238E27FC236}">
                <a16:creationId xmlns:a16="http://schemas.microsoft.com/office/drawing/2014/main" id="{46342AAA-EEE7-49E7-9D97-5B281ECA46D5}"/>
              </a:ext>
            </a:extLst>
          </p:cNvPr>
          <p:cNvSpPr/>
          <p:nvPr/>
        </p:nvSpPr>
        <p:spPr>
          <a:xfrm>
            <a:off x="8345210" y="2078417"/>
            <a:ext cx="1410136" cy="4195378"/>
          </a:xfrm>
          <a:prstGeom prst="round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Compute Gradients</a:t>
            </a:r>
            <a:endParaRPr lang="en-US" dirty="0"/>
          </a:p>
        </p:txBody>
      </p:sp>
      <p:cxnSp>
        <p:nvCxnSpPr>
          <p:cNvPr id="20" name="Straight Arrow Connector 19">
            <a:extLst>
              <a:ext uri="{FF2B5EF4-FFF2-40B4-BE49-F238E27FC236}">
                <a16:creationId xmlns:a16="http://schemas.microsoft.com/office/drawing/2014/main" id="{B42869BE-785C-4D86-AC17-A657F6524AE0}"/>
              </a:ext>
            </a:extLst>
          </p:cNvPr>
          <p:cNvCxnSpPr>
            <a:cxnSpLocks/>
          </p:cNvCxnSpPr>
          <p:nvPr/>
        </p:nvCxnSpPr>
        <p:spPr>
          <a:xfrm flipV="1">
            <a:off x="103350" y="5199991"/>
            <a:ext cx="2420883" cy="5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160CE05-A1D4-4DC6-BBAF-4AE922D752CA}"/>
              </a:ext>
            </a:extLst>
          </p:cNvPr>
          <p:cNvSpPr txBox="1"/>
          <p:nvPr/>
        </p:nvSpPr>
        <p:spPr>
          <a:xfrm>
            <a:off x="76308" y="4578239"/>
            <a:ext cx="250671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ea typeface="+mn-lt"/>
                <a:cs typeface="+mn-lt"/>
              </a:rPr>
              <a:t>Comms From CPU (AXI)</a:t>
            </a:r>
            <a:endParaRPr lang="en-US" dirty="0"/>
          </a:p>
          <a:p>
            <a:pPr algn="ctr"/>
            <a:r>
              <a:rPr lang="en-US" dirty="0">
                <a:cs typeface="Calibri"/>
              </a:rPr>
              <a:t>(from CPU)</a:t>
            </a:r>
          </a:p>
        </p:txBody>
      </p:sp>
    </p:spTree>
    <p:extLst>
      <p:ext uri="{BB962C8B-B14F-4D97-AF65-F5344CB8AC3E}">
        <p14:creationId xmlns:p14="http://schemas.microsoft.com/office/powerpoint/2010/main" val="2883664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00533-5FB6-484A-9B38-CCDB6B39CB65}"/>
              </a:ext>
            </a:extLst>
          </p:cNvPr>
          <p:cNvSpPr>
            <a:spLocks noGrp="1"/>
          </p:cNvSpPr>
          <p:nvPr>
            <p:ph type="title"/>
          </p:nvPr>
        </p:nvSpPr>
        <p:spPr/>
        <p:txBody>
          <a:bodyPr/>
          <a:lstStyle/>
          <a:p>
            <a:r>
              <a:rPr lang="en-US" dirty="0">
                <a:cs typeface="Calibri Light"/>
              </a:rPr>
              <a:t>Image Handler Logic</a:t>
            </a:r>
            <a:endParaRPr lang="en-US" dirty="0"/>
          </a:p>
        </p:txBody>
      </p:sp>
      <p:sp>
        <p:nvSpPr>
          <p:cNvPr id="3" name="Content Placeholder 2">
            <a:extLst>
              <a:ext uri="{FF2B5EF4-FFF2-40B4-BE49-F238E27FC236}">
                <a16:creationId xmlns:a16="http://schemas.microsoft.com/office/drawing/2014/main" id="{8ED01630-BAA7-44A1-A3A8-698BFF39CC20}"/>
              </a:ext>
            </a:extLst>
          </p:cNvPr>
          <p:cNvSpPr>
            <a:spLocks noGrp="1"/>
          </p:cNvSpPr>
          <p:nvPr>
            <p:ph idx="1"/>
          </p:nvPr>
        </p:nvSpPr>
        <p:spPr/>
        <p:txBody>
          <a:bodyPr vert="horz" lIns="91440" tIns="45720" rIns="91440" bIns="45720" rtlCol="0" anchor="t">
            <a:normAutofit/>
          </a:bodyPr>
          <a:lstStyle/>
          <a:p>
            <a:r>
              <a:rPr lang="en-US" dirty="0">
                <a:cs typeface="Calibri"/>
              </a:rPr>
              <a:t>This logic block will handle converting the </a:t>
            </a:r>
            <a:r>
              <a:rPr lang="en-US" dirty="0" err="1">
                <a:cs typeface="Calibri"/>
              </a:rPr>
              <a:t>AxiVideoStream</a:t>
            </a:r>
            <a:r>
              <a:rPr lang="en-US" dirty="0">
                <a:cs typeface="Calibri"/>
              </a:rPr>
              <a:t> read in from the camera to first an </a:t>
            </a:r>
            <a:r>
              <a:rPr lang="en-US" dirty="0" err="1">
                <a:cs typeface="Calibri"/>
              </a:rPr>
              <a:t>AxiStream</a:t>
            </a:r>
            <a:r>
              <a:rPr lang="en-US" dirty="0">
                <a:cs typeface="Calibri"/>
              </a:rPr>
              <a:t> and then to a normal </a:t>
            </a:r>
            <a:r>
              <a:rPr lang="en-US" dirty="0" err="1">
                <a:cs typeface="Calibri"/>
              </a:rPr>
              <a:t>Axi</a:t>
            </a:r>
            <a:r>
              <a:rPr lang="en-US" dirty="0">
                <a:cs typeface="Calibri"/>
              </a:rPr>
              <a:t> bus when storing it in memory.</a:t>
            </a:r>
          </a:p>
          <a:p>
            <a:r>
              <a:rPr lang="en-US" dirty="0">
                <a:cs typeface="Calibri"/>
              </a:rPr>
              <a:t>The memory address should be given to the hardware block on boot from the CPU so it knows where to store the gradients and other data (</a:t>
            </a:r>
            <a:r>
              <a:rPr lang="en-US" dirty="0" err="1">
                <a:cs typeface="Calibri"/>
              </a:rPr>
              <a:t>I.e</a:t>
            </a:r>
            <a:r>
              <a:rPr lang="en-US" dirty="0">
                <a:cs typeface="Calibri"/>
              </a:rPr>
              <a:t> size of the image)</a:t>
            </a:r>
          </a:p>
          <a:p>
            <a:r>
              <a:rPr lang="en-US" dirty="0">
                <a:cs typeface="Calibri"/>
              </a:rPr>
              <a:t>The interface between the CPU and the hardware can also be an </a:t>
            </a:r>
            <a:r>
              <a:rPr lang="en-US" dirty="0" err="1">
                <a:cs typeface="Calibri"/>
              </a:rPr>
              <a:t>Axi</a:t>
            </a:r>
            <a:r>
              <a:rPr lang="en-US" dirty="0">
                <a:cs typeface="Calibri"/>
              </a:rPr>
              <a:t> protocol or some other, simpler serial communication. This is so the CPU can configure and prep the hardware for the incoming images.</a:t>
            </a:r>
          </a:p>
        </p:txBody>
      </p:sp>
    </p:spTree>
    <p:extLst>
      <p:ext uri="{BB962C8B-B14F-4D97-AF65-F5344CB8AC3E}">
        <p14:creationId xmlns:p14="http://schemas.microsoft.com/office/powerpoint/2010/main" val="3072093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E930A-9F91-4467-8414-D14B7DDA533F}"/>
              </a:ext>
            </a:extLst>
          </p:cNvPr>
          <p:cNvSpPr>
            <a:spLocks noGrp="1"/>
          </p:cNvSpPr>
          <p:nvPr>
            <p:ph type="title"/>
          </p:nvPr>
        </p:nvSpPr>
        <p:spPr/>
        <p:txBody>
          <a:bodyPr/>
          <a:lstStyle/>
          <a:p>
            <a:r>
              <a:rPr lang="en-US">
                <a:cs typeface="Calibri Light"/>
              </a:rPr>
              <a:t>Hardware Pipeline</a:t>
            </a:r>
            <a:endParaRPr lang="en-US"/>
          </a:p>
        </p:txBody>
      </p:sp>
      <p:sp>
        <p:nvSpPr>
          <p:cNvPr id="3" name="Content Placeholder 2">
            <a:extLst>
              <a:ext uri="{FF2B5EF4-FFF2-40B4-BE49-F238E27FC236}">
                <a16:creationId xmlns:a16="http://schemas.microsoft.com/office/drawing/2014/main" id="{C7D97628-8D2A-48B5-87F1-C7344B5F3758}"/>
              </a:ext>
            </a:extLst>
          </p:cNvPr>
          <p:cNvSpPr>
            <a:spLocks noGrp="1"/>
          </p:cNvSpPr>
          <p:nvPr>
            <p:ph idx="1"/>
          </p:nvPr>
        </p:nvSpPr>
        <p:spPr/>
        <p:txBody>
          <a:bodyPr vert="horz" lIns="91440" tIns="45720" rIns="91440" bIns="45720" rtlCol="0" anchor="t">
            <a:normAutofit/>
          </a:bodyPr>
          <a:lstStyle/>
          <a:p>
            <a:r>
              <a:rPr lang="en-US" dirty="0">
                <a:cs typeface="Calibri"/>
              </a:rPr>
              <a:t>Since each pixel is read in linearly (row by row), most of the complex processing (gaussian blurring and gradients) cannot be done until 3 rows are completed.</a:t>
            </a:r>
          </a:p>
          <a:p>
            <a:r>
              <a:rPr lang="en-US" dirty="0">
                <a:cs typeface="Calibri"/>
              </a:rPr>
              <a:t>Two options:</a:t>
            </a:r>
          </a:p>
          <a:p>
            <a:pPr lvl="1"/>
            <a:r>
              <a:rPr lang="en-US" dirty="0">
                <a:cs typeface="Calibri"/>
              </a:rPr>
              <a:t>Read the entire frame into memory while </a:t>
            </a:r>
            <a:r>
              <a:rPr lang="en-US" err="1">
                <a:cs typeface="Calibri"/>
              </a:rPr>
              <a:t>grayscaling</a:t>
            </a:r>
            <a:r>
              <a:rPr lang="en-US" dirty="0">
                <a:cs typeface="Calibri"/>
              </a:rPr>
              <a:t> and normalizing it. Then proceed with simpler logic to have a 3x3 sliding window for blurring and gradients.</a:t>
            </a:r>
          </a:p>
          <a:p>
            <a:pPr lvl="1"/>
            <a:r>
              <a:rPr lang="en-US" dirty="0">
                <a:cs typeface="Calibri"/>
              </a:rPr>
              <a:t>Do all the processing as the image is coming in and handling when certain filters start with logic to reduce the required amount of hardware.</a:t>
            </a:r>
          </a:p>
        </p:txBody>
      </p:sp>
    </p:spTree>
    <p:extLst>
      <p:ext uri="{BB962C8B-B14F-4D97-AF65-F5344CB8AC3E}">
        <p14:creationId xmlns:p14="http://schemas.microsoft.com/office/powerpoint/2010/main" val="1080145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0B7FC-763A-4F3B-9E9A-19D6C1512449}"/>
              </a:ext>
            </a:extLst>
          </p:cNvPr>
          <p:cNvSpPr>
            <a:spLocks noGrp="1"/>
          </p:cNvSpPr>
          <p:nvPr>
            <p:ph type="title"/>
          </p:nvPr>
        </p:nvSpPr>
        <p:spPr/>
        <p:txBody>
          <a:bodyPr/>
          <a:lstStyle/>
          <a:p>
            <a:r>
              <a:rPr lang="en-US">
                <a:cs typeface="Calibri Light"/>
              </a:rPr>
              <a:t>Hardware Pipeline: Option 1</a:t>
            </a:r>
            <a:endParaRPr lang="en-US"/>
          </a:p>
        </p:txBody>
      </p:sp>
      <p:sp>
        <p:nvSpPr>
          <p:cNvPr id="3" name="Content Placeholder 2">
            <a:extLst>
              <a:ext uri="{FF2B5EF4-FFF2-40B4-BE49-F238E27FC236}">
                <a16:creationId xmlns:a16="http://schemas.microsoft.com/office/drawing/2014/main" id="{184330D6-54C3-4265-8D10-977D1868D7D6}"/>
              </a:ext>
            </a:extLst>
          </p:cNvPr>
          <p:cNvSpPr>
            <a:spLocks noGrp="1"/>
          </p:cNvSpPr>
          <p:nvPr>
            <p:ph idx="1"/>
          </p:nvPr>
        </p:nvSpPr>
        <p:spPr/>
        <p:txBody>
          <a:bodyPr vert="horz" lIns="91440" tIns="45720" rIns="91440" bIns="45720" rtlCol="0" anchor="t">
            <a:normAutofit/>
          </a:bodyPr>
          <a:lstStyle/>
          <a:p>
            <a:r>
              <a:rPr lang="en-US">
                <a:cs typeface="Calibri"/>
              </a:rPr>
              <a:t>Grayscaling and normalization can occur as the each pixel is read in as they have no dependency on time.</a:t>
            </a:r>
          </a:p>
          <a:p>
            <a:r>
              <a:rPr lang="en-US">
                <a:cs typeface="Calibri"/>
              </a:rPr>
              <a:t>The original image will be stored in memory alongside the grayscaled + normalized image (grayscaled-only image is not needed)</a:t>
            </a:r>
          </a:p>
          <a:p>
            <a:r>
              <a:rPr lang="en-US">
                <a:cs typeface="Calibri"/>
              </a:rPr>
              <a:t>Once completely read in (EOF is read), then the complex filtering can be started and stored into memory as well.</a:t>
            </a:r>
          </a:p>
        </p:txBody>
      </p:sp>
    </p:spTree>
    <p:extLst>
      <p:ext uri="{BB962C8B-B14F-4D97-AF65-F5344CB8AC3E}">
        <p14:creationId xmlns:p14="http://schemas.microsoft.com/office/powerpoint/2010/main" val="3950468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Rounded Corners 23">
            <a:extLst>
              <a:ext uri="{FF2B5EF4-FFF2-40B4-BE49-F238E27FC236}">
                <a16:creationId xmlns:a16="http://schemas.microsoft.com/office/drawing/2014/main" id="{816908A0-798A-48AC-9ABF-BC28795C1BB5}"/>
              </a:ext>
            </a:extLst>
          </p:cNvPr>
          <p:cNvSpPr/>
          <p:nvPr/>
        </p:nvSpPr>
        <p:spPr>
          <a:xfrm>
            <a:off x="2410598" y="1407720"/>
            <a:ext cx="6736805" cy="1638050"/>
          </a:xfrm>
          <a:prstGeom prst="round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b"/>
          <a:lstStyle/>
          <a:p>
            <a:r>
              <a:rPr lang="en-US" dirty="0">
                <a:solidFill>
                  <a:srgbClr val="000000"/>
                </a:solidFill>
                <a:cs typeface="Calibri"/>
              </a:rPr>
              <a:t>Image Handler Logic</a:t>
            </a:r>
            <a:endParaRPr lang="en-US" dirty="0"/>
          </a:p>
        </p:txBody>
      </p:sp>
      <p:sp>
        <p:nvSpPr>
          <p:cNvPr id="2" name="Title 1">
            <a:extLst>
              <a:ext uri="{FF2B5EF4-FFF2-40B4-BE49-F238E27FC236}">
                <a16:creationId xmlns:a16="http://schemas.microsoft.com/office/drawing/2014/main" id="{125E076C-BFCC-4D2B-ABE1-CB855A739AB8}"/>
              </a:ext>
            </a:extLst>
          </p:cNvPr>
          <p:cNvSpPr>
            <a:spLocks noGrp="1"/>
          </p:cNvSpPr>
          <p:nvPr>
            <p:ph type="title"/>
          </p:nvPr>
        </p:nvSpPr>
        <p:spPr/>
        <p:txBody>
          <a:bodyPr/>
          <a:lstStyle/>
          <a:p>
            <a:r>
              <a:rPr lang="en-US" dirty="0">
                <a:ea typeface="+mj-lt"/>
                <a:cs typeface="+mj-lt"/>
              </a:rPr>
              <a:t>High Level Flow (Hardware/Software)</a:t>
            </a:r>
          </a:p>
        </p:txBody>
      </p:sp>
      <p:sp>
        <p:nvSpPr>
          <p:cNvPr id="3" name="Rectangle: Rounded Corners 2">
            <a:extLst>
              <a:ext uri="{FF2B5EF4-FFF2-40B4-BE49-F238E27FC236}">
                <a16:creationId xmlns:a16="http://schemas.microsoft.com/office/drawing/2014/main" id="{214915A2-266D-4B79-BD49-B108F5D34342}"/>
              </a:ext>
            </a:extLst>
          </p:cNvPr>
          <p:cNvSpPr/>
          <p:nvPr/>
        </p:nvSpPr>
        <p:spPr>
          <a:xfrm>
            <a:off x="816530" y="1687996"/>
            <a:ext cx="1499151" cy="911086"/>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Calibri"/>
              </a:rPr>
              <a:t>Image From Camera</a:t>
            </a:r>
            <a:endParaRPr lang="en-US" dirty="0"/>
          </a:p>
        </p:txBody>
      </p:sp>
      <p:sp>
        <p:nvSpPr>
          <p:cNvPr id="7" name="Rectangle: Rounded Corners 6">
            <a:extLst>
              <a:ext uri="{FF2B5EF4-FFF2-40B4-BE49-F238E27FC236}">
                <a16:creationId xmlns:a16="http://schemas.microsoft.com/office/drawing/2014/main" id="{2740A250-581B-40A7-B42D-898CB7F7DD70}"/>
              </a:ext>
            </a:extLst>
          </p:cNvPr>
          <p:cNvSpPr/>
          <p:nvPr/>
        </p:nvSpPr>
        <p:spPr>
          <a:xfrm>
            <a:off x="2499691" y="1687996"/>
            <a:ext cx="1499151" cy="911086"/>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Greyscale</a:t>
            </a:r>
            <a:endParaRPr lang="en-US" dirty="0"/>
          </a:p>
        </p:txBody>
      </p:sp>
      <p:sp>
        <p:nvSpPr>
          <p:cNvPr id="12" name="Rectangle: Rounded Corners 11">
            <a:extLst>
              <a:ext uri="{FF2B5EF4-FFF2-40B4-BE49-F238E27FC236}">
                <a16:creationId xmlns:a16="http://schemas.microsoft.com/office/drawing/2014/main" id="{4DD570B0-9A47-4A3B-80AC-3397761186D0}"/>
              </a:ext>
            </a:extLst>
          </p:cNvPr>
          <p:cNvSpPr/>
          <p:nvPr/>
        </p:nvSpPr>
        <p:spPr>
          <a:xfrm>
            <a:off x="7451407" y="1677183"/>
            <a:ext cx="1499151" cy="493403"/>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Gradient Magnitude</a:t>
            </a:r>
          </a:p>
        </p:txBody>
      </p:sp>
      <p:sp>
        <p:nvSpPr>
          <p:cNvPr id="14" name="Rectangle: Rounded Corners 13">
            <a:extLst>
              <a:ext uri="{FF2B5EF4-FFF2-40B4-BE49-F238E27FC236}">
                <a16:creationId xmlns:a16="http://schemas.microsoft.com/office/drawing/2014/main" id="{6C7A6002-9691-435F-B7C4-5FB60DDE4A1E}"/>
              </a:ext>
            </a:extLst>
          </p:cNvPr>
          <p:cNvSpPr/>
          <p:nvPr/>
        </p:nvSpPr>
        <p:spPr>
          <a:xfrm>
            <a:off x="4120124" y="1687994"/>
            <a:ext cx="1499151" cy="911086"/>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Gaussian Blurring</a:t>
            </a:r>
            <a:endParaRPr lang="en-US" dirty="0"/>
          </a:p>
        </p:txBody>
      </p:sp>
      <p:sp>
        <p:nvSpPr>
          <p:cNvPr id="16" name="Rectangle: Rounded Corners 15">
            <a:extLst>
              <a:ext uri="{FF2B5EF4-FFF2-40B4-BE49-F238E27FC236}">
                <a16:creationId xmlns:a16="http://schemas.microsoft.com/office/drawing/2014/main" id="{5CD85BD8-30AC-44C9-BDAB-E0856D8B98C9}"/>
              </a:ext>
            </a:extLst>
          </p:cNvPr>
          <p:cNvSpPr/>
          <p:nvPr/>
        </p:nvSpPr>
        <p:spPr>
          <a:xfrm>
            <a:off x="5755412" y="1687994"/>
            <a:ext cx="1499151" cy="321861"/>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err="1">
                <a:cs typeface="Calibri"/>
              </a:rPr>
              <a:t>Ix</a:t>
            </a:r>
            <a:r>
              <a:rPr lang="en-US" dirty="0">
                <a:cs typeface="Calibri"/>
              </a:rPr>
              <a:t> Difference</a:t>
            </a:r>
          </a:p>
        </p:txBody>
      </p:sp>
      <p:sp>
        <p:nvSpPr>
          <p:cNvPr id="17" name="Rectangle: Rounded Corners 16">
            <a:extLst>
              <a:ext uri="{FF2B5EF4-FFF2-40B4-BE49-F238E27FC236}">
                <a16:creationId xmlns:a16="http://schemas.microsoft.com/office/drawing/2014/main" id="{DA2505B8-40F7-4AC8-A669-24B211E7E205}"/>
              </a:ext>
            </a:extLst>
          </p:cNvPr>
          <p:cNvSpPr/>
          <p:nvPr/>
        </p:nvSpPr>
        <p:spPr>
          <a:xfrm>
            <a:off x="9632064" y="1687994"/>
            <a:ext cx="1499151" cy="9110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Edge Detection</a:t>
            </a:r>
            <a:endParaRPr lang="en-US" dirty="0"/>
          </a:p>
        </p:txBody>
      </p:sp>
      <p:sp>
        <p:nvSpPr>
          <p:cNvPr id="18" name="Rectangle: Rounded Corners 17">
            <a:extLst>
              <a:ext uri="{FF2B5EF4-FFF2-40B4-BE49-F238E27FC236}">
                <a16:creationId xmlns:a16="http://schemas.microsoft.com/office/drawing/2014/main" id="{DFA01DA1-CEAF-4CB6-BDD0-8AE1286C014E}"/>
              </a:ext>
            </a:extLst>
          </p:cNvPr>
          <p:cNvSpPr/>
          <p:nvPr/>
        </p:nvSpPr>
        <p:spPr>
          <a:xfrm>
            <a:off x="818322" y="3294822"/>
            <a:ext cx="1499151" cy="9110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Clustering</a:t>
            </a:r>
          </a:p>
        </p:txBody>
      </p:sp>
      <p:sp>
        <p:nvSpPr>
          <p:cNvPr id="19" name="Rectangle: Rounded Corners 18">
            <a:extLst>
              <a:ext uri="{FF2B5EF4-FFF2-40B4-BE49-F238E27FC236}">
                <a16:creationId xmlns:a16="http://schemas.microsoft.com/office/drawing/2014/main" id="{33340ECF-3CF4-40E6-86C1-22D602A4709A}"/>
              </a:ext>
            </a:extLst>
          </p:cNvPr>
          <p:cNvSpPr/>
          <p:nvPr/>
        </p:nvSpPr>
        <p:spPr>
          <a:xfrm>
            <a:off x="2466561" y="3294822"/>
            <a:ext cx="1573694" cy="9110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Segmentation</a:t>
            </a:r>
          </a:p>
        </p:txBody>
      </p:sp>
      <p:sp>
        <p:nvSpPr>
          <p:cNvPr id="20" name="Rectangle: Rounded Corners 19">
            <a:extLst>
              <a:ext uri="{FF2B5EF4-FFF2-40B4-BE49-F238E27FC236}">
                <a16:creationId xmlns:a16="http://schemas.microsoft.com/office/drawing/2014/main" id="{D38420A6-F60B-4EFF-BCED-A4145C4157C3}"/>
              </a:ext>
            </a:extLst>
          </p:cNvPr>
          <p:cNvSpPr/>
          <p:nvPr/>
        </p:nvSpPr>
        <p:spPr>
          <a:xfrm>
            <a:off x="4214190" y="3294822"/>
            <a:ext cx="1499151" cy="9110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Segment Connection</a:t>
            </a:r>
          </a:p>
        </p:txBody>
      </p:sp>
      <p:sp>
        <p:nvSpPr>
          <p:cNvPr id="21" name="Rectangle: Rounded Corners 20">
            <a:extLst>
              <a:ext uri="{FF2B5EF4-FFF2-40B4-BE49-F238E27FC236}">
                <a16:creationId xmlns:a16="http://schemas.microsoft.com/office/drawing/2014/main" id="{19D99FCF-89D5-4AA7-A22D-B11D579BD9BA}"/>
              </a:ext>
            </a:extLst>
          </p:cNvPr>
          <p:cNvSpPr/>
          <p:nvPr/>
        </p:nvSpPr>
        <p:spPr>
          <a:xfrm>
            <a:off x="5912125" y="3294821"/>
            <a:ext cx="1499151" cy="9110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Quad Detection</a:t>
            </a:r>
            <a:endParaRPr lang="en-US" dirty="0"/>
          </a:p>
        </p:txBody>
      </p:sp>
      <p:sp>
        <p:nvSpPr>
          <p:cNvPr id="22" name="Rectangle: Rounded Corners 21">
            <a:extLst>
              <a:ext uri="{FF2B5EF4-FFF2-40B4-BE49-F238E27FC236}">
                <a16:creationId xmlns:a16="http://schemas.microsoft.com/office/drawing/2014/main" id="{5E1A84F9-20C3-4AF6-BC72-D621F8A74C19}"/>
              </a:ext>
            </a:extLst>
          </p:cNvPr>
          <p:cNvSpPr/>
          <p:nvPr/>
        </p:nvSpPr>
        <p:spPr>
          <a:xfrm>
            <a:off x="7610059" y="3294821"/>
            <a:ext cx="1499151" cy="9110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Quad Decode</a:t>
            </a:r>
            <a:endParaRPr lang="en-US" dirty="0"/>
          </a:p>
        </p:txBody>
      </p:sp>
      <p:sp>
        <p:nvSpPr>
          <p:cNvPr id="23" name="Rectangle: Rounded Corners 22">
            <a:extLst>
              <a:ext uri="{FF2B5EF4-FFF2-40B4-BE49-F238E27FC236}">
                <a16:creationId xmlns:a16="http://schemas.microsoft.com/office/drawing/2014/main" id="{6F7DC698-A019-4E11-9654-4BF6F48A4A45}"/>
              </a:ext>
            </a:extLst>
          </p:cNvPr>
          <p:cNvSpPr/>
          <p:nvPr/>
        </p:nvSpPr>
        <p:spPr>
          <a:xfrm>
            <a:off x="9307994" y="3294820"/>
            <a:ext cx="1499151" cy="9110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Duplication Extraction</a:t>
            </a:r>
            <a:endParaRPr lang="en-US" dirty="0"/>
          </a:p>
        </p:txBody>
      </p:sp>
      <p:sp>
        <p:nvSpPr>
          <p:cNvPr id="4" name="TextBox 3">
            <a:extLst>
              <a:ext uri="{FF2B5EF4-FFF2-40B4-BE49-F238E27FC236}">
                <a16:creationId xmlns:a16="http://schemas.microsoft.com/office/drawing/2014/main" id="{A1E26252-38C9-46B2-8097-7C0DFEBE8187}"/>
              </a:ext>
            </a:extLst>
          </p:cNvPr>
          <p:cNvSpPr txBox="1"/>
          <p:nvPr/>
        </p:nvSpPr>
        <p:spPr>
          <a:xfrm>
            <a:off x="818055" y="4934607"/>
            <a:ext cx="59733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Key:</a:t>
            </a:r>
          </a:p>
        </p:txBody>
      </p:sp>
      <p:sp>
        <p:nvSpPr>
          <p:cNvPr id="5" name="Rectangle: Rounded Corners 4">
            <a:extLst>
              <a:ext uri="{FF2B5EF4-FFF2-40B4-BE49-F238E27FC236}">
                <a16:creationId xmlns:a16="http://schemas.microsoft.com/office/drawing/2014/main" id="{C8ED4BA7-6377-46B8-B456-A9CE6D6C0703}"/>
              </a:ext>
            </a:extLst>
          </p:cNvPr>
          <p:cNvSpPr/>
          <p:nvPr/>
        </p:nvSpPr>
        <p:spPr>
          <a:xfrm>
            <a:off x="1423618" y="4937443"/>
            <a:ext cx="1253910" cy="376811"/>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Hardware</a:t>
            </a:r>
            <a:endParaRPr lang="en-US" dirty="0"/>
          </a:p>
        </p:txBody>
      </p:sp>
      <p:sp>
        <p:nvSpPr>
          <p:cNvPr id="6" name="Rectangle: Rounded Corners 5">
            <a:extLst>
              <a:ext uri="{FF2B5EF4-FFF2-40B4-BE49-F238E27FC236}">
                <a16:creationId xmlns:a16="http://schemas.microsoft.com/office/drawing/2014/main" id="{1A8AAF6E-EA1C-4391-AC27-A035107E11AF}"/>
              </a:ext>
            </a:extLst>
          </p:cNvPr>
          <p:cNvSpPr/>
          <p:nvPr/>
        </p:nvSpPr>
        <p:spPr>
          <a:xfrm>
            <a:off x="1423617" y="5314063"/>
            <a:ext cx="1253910" cy="376811"/>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Software</a:t>
            </a:r>
            <a:endParaRPr lang="en-US" dirty="0"/>
          </a:p>
        </p:txBody>
      </p:sp>
      <p:sp>
        <p:nvSpPr>
          <p:cNvPr id="8" name="Rectangle 7">
            <a:extLst>
              <a:ext uri="{FF2B5EF4-FFF2-40B4-BE49-F238E27FC236}">
                <a16:creationId xmlns:a16="http://schemas.microsoft.com/office/drawing/2014/main" id="{5CE357EC-B56E-4179-BFDC-E2FBD1A830F0}"/>
              </a:ext>
            </a:extLst>
          </p:cNvPr>
          <p:cNvSpPr/>
          <p:nvPr/>
        </p:nvSpPr>
        <p:spPr>
          <a:xfrm>
            <a:off x="9194801" y="1316421"/>
            <a:ext cx="341586" cy="1865585"/>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Calibri"/>
              </a:rPr>
              <a:t>Memory</a:t>
            </a:r>
            <a:endParaRPr lang="en-US" dirty="0"/>
          </a:p>
        </p:txBody>
      </p:sp>
      <p:sp>
        <p:nvSpPr>
          <p:cNvPr id="9" name="Rectangle: Rounded Corners 8">
            <a:extLst>
              <a:ext uri="{FF2B5EF4-FFF2-40B4-BE49-F238E27FC236}">
                <a16:creationId xmlns:a16="http://schemas.microsoft.com/office/drawing/2014/main" id="{AA19519F-1EC6-4A48-AB8E-454D3ECE32A7}"/>
              </a:ext>
            </a:extLst>
          </p:cNvPr>
          <p:cNvSpPr/>
          <p:nvPr/>
        </p:nvSpPr>
        <p:spPr>
          <a:xfrm>
            <a:off x="5755411" y="2181397"/>
            <a:ext cx="1499151" cy="321860"/>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err="1">
                <a:cs typeface="Calibri"/>
              </a:rPr>
              <a:t>Iy</a:t>
            </a:r>
            <a:r>
              <a:rPr lang="en-US" dirty="0">
                <a:cs typeface="Calibri"/>
              </a:rPr>
              <a:t> Difference</a:t>
            </a:r>
          </a:p>
        </p:txBody>
      </p:sp>
      <p:sp>
        <p:nvSpPr>
          <p:cNvPr id="10" name="Rectangle: Rounded Corners 9">
            <a:extLst>
              <a:ext uri="{FF2B5EF4-FFF2-40B4-BE49-F238E27FC236}">
                <a16:creationId xmlns:a16="http://schemas.microsoft.com/office/drawing/2014/main" id="{2C721B75-E174-4838-BBAB-8570E0A03E3B}"/>
              </a:ext>
            </a:extLst>
          </p:cNvPr>
          <p:cNvSpPr/>
          <p:nvPr/>
        </p:nvSpPr>
        <p:spPr>
          <a:xfrm>
            <a:off x="7443584" y="2256555"/>
            <a:ext cx="1499151" cy="493403"/>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Gradient Theta</a:t>
            </a:r>
          </a:p>
        </p:txBody>
      </p:sp>
    </p:spTree>
    <p:extLst>
      <p:ext uri="{BB962C8B-B14F-4D97-AF65-F5344CB8AC3E}">
        <p14:creationId xmlns:p14="http://schemas.microsoft.com/office/powerpoint/2010/main" val="2459831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80409-E15B-448D-A372-140E9A84A3F6}"/>
              </a:ext>
            </a:extLst>
          </p:cNvPr>
          <p:cNvSpPr>
            <a:spLocks noGrp="1"/>
          </p:cNvSpPr>
          <p:nvPr>
            <p:ph type="title"/>
          </p:nvPr>
        </p:nvSpPr>
        <p:spPr/>
        <p:txBody>
          <a:bodyPr/>
          <a:lstStyle/>
          <a:p>
            <a:r>
              <a:rPr lang="en-US">
                <a:ea typeface="+mj-lt"/>
                <a:cs typeface="+mj-lt"/>
              </a:rPr>
              <a:t>Hardware Pipeline: Option 1</a:t>
            </a:r>
          </a:p>
        </p:txBody>
      </p:sp>
      <p:sp>
        <p:nvSpPr>
          <p:cNvPr id="3" name="Content Placeholder 2">
            <a:extLst>
              <a:ext uri="{FF2B5EF4-FFF2-40B4-BE49-F238E27FC236}">
                <a16:creationId xmlns:a16="http://schemas.microsoft.com/office/drawing/2014/main" id="{94531972-507F-4230-AC6A-59A1924A327F}"/>
              </a:ext>
            </a:extLst>
          </p:cNvPr>
          <p:cNvSpPr>
            <a:spLocks noGrp="1"/>
          </p:cNvSpPr>
          <p:nvPr>
            <p:ph idx="1"/>
          </p:nvPr>
        </p:nvSpPr>
        <p:spPr/>
        <p:txBody>
          <a:bodyPr vert="horz" lIns="91440" tIns="45720" rIns="91440" bIns="45720" rtlCol="0" anchor="t">
            <a:normAutofit/>
          </a:bodyPr>
          <a:lstStyle/>
          <a:p>
            <a:r>
              <a:rPr lang="en-US" dirty="0">
                <a:cs typeface="Calibri"/>
              </a:rPr>
              <a:t>Advantages:</a:t>
            </a:r>
          </a:p>
          <a:p>
            <a:pPr lvl="1"/>
            <a:r>
              <a:rPr lang="en-US" dirty="0">
                <a:cs typeface="Calibri"/>
              </a:rPr>
              <a:t>Simpler and easier to implement</a:t>
            </a:r>
          </a:p>
          <a:p>
            <a:pPr lvl="1"/>
            <a:r>
              <a:rPr lang="en-US" dirty="0">
                <a:cs typeface="Calibri"/>
              </a:rPr>
              <a:t>Requires less surrounding hardware/logic</a:t>
            </a:r>
          </a:p>
          <a:p>
            <a:pPr lvl="1"/>
            <a:r>
              <a:rPr lang="en-US" dirty="0">
                <a:cs typeface="Calibri"/>
              </a:rPr>
              <a:t>Memory bus is kept mildly free as R/W operations are disjointed</a:t>
            </a:r>
          </a:p>
          <a:p>
            <a:r>
              <a:rPr lang="en-US" dirty="0">
                <a:cs typeface="Calibri"/>
              </a:rPr>
              <a:t>Disadvantages:</a:t>
            </a:r>
          </a:p>
          <a:p>
            <a:pPr lvl="1"/>
            <a:r>
              <a:rPr lang="en-US" dirty="0">
                <a:cs typeface="Calibri"/>
              </a:rPr>
              <a:t>Slows down when the next frame can be read as it cannot exceed the speed of the complex filtering (can be alleviated with buffering)</a:t>
            </a:r>
          </a:p>
        </p:txBody>
      </p:sp>
    </p:spTree>
    <p:extLst>
      <p:ext uri="{BB962C8B-B14F-4D97-AF65-F5344CB8AC3E}">
        <p14:creationId xmlns:p14="http://schemas.microsoft.com/office/powerpoint/2010/main" val="3523168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AEB84-C41A-49DE-A02A-9D3B88376CE6}"/>
              </a:ext>
            </a:extLst>
          </p:cNvPr>
          <p:cNvSpPr>
            <a:spLocks noGrp="1"/>
          </p:cNvSpPr>
          <p:nvPr>
            <p:ph type="title"/>
          </p:nvPr>
        </p:nvSpPr>
        <p:spPr/>
        <p:txBody>
          <a:bodyPr/>
          <a:lstStyle/>
          <a:p>
            <a:r>
              <a:rPr lang="en-US">
                <a:ea typeface="+mj-lt"/>
                <a:cs typeface="+mj-lt"/>
              </a:rPr>
              <a:t>Hardware Pipeline: Option 2</a:t>
            </a:r>
          </a:p>
        </p:txBody>
      </p:sp>
      <p:sp>
        <p:nvSpPr>
          <p:cNvPr id="3" name="Content Placeholder 2">
            <a:extLst>
              <a:ext uri="{FF2B5EF4-FFF2-40B4-BE49-F238E27FC236}">
                <a16:creationId xmlns:a16="http://schemas.microsoft.com/office/drawing/2014/main" id="{1C727626-4B0B-4055-98F8-21F33649D77D}"/>
              </a:ext>
            </a:extLst>
          </p:cNvPr>
          <p:cNvSpPr>
            <a:spLocks noGrp="1"/>
          </p:cNvSpPr>
          <p:nvPr>
            <p:ph idx="1"/>
          </p:nvPr>
        </p:nvSpPr>
        <p:spPr/>
        <p:txBody>
          <a:bodyPr vert="horz" lIns="91440" tIns="45720" rIns="91440" bIns="45720" rtlCol="0" anchor="t">
            <a:normAutofit/>
          </a:bodyPr>
          <a:lstStyle/>
          <a:p>
            <a:r>
              <a:rPr lang="en-US">
                <a:cs typeface="Calibri"/>
              </a:rPr>
              <a:t>Similarly, grayscaling and normalization can occur as the image is being read in and dumped straight into memory.</a:t>
            </a:r>
          </a:p>
          <a:p>
            <a:r>
              <a:rPr lang="en-US">
                <a:cs typeface="Calibri"/>
              </a:rPr>
              <a:t>A counter must be kept to keep track of the number of rows being read in.</a:t>
            </a:r>
            <a:endParaRPr lang="en-US" dirty="0">
              <a:cs typeface="Calibri"/>
            </a:endParaRPr>
          </a:p>
          <a:p>
            <a:r>
              <a:rPr lang="en-US">
                <a:cs typeface="Calibri"/>
              </a:rPr>
              <a:t>Once 3 rows are read, the complex filtering can read its data from memory.</a:t>
            </a:r>
          </a:p>
          <a:p>
            <a:endParaRPr lang="en-US" dirty="0">
              <a:cs typeface="Calibri"/>
            </a:endParaRPr>
          </a:p>
        </p:txBody>
      </p:sp>
    </p:spTree>
    <p:extLst>
      <p:ext uri="{BB962C8B-B14F-4D97-AF65-F5344CB8AC3E}">
        <p14:creationId xmlns:p14="http://schemas.microsoft.com/office/powerpoint/2010/main" val="2014437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3A326-B471-480F-8D4D-0F02A4637023}"/>
              </a:ext>
            </a:extLst>
          </p:cNvPr>
          <p:cNvSpPr>
            <a:spLocks noGrp="1"/>
          </p:cNvSpPr>
          <p:nvPr>
            <p:ph type="title"/>
          </p:nvPr>
        </p:nvSpPr>
        <p:spPr/>
        <p:txBody>
          <a:bodyPr/>
          <a:lstStyle/>
          <a:p>
            <a:r>
              <a:rPr lang="en-US">
                <a:cs typeface="Calibri Light"/>
              </a:rPr>
              <a:t>Hardware Pipeline: Option 2</a:t>
            </a:r>
            <a:endParaRPr lang="en-US">
              <a:ea typeface="+mj-lt"/>
              <a:cs typeface="+mj-lt"/>
            </a:endParaRPr>
          </a:p>
        </p:txBody>
      </p:sp>
      <p:sp>
        <p:nvSpPr>
          <p:cNvPr id="3" name="Content Placeholder 2">
            <a:extLst>
              <a:ext uri="{FF2B5EF4-FFF2-40B4-BE49-F238E27FC236}">
                <a16:creationId xmlns:a16="http://schemas.microsoft.com/office/drawing/2014/main" id="{B0FC6679-DD55-424A-87A2-8D4C8D2A507B}"/>
              </a:ext>
            </a:extLst>
          </p:cNvPr>
          <p:cNvSpPr>
            <a:spLocks noGrp="1"/>
          </p:cNvSpPr>
          <p:nvPr>
            <p:ph idx="1"/>
          </p:nvPr>
        </p:nvSpPr>
        <p:spPr/>
        <p:txBody>
          <a:bodyPr vert="horz" lIns="91440" tIns="45720" rIns="91440" bIns="45720" rtlCol="0" anchor="t">
            <a:normAutofit/>
          </a:bodyPr>
          <a:lstStyle/>
          <a:p>
            <a:r>
              <a:rPr lang="en-US" dirty="0">
                <a:cs typeface="Calibri"/>
              </a:rPr>
              <a:t>Advantages</a:t>
            </a:r>
          </a:p>
          <a:p>
            <a:pPr lvl="1"/>
            <a:r>
              <a:rPr lang="en-US" dirty="0">
                <a:cs typeface="Calibri"/>
              </a:rPr>
              <a:t>Keeps pace with the pixel being read in (with a delay of 3 rows)</a:t>
            </a:r>
          </a:p>
          <a:p>
            <a:r>
              <a:rPr lang="en-US" dirty="0">
                <a:cs typeface="Calibri"/>
              </a:rPr>
              <a:t>Disadvantages</a:t>
            </a:r>
          </a:p>
          <a:p>
            <a:pPr lvl="1"/>
            <a:r>
              <a:rPr lang="en-US" dirty="0">
                <a:cs typeface="Calibri"/>
              </a:rPr>
              <a:t>Lots of memory R/W operations that are overlapping</a:t>
            </a:r>
          </a:p>
          <a:p>
            <a:pPr lvl="1"/>
            <a:r>
              <a:rPr lang="en-US" dirty="0">
                <a:cs typeface="Calibri"/>
              </a:rPr>
              <a:t>May cause slight delay between each pixel being read.</a:t>
            </a:r>
          </a:p>
          <a:p>
            <a:pPr lvl="1"/>
            <a:endParaRPr lang="en-US" dirty="0">
              <a:cs typeface="Calibri"/>
            </a:endParaRPr>
          </a:p>
        </p:txBody>
      </p:sp>
    </p:spTree>
    <p:extLst>
      <p:ext uri="{BB962C8B-B14F-4D97-AF65-F5344CB8AC3E}">
        <p14:creationId xmlns:p14="http://schemas.microsoft.com/office/powerpoint/2010/main" val="21954810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61128-583B-4FC3-8156-BF11BCBE76D4}"/>
              </a:ext>
            </a:extLst>
          </p:cNvPr>
          <p:cNvSpPr>
            <a:spLocks noGrp="1"/>
          </p:cNvSpPr>
          <p:nvPr>
            <p:ph type="title"/>
          </p:nvPr>
        </p:nvSpPr>
        <p:spPr/>
        <p:txBody>
          <a:bodyPr/>
          <a:lstStyle/>
          <a:p>
            <a:r>
              <a:rPr lang="en-US">
                <a:cs typeface="Calibri Light"/>
              </a:rPr>
              <a:t>ArcTangent2</a:t>
            </a:r>
            <a:endParaRPr lang="en-US" dirty="0">
              <a:cs typeface="Calibri Light"/>
            </a:endParaRPr>
          </a:p>
        </p:txBody>
      </p:sp>
      <p:sp>
        <p:nvSpPr>
          <p:cNvPr id="3" name="Content Placeholder 2">
            <a:extLst>
              <a:ext uri="{FF2B5EF4-FFF2-40B4-BE49-F238E27FC236}">
                <a16:creationId xmlns:a16="http://schemas.microsoft.com/office/drawing/2014/main" id="{0EBE0A1C-272D-4298-9369-EB6F7201F5F9}"/>
              </a:ext>
            </a:extLst>
          </p:cNvPr>
          <p:cNvSpPr>
            <a:spLocks noGrp="1"/>
          </p:cNvSpPr>
          <p:nvPr>
            <p:ph idx="1"/>
          </p:nvPr>
        </p:nvSpPr>
        <p:spPr/>
        <p:txBody>
          <a:bodyPr vert="horz" lIns="91440" tIns="45720" rIns="91440" bIns="45720" rtlCol="0" anchor="t">
            <a:normAutofit/>
          </a:bodyPr>
          <a:lstStyle/>
          <a:p>
            <a:r>
              <a:rPr lang="en-US">
                <a:cs typeface="Calibri"/>
              </a:rPr>
              <a:t>Both AprilTag and RavvenTag use atan2 operation with an input vector.</a:t>
            </a:r>
          </a:p>
          <a:p>
            <a:r>
              <a:rPr lang="en-US">
                <a:cs typeface="Calibri"/>
              </a:rPr>
              <a:t>This poses some design choices to be made as atan2 is complex to implement in hardware</a:t>
            </a:r>
          </a:p>
          <a:p>
            <a:r>
              <a:rPr lang="en-US">
                <a:cs typeface="Calibri"/>
              </a:rPr>
              <a:t>Design Choices:</a:t>
            </a:r>
          </a:p>
          <a:p>
            <a:pPr lvl="1"/>
            <a:r>
              <a:rPr lang="en-US">
                <a:cs typeface="Calibri"/>
              </a:rPr>
              <a:t>Floating point vs Fixed point</a:t>
            </a:r>
          </a:p>
          <a:p>
            <a:pPr lvl="1"/>
            <a:r>
              <a:rPr lang="en-US">
                <a:cs typeface="Calibri"/>
              </a:rPr>
              <a:t>Atan2 algorithm</a:t>
            </a:r>
          </a:p>
          <a:p>
            <a:pPr lvl="1"/>
            <a:r>
              <a:rPr lang="en-US">
                <a:cs typeface="Calibri"/>
              </a:rPr>
              <a:t>Resources vs Speed</a:t>
            </a:r>
            <a:endParaRPr lang="en-US" dirty="0">
              <a:cs typeface="Calibri"/>
            </a:endParaRPr>
          </a:p>
        </p:txBody>
      </p:sp>
    </p:spTree>
    <p:extLst>
      <p:ext uri="{BB962C8B-B14F-4D97-AF65-F5344CB8AC3E}">
        <p14:creationId xmlns:p14="http://schemas.microsoft.com/office/powerpoint/2010/main" val="28484870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4B520-CA05-43E3-8BD0-A4D07CD11F47}"/>
              </a:ext>
            </a:extLst>
          </p:cNvPr>
          <p:cNvSpPr>
            <a:spLocks noGrp="1"/>
          </p:cNvSpPr>
          <p:nvPr>
            <p:ph type="title"/>
          </p:nvPr>
        </p:nvSpPr>
        <p:spPr/>
        <p:txBody>
          <a:bodyPr/>
          <a:lstStyle/>
          <a:p>
            <a:r>
              <a:rPr lang="en-US">
                <a:cs typeface="Calibri Light"/>
              </a:rPr>
              <a:t>Floating-Point vs Fixed-Point</a:t>
            </a:r>
            <a:endParaRPr lang="en-US"/>
          </a:p>
        </p:txBody>
      </p:sp>
      <p:sp>
        <p:nvSpPr>
          <p:cNvPr id="3" name="Content Placeholder 2">
            <a:extLst>
              <a:ext uri="{FF2B5EF4-FFF2-40B4-BE49-F238E27FC236}">
                <a16:creationId xmlns:a16="http://schemas.microsoft.com/office/drawing/2014/main" id="{18D35F2C-6836-4077-9000-A83DA7F1A9A9}"/>
              </a:ext>
            </a:extLst>
          </p:cNvPr>
          <p:cNvSpPr>
            <a:spLocks noGrp="1"/>
          </p:cNvSpPr>
          <p:nvPr>
            <p:ph idx="1"/>
          </p:nvPr>
        </p:nvSpPr>
        <p:spPr/>
        <p:txBody>
          <a:bodyPr vert="horz" lIns="91440" tIns="45720" rIns="91440" bIns="45720" rtlCol="0" anchor="t">
            <a:normAutofit lnSpcReduction="10000"/>
          </a:bodyPr>
          <a:lstStyle/>
          <a:p>
            <a:r>
              <a:rPr lang="en-US" dirty="0">
                <a:cs typeface="Calibri"/>
              </a:rPr>
              <a:t>Both are widely used in embedded applications. With the increase in integrated floating-point units (FPUs), floating-point is becoming readily accessible.</a:t>
            </a:r>
          </a:p>
          <a:p>
            <a:r>
              <a:rPr lang="en-US" dirty="0">
                <a:cs typeface="Calibri"/>
              </a:rPr>
              <a:t>Fixed-Point provides increased and fine-tuned precision depending on the situation.</a:t>
            </a:r>
          </a:p>
          <a:p>
            <a:r>
              <a:rPr lang="en-US" dirty="0">
                <a:cs typeface="Calibri"/>
              </a:rPr>
              <a:t>For this application, it may be better to utilize Xilinx's built-in FPU in hardware and perform operations with that as the Cortex A9 on the Zynq has a built-in FPU.</a:t>
            </a:r>
          </a:p>
          <a:p>
            <a:r>
              <a:rPr lang="en-US" dirty="0">
                <a:cs typeface="Calibri"/>
              </a:rPr>
              <a:t>One can convert from fixed-point to floating-point when transferring the data from the FPGA to the CPU, but this can be skipped if all the operations can be done in floating-point.</a:t>
            </a:r>
          </a:p>
        </p:txBody>
      </p:sp>
    </p:spTree>
    <p:extLst>
      <p:ext uri="{BB962C8B-B14F-4D97-AF65-F5344CB8AC3E}">
        <p14:creationId xmlns:p14="http://schemas.microsoft.com/office/powerpoint/2010/main" val="1371690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C124E-4598-42C7-B92A-F42824BCEE24}"/>
              </a:ext>
            </a:extLst>
          </p:cNvPr>
          <p:cNvSpPr>
            <a:spLocks noGrp="1"/>
          </p:cNvSpPr>
          <p:nvPr>
            <p:ph type="title"/>
          </p:nvPr>
        </p:nvSpPr>
        <p:spPr/>
        <p:txBody>
          <a:bodyPr/>
          <a:lstStyle/>
          <a:p>
            <a:r>
              <a:rPr lang="en-US">
                <a:cs typeface="Calibri Light"/>
              </a:rPr>
              <a:t>ATan2 Algorithms</a:t>
            </a:r>
            <a:endParaRPr lang="en-US"/>
          </a:p>
        </p:txBody>
      </p:sp>
      <p:sp>
        <p:nvSpPr>
          <p:cNvPr id="3" name="Content Placeholder 2">
            <a:extLst>
              <a:ext uri="{FF2B5EF4-FFF2-40B4-BE49-F238E27FC236}">
                <a16:creationId xmlns:a16="http://schemas.microsoft.com/office/drawing/2014/main" id="{E2035421-4C63-4B75-82C6-CB34F0338C0D}"/>
              </a:ext>
            </a:extLst>
          </p:cNvPr>
          <p:cNvSpPr>
            <a:spLocks noGrp="1"/>
          </p:cNvSpPr>
          <p:nvPr>
            <p:ph idx="1"/>
          </p:nvPr>
        </p:nvSpPr>
        <p:spPr/>
        <p:txBody>
          <a:bodyPr vert="horz" lIns="91440" tIns="45720" rIns="91440" bIns="45720" rtlCol="0" anchor="t">
            <a:normAutofit/>
          </a:bodyPr>
          <a:lstStyle/>
          <a:p>
            <a:r>
              <a:rPr lang="en-US" dirty="0">
                <a:cs typeface="Calibri"/>
              </a:rPr>
              <a:t>There are a wide variety of atan2 algorithms that have been developed as atan2 is a commonly used operation in digital signal processing.</a:t>
            </a:r>
          </a:p>
          <a:p>
            <a:r>
              <a:rPr lang="en-US" dirty="0">
                <a:cs typeface="Calibri"/>
              </a:rPr>
              <a:t>Out of all of them, a CORDIC implementation should be used as it can compute both </a:t>
            </a:r>
            <a:r>
              <a:rPr lang="en-US" dirty="0" err="1">
                <a:cs typeface="Calibri"/>
              </a:rPr>
              <a:t>atan</a:t>
            </a:r>
            <a:r>
              <a:rPr lang="en-US" dirty="0">
                <a:cs typeface="Calibri"/>
              </a:rPr>
              <a:t> and the magnitude together.</a:t>
            </a:r>
          </a:p>
          <a:p>
            <a:r>
              <a:rPr lang="en-US" dirty="0">
                <a:cs typeface="Calibri"/>
              </a:rPr>
              <a:t>CORDIC is, by design, an iterative process which lends its hand to being able to be implemented with fixed-point arithmetic easily and efficiently.</a:t>
            </a:r>
          </a:p>
          <a:p>
            <a:r>
              <a:rPr lang="en-US" dirty="0">
                <a:cs typeface="Calibri"/>
              </a:rPr>
              <a:t>Iterative processes can be easily pipelined in the FPGA with the cost of redundant hardware.</a:t>
            </a:r>
          </a:p>
        </p:txBody>
      </p:sp>
    </p:spTree>
    <p:extLst>
      <p:ext uri="{BB962C8B-B14F-4D97-AF65-F5344CB8AC3E}">
        <p14:creationId xmlns:p14="http://schemas.microsoft.com/office/powerpoint/2010/main" val="31051313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099B0-166B-4D0C-A257-F72CBE9EB136}"/>
              </a:ext>
            </a:extLst>
          </p:cNvPr>
          <p:cNvSpPr>
            <a:spLocks noGrp="1"/>
          </p:cNvSpPr>
          <p:nvPr>
            <p:ph type="title"/>
          </p:nvPr>
        </p:nvSpPr>
        <p:spPr/>
        <p:txBody>
          <a:bodyPr/>
          <a:lstStyle/>
          <a:p>
            <a:r>
              <a:rPr lang="en-US" dirty="0">
                <a:cs typeface="Calibri Light"/>
              </a:rPr>
              <a:t>Resources Vs Speed</a:t>
            </a:r>
            <a:endParaRPr lang="en-US" dirty="0"/>
          </a:p>
        </p:txBody>
      </p:sp>
      <p:sp>
        <p:nvSpPr>
          <p:cNvPr id="3" name="Content Placeholder 2">
            <a:extLst>
              <a:ext uri="{FF2B5EF4-FFF2-40B4-BE49-F238E27FC236}">
                <a16:creationId xmlns:a16="http://schemas.microsoft.com/office/drawing/2014/main" id="{3708AC2D-EEA2-430F-982B-DC5E0E8C1FC3}"/>
              </a:ext>
            </a:extLst>
          </p:cNvPr>
          <p:cNvSpPr>
            <a:spLocks noGrp="1"/>
          </p:cNvSpPr>
          <p:nvPr>
            <p:ph idx="1"/>
          </p:nvPr>
        </p:nvSpPr>
        <p:spPr/>
        <p:txBody>
          <a:bodyPr vert="horz" lIns="91440" tIns="45720" rIns="91440" bIns="45720" rtlCol="0" anchor="t">
            <a:normAutofit/>
          </a:bodyPr>
          <a:lstStyle/>
          <a:p>
            <a:r>
              <a:rPr lang="en-US" dirty="0">
                <a:cs typeface="Calibri"/>
              </a:rPr>
              <a:t>Regardless of whether floating-point or fixed-point is used, or whichever atan2 algorithm is chosen, it all comes down to the debate of resources vs speed.</a:t>
            </a:r>
          </a:p>
          <a:p>
            <a:r>
              <a:rPr lang="en-US" dirty="0">
                <a:cs typeface="Calibri"/>
              </a:rPr>
              <a:t>For this application, we may want to opt for a faster operation since a minimal amount of the algorithm will be done on the FPGA.</a:t>
            </a:r>
          </a:p>
          <a:p>
            <a:r>
              <a:rPr lang="en-US" dirty="0">
                <a:cs typeface="Calibri"/>
              </a:rPr>
              <a:t>The FPGA may also take on more of the algorithm given the latency between the CPU and the FPGA is low if large portions of the algorithm iterative over the image.</a:t>
            </a:r>
          </a:p>
        </p:txBody>
      </p:sp>
    </p:spTree>
    <p:extLst>
      <p:ext uri="{BB962C8B-B14F-4D97-AF65-F5344CB8AC3E}">
        <p14:creationId xmlns:p14="http://schemas.microsoft.com/office/powerpoint/2010/main" val="1106071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9E195-2D58-48E8-B460-9590269CFE6E}"/>
              </a:ext>
            </a:extLst>
          </p:cNvPr>
          <p:cNvSpPr>
            <a:spLocks noGrp="1"/>
          </p:cNvSpPr>
          <p:nvPr>
            <p:ph type="title"/>
          </p:nvPr>
        </p:nvSpPr>
        <p:spPr/>
        <p:txBody>
          <a:bodyPr/>
          <a:lstStyle/>
          <a:p>
            <a:r>
              <a:rPr lang="en-US" dirty="0">
                <a:cs typeface="Calibri Light"/>
              </a:rPr>
              <a:t>Image From Camera</a:t>
            </a:r>
            <a:endParaRPr lang="en-US" dirty="0"/>
          </a:p>
        </p:txBody>
      </p:sp>
      <p:sp>
        <p:nvSpPr>
          <p:cNvPr id="4" name="Rectangle: Rounded Corners 3">
            <a:extLst>
              <a:ext uri="{FF2B5EF4-FFF2-40B4-BE49-F238E27FC236}">
                <a16:creationId xmlns:a16="http://schemas.microsoft.com/office/drawing/2014/main" id="{673A1E00-B2B5-4D0E-BDE9-54FE11AEF55A}"/>
              </a:ext>
            </a:extLst>
          </p:cNvPr>
          <p:cNvSpPr/>
          <p:nvPr/>
        </p:nvSpPr>
        <p:spPr>
          <a:xfrm>
            <a:off x="4550446" y="1687996"/>
            <a:ext cx="2637771" cy="4957568"/>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Calibri"/>
              </a:rPr>
              <a:t>Image From Camera</a:t>
            </a:r>
            <a:endParaRPr lang="en-US" dirty="0"/>
          </a:p>
        </p:txBody>
      </p:sp>
      <p:cxnSp>
        <p:nvCxnSpPr>
          <p:cNvPr id="5" name="Straight Arrow Connector 4">
            <a:extLst>
              <a:ext uri="{FF2B5EF4-FFF2-40B4-BE49-F238E27FC236}">
                <a16:creationId xmlns:a16="http://schemas.microsoft.com/office/drawing/2014/main" id="{39ACBB34-5818-48A3-AD33-B20A83216866}"/>
              </a:ext>
            </a:extLst>
          </p:cNvPr>
          <p:cNvCxnSpPr/>
          <p:nvPr/>
        </p:nvCxnSpPr>
        <p:spPr>
          <a:xfrm flipV="1">
            <a:off x="2547007" y="4122683"/>
            <a:ext cx="1982952" cy="5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D854C7C-80A3-45FC-BDC8-E97EE44945D1}"/>
              </a:ext>
            </a:extLst>
          </p:cNvPr>
          <p:cNvCxnSpPr>
            <a:cxnSpLocks/>
          </p:cNvCxnSpPr>
          <p:nvPr/>
        </p:nvCxnSpPr>
        <p:spPr>
          <a:xfrm flipV="1">
            <a:off x="7215351" y="4166475"/>
            <a:ext cx="1982952" cy="5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215D1EB-3C01-45EF-A9D1-1ADB4E27AA63}"/>
              </a:ext>
            </a:extLst>
          </p:cNvPr>
          <p:cNvSpPr txBox="1"/>
          <p:nvPr/>
        </p:nvSpPr>
        <p:spPr>
          <a:xfrm>
            <a:off x="2546241" y="375493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Outside world</a:t>
            </a:r>
            <a:endParaRPr lang="en-US" dirty="0">
              <a:cs typeface="Calibri"/>
            </a:endParaRPr>
          </a:p>
        </p:txBody>
      </p:sp>
      <p:sp>
        <p:nvSpPr>
          <p:cNvPr id="8" name="TextBox 7">
            <a:extLst>
              <a:ext uri="{FF2B5EF4-FFF2-40B4-BE49-F238E27FC236}">
                <a16:creationId xmlns:a16="http://schemas.microsoft.com/office/drawing/2014/main" id="{97085721-A514-4317-ADE6-8FC13A3A7C63}"/>
              </a:ext>
            </a:extLst>
          </p:cNvPr>
          <p:cNvSpPr txBox="1"/>
          <p:nvPr/>
        </p:nvSpPr>
        <p:spPr>
          <a:xfrm>
            <a:off x="7188309" y="375492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AxiVideoStream-RGB888</a:t>
            </a:r>
          </a:p>
        </p:txBody>
      </p:sp>
    </p:spTree>
    <p:extLst>
      <p:ext uri="{BB962C8B-B14F-4D97-AF65-F5344CB8AC3E}">
        <p14:creationId xmlns:p14="http://schemas.microsoft.com/office/powerpoint/2010/main" val="2656095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9E195-2D58-48E8-B460-9590269CFE6E}"/>
              </a:ext>
            </a:extLst>
          </p:cNvPr>
          <p:cNvSpPr>
            <a:spLocks noGrp="1"/>
          </p:cNvSpPr>
          <p:nvPr>
            <p:ph type="title"/>
          </p:nvPr>
        </p:nvSpPr>
        <p:spPr/>
        <p:txBody>
          <a:bodyPr/>
          <a:lstStyle/>
          <a:p>
            <a:r>
              <a:rPr lang="en-US" dirty="0">
                <a:cs typeface="Calibri Light"/>
              </a:rPr>
              <a:t>Greyscale (Per Pixel)</a:t>
            </a:r>
            <a:endParaRPr lang="en-US" dirty="0"/>
          </a:p>
        </p:txBody>
      </p:sp>
      <p:sp>
        <p:nvSpPr>
          <p:cNvPr id="4" name="Rectangle: Rounded Corners 3">
            <a:extLst>
              <a:ext uri="{FF2B5EF4-FFF2-40B4-BE49-F238E27FC236}">
                <a16:creationId xmlns:a16="http://schemas.microsoft.com/office/drawing/2014/main" id="{673A1E00-B2B5-4D0E-BDE9-54FE11AEF55A}"/>
              </a:ext>
            </a:extLst>
          </p:cNvPr>
          <p:cNvSpPr/>
          <p:nvPr/>
        </p:nvSpPr>
        <p:spPr>
          <a:xfrm>
            <a:off x="4550446" y="1687996"/>
            <a:ext cx="2637771" cy="4957568"/>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Greyscale</a:t>
            </a:r>
            <a:endParaRPr lang="en-US" dirty="0"/>
          </a:p>
        </p:txBody>
      </p:sp>
      <p:cxnSp>
        <p:nvCxnSpPr>
          <p:cNvPr id="5" name="Straight Arrow Connector 4">
            <a:extLst>
              <a:ext uri="{FF2B5EF4-FFF2-40B4-BE49-F238E27FC236}">
                <a16:creationId xmlns:a16="http://schemas.microsoft.com/office/drawing/2014/main" id="{39ACBB34-5818-48A3-AD33-B20A83216866}"/>
              </a:ext>
            </a:extLst>
          </p:cNvPr>
          <p:cNvCxnSpPr/>
          <p:nvPr/>
        </p:nvCxnSpPr>
        <p:spPr>
          <a:xfrm flipV="1">
            <a:off x="2547007" y="4122683"/>
            <a:ext cx="1982952" cy="5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D854C7C-80A3-45FC-BDC8-E97EE44945D1}"/>
              </a:ext>
            </a:extLst>
          </p:cNvPr>
          <p:cNvCxnSpPr>
            <a:cxnSpLocks/>
          </p:cNvCxnSpPr>
          <p:nvPr/>
        </p:nvCxnSpPr>
        <p:spPr>
          <a:xfrm flipV="1">
            <a:off x="7215351" y="3078546"/>
            <a:ext cx="1982952" cy="5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215D1EB-3C01-45EF-A9D1-1ADB4E27AA63}"/>
              </a:ext>
            </a:extLst>
          </p:cNvPr>
          <p:cNvSpPr txBox="1"/>
          <p:nvPr/>
        </p:nvSpPr>
        <p:spPr>
          <a:xfrm>
            <a:off x="2633827" y="3754930"/>
            <a:ext cx="1981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AxiStream-RGB888</a:t>
            </a:r>
          </a:p>
        </p:txBody>
      </p:sp>
      <p:sp>
        <p:nvSpPr>
          <p:cNvPr id="8" name="TextBox 7">
            <a:extLst>
              <a:ext uri="{FF2B5EF4-FFF2-40B4-BE49-F238E27FC236}">
                <a16:creationId xmlns:a16="http://schemas.microsoft.com/office/drawing/2014/main" id="{97085721-A514-4317-ADE6-8FC13A3A7C63}"/>
              </a:ext>
            </a:extLst>
          </p:cNvPr>
          <p:cNvSpPr txBox="1"/>
          <p:nvPr/>
        </p:nvSpPr>
        <p:spPr>
          <a:xfrm>
            <a:off x="7188309" y="2667000"/>
            <a:ext cx="285706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AxiStream-RGBGr8888</a:t>
            </a:r>
            <a:endParaRPr lang="en-US" dirty="0"/>
          </a:p>
        </p:txBody>
      </p:sp>
      <p:cxnSp>
        <p:nvCxnSpPr>
          <p:cNvPr id="11" name="Straight Arrow Connector 10">
            <a:extLst>
              <a:ext uri="{FF2B5EF4-FFF2-40B4-BE49-F238E27FC236}">
                <a16:creationId xmlns:a16="http://schemas.microsoft.com/office/drawing/2014/main" id="{B624E2AC-51A6-489F-8257-461B260B2582}"/>
              </a:ext>
            </a:extLst>
          </p:cNvPr>
          <p:cNvCxnSpPr>
            <a:cxnSpLocks/>
          </p:cNvCxnSpPr>
          <p:nvPr/>
        </p:nvCxnSpPr>
        <p:spPr>
          <a:xfrm flipV="1">
            <a:off x="7228380" y="5288346"/>
            <a:ext cx="1982952" cy="5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A719B10-5A57-4B42-81E0-6A14A180EB1F}"/>
              </a:ext>
            </a:extLst>
          </p:cNvPr>
          <p:cNvSpPr txBox="1"/>
          <p:nvPr/>
        </p:nvSpPr>
        <p:spPr>
          <a:xfrm>
            <a:off x="7201338" y="4876800"/>
            <a:ext cx="285706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AxiStream-Grey32f</a:t>
            </a:r>
            <a:endParaRPr lang="en-US" dirty="0"/>
          </a:p>
        </p:txBody>
      </p:sp>
      <p:sp>
        <p:nvSpPr>
          <p:cNvPr id="3" name="TextBox 2">
            <a:extLst>
              <a:ext uri="{FF2B5EF4-FFF2-40B4-BE49-F238E27FC236}">
                <a16:creationId xmlns:a16="http://schemas.microsoft.com/office/drawing/2014/main" id="{1C7F85E8-1CC3-4183-9838-FB25F6385E9B}"/>
              </a:ext>
            </a:extLst>
          </p:cNvPr>
          <p:cNvSpPr txBox="1"/>
          <p:nvPr/>
        </p:nvSpPr>
        <p:spPr>
          <a:xfrm>
            <a:off x="7866830" y="3687913"/>
            <a:ext cx="679994" cy="584775"/>
          </a:xfrm>
          <a:prstGeom prst="rect">
            <a:avLst/>
          </a:prstGeom>
          <a:noFill/>
        </p:spPr>
        <p:txBody>
          <a:bodyPr wrap="none" rtlCol="0">
            <a:spAutoFit/>
          </a:bodyPr>
          <a:lstStyle/>
          <a:p>
            <a:r>
              <a:rPr lang="en-US" sz="3200" dirty="0"/>
              <a:t>OR</a:t>
            </a:r>
          </a:p>
        </p:txBody>
      </p:sp>
    </p:spTree>
    <p:extLst>
      <p:ext uri="{BB962C8B-B14F-4D97-AF65-F5344CB8AC3E}">
        <p14:creationId xmlns:p14="http://schemas.microsoft.com/office/powerpoint/2010/main" val="4155608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9E195-2D58-48E8-B460-9590269CFE6E}"/>
              </a:ext>
            </a:extLst>
          </p:cNvPr>
          <p:cNvSpPr>
            <a:spLocks noGrp="1"/>
          </p:cNvSpPr>
          <p:nvPr>
            <p:ph type="title"/>
          </p:nvPr>
        </p:nvSpPr>
        <p:spPr/>
        <p:txBody>
          <a:bodyPr/>
          <a:lstStyle/>
          <a:p>
            <a:r>
              <a:rPr lang="en-US" dirty="0">
                <a:cs typeface="Calibri Light"/>
              </a:rPr>
              <a:t>Gaussian Blurring (3x3 Convolution)</a:t>
            </a:r>
            <a:endParaRPr lang="en-US" dirty="0"/>
          </a:p>
        </p:txBody>
      </p:sp>
      <p:sp>
        <p:nvSpPr>
          <p:cNvPr id="4" name="Rectangle: Rounded Corners 3">
            <a:extLst>
              <a:ext uri="{FF2B5EF4-FFF2-40B4-BE49-F238E27FC236}">
                <a16:creationId xmlns:a16="http://schemas.microsoft.com/office/drawing/2014/main" id="{673A1E00-B2B5-4D0E-BDE9-54FE11AEF55A}"/>
              </a:ext>
            </a:extLst>
          </p:cNvPr>
          <p:cNvSpPr/>
          <p:nvPr/>
        </p:nvSpPr>
        <p:spPr>
          <a:xfrm>
            <a:off x="6908783" y="1687996"/>
            <a:ext cx="2637771" cy="4957568"/>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Gaussian Blurring</a:t>
            </a:r>
            <a:endParaRPr lang="en-US" dirty="0"/>
          </a:p>
        </p:txBody>
      </p:sp>
      <p:cxnSp>
        <p:nvCxnSpPr>
          <p:cNvPr id="5" name="Straight Arrow Connector 4">
            <a:extLst>
              <a:ext uri="{FF2B5EF4-FFF2-40B4-BE49-F238E27FC236}">
                <a16:creationId xmlns:a16="http://schemas.microsoft.com/office/drawing/2014/main" id="{39ACBB34-5818-48A3-AD33-B20A83216866}"/>
              </a:ext>
            </a:extLst>
          </p:cNvPr>
          <p:cNvCxnSpPr/>
          <p:nvPr/>
        </p:nvCxnSpPr>
        <p:spPr>
          <a:xfrm flipV="1">
            <a:off x="4905344" y="5404945"/>
            <a:ext cx="1982952" cy="5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D854C7C-80A3-45FC-BDC8-E97EE44945D1}"/>
              </a:ext>
            </a:extLst>
          </p:cNvPr>
          <p:cNvCxnSpPr>
            <a:cxnSpLocks/>
          </p:cNvCxnSpPr>
          <p:nvPr/>
        </p:nvCxnSpPr>
        <p:spPr>
          <a:xfrm flipV="1">
            <a:off x="9573688" y="5481145"/>
            <a:ext cx="1982952" cy="5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215D1EB-3C01-45EF-A9D1-1ADB4E27AA63}"/>
              </a:ext>
            </a:extLst>
          </p:cNvPr>
          <p:cNvSpPr txBox="1"/>
          <p:nvPr/>
        </p:nvSpPr>
        <p:spPr>
          <a:xfrm>
            <a:off x="4872937" y="5037192"/>
            <a:ext cx="209166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AxiStream-Grey32F</a:t>
            </a:r>
          </a:p>
        </p:txBody>
      </p:sp>
      <p:sp>
        <p:nvSpPr>
          <p:cNvPr id="8" name="TextBox 7">
            <a:extLst>
              <a:ext uri="{FF2B5EF4-FFF2-40B4-BE49-F238E27FC236}">
                <a16:creationId xmlns:a16="http://schemas.microsoft.com/office/drawing/2014/main" id="{97085721-A514-4317-ADE6-8FC13A3A7C63}"/>
              </a:ext>
            </a:extLst>
          </p:cNvPr>
          <p:cNvSpPr txBox="1"/>
          <p:nvPr/>
        </p:nvSpPr>
        <p:spPr>
          <a:xfrm>
            <a:off x="9546646" y="5069599"/>
            <a:ext cx="218815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AxiStream-Grey32F</a:t>
            </a:r>
          </a:p>
        </p:txBody>
      </p:sp>
      <p:cxnSp>
        <p:nvCxnSpPr>
          <p:cNvPr id="9" name="Straight Arrow Connector 8">
            <a:extLst>
              <a:ext uri="{FF2B5EF4-FFF2-40B4-BE49-F238E27FC236}">
                <a16:creationId xmlns:a16="http://schemas.microsoft.com/office/drawing/2014/main" id="{4FC4117F-1013-4B36-AAB6-F4E271A677DE}"/>
              </a:ext>
            </a:extLst>
          </p:cNvPr>
          <p:cNvCxnSpPr/>
          <p:nvPr/>
        </p:nvCxnSpPr>
        <p:spPr>
          <a:xfrm flipV="1">
            <a:off x="4872937" y="3034753"/>
            <a:ext cx="1982952" cy="5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F20ED19-7B2B-4F06-9C90-681726F7DB62}"/>
              </a:ext>
            </a:extLst>
          </p:cNvPr>
          <p:cNvSpPr txBox="1"/>
          <p:nvPr/>
        </p:nvSpPr>
        <p:spPr>
          <a:xfrm>
            <a:off x="4720537" y="2667000"/>
            <a:ext cx="24422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AxiStream-RGBGr8888</a:t>
            </a:r>
            <a:endParaRPr lang="en-US" dirty="0"/>
          </a:p>
        </p:txBody>
      </p:sp>
      <p:cxnSp>
        <p:nvCxnSpPr>
          <p:cNvPr id="13" name="Straight Arrow Connector 12">
            <a:extLst>
              <a:ext uri="{FF2B5EF4-FFF2-40B4-BE49-F238E27FC236}">
                <a16:creationId xmlns:a16="http://schemas.microsoft.com/office/drawing/2014/main" id="{AF186EEF-2A30-4A54-8521-59F7928FFB74}"/>
              </a:ext>
            </a:extLst>
          </p:cNvPr>
          <p:cNvCxnSpPr>
            <a:cxnSpLocks/>
          </p:cNvCxnSpPr>
          <p:nvPr/>
        </p:nvCxnSpPr>
        <p:spPr>
          <a:xfrm flipV="1">
            <a:off x="9569825" y="3028427"/>
            <a:ext cx="1982952" cy="5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9A35B82-FF32-4EA0-999B-FC2838F66E95}"/>
              </a:ext>
            </a:extLst>
          </p:cNvPr>
          <p:cNvSpPr txBox="1"/>
          <p:nvPr/>
        </p:nvSpPr>
        <p:spPr>
          <a:xfrm>
            <a:off x="9542783" y="2616881"/>
            <a:ext cx="24422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AxiStream-Grey4.28</a:t>
            </a:r>
            <a:endParaRPr lang="en-US" dirty="0"/>
          </a:p>
        </p:txBody>
      </p:sp>
      <p:sp>
        <p:nvSpPr>
          <p:cNvPr id="15" name="TextBox 14">
            <a:extLst>
              <a:ext uri="{FF2B5EF4-FFF2-40B4-BE49-F238E27FC236}">
                <a16:creationId xmlns:a16="http://schemas.microsoft.com/office/drawing/2014/main" id="{89813F44-22CA-461F-8BA0-26C9CB99ACF6}"/>
              </a:ext>
            </a:extLst>
          </p:cNvPr>
          <p:cNvSpPr txBox="1"/>
          <p:nvPr/>
        </p:nvSpPr>
        <p:spPr>
          <a:xfrm>
            <a:off x="5524416" y="3718677"/>
            <a:ext cx="679994" cy="584775"/>
          </a:xfrm>
          <a:prstGeom prst="rect">
            <a:avLst/>
          </a:prstGeom>
          <a:noFill/>
        </p:spPr>
        <p:txBody>
          <a:bodyPr wrap="none" rtlCol="0">
            <a:spAutoFit/>
          </a:bodyPr>
          <a:lstStyle/>
          <a:p>
            <a:r>
              <a:rPr lang="en-US" sz="3200" dirty="0"/>
              <a:t>OR</a:t>
            </a:r>
          </a:p>
        </p:txBody>
      </p:sp>
      <p:sp>
        <p:nvSpPr>
          <p:cNvPr id="16" name="TextBox 15">
            <a:extLst>
              <a:ext uri="{FF2B5EF4-FFF2-40B4-BE49-F238E27FC236}">
                <a16:creationId xmlns:a16="http://schemas.microsoft.com/office/drawing/2014/main" id="{9F41FCCD-3942-4692-9060-C109A9906537}"/>
              </a:ext>
            </a:extLst>
          </p:cNvPr>
          <p:cNvSpPr txBox="1"/>
          <p:nvPr/>
        </p:nvSpPr>
        <p:spPr>
          <a:xfrm>
            <a:off x="10221304" y="3759548"/>
            <a:ext cx="679994" cy="584775"/>
          </a:xfrm>
          <a:prstGeom prst="rect">
            <a:avLst/>
          </a:prstGeom>
          <a:noFill/>
        </p:spPr>
        <p:txBody>
          <a:bodyPr wrap="none" rtlCol="0">
            <a:spAutoFit/>
          </a:bodyPr>
          <a:lstStyle/>
          <a:p>
            <a:r>
              <a:rPr lang="en-US" sz="3200" dirty="0"/>
              <a:t>OR</a:t>
            </a:r>
          </a:p>
        </p:txBody>
      </p:sp>
      <p:sp>
        <p:nvSpPr>
          <p:cNvPr id="17" name="Rectangle: Rounded Corners 16">
            <a:extLst>
              <a:ext uri="{FF2B5EF4-FFF2-40B4-BE49-F238E27FC236}">
                <a16:creationId xmlns:a16="http://schemas.microsoft.com/office/drawing/2014/main" id="{C2FAC95C-EB7F-4DAD-B6EF-4E31368DE857}"/>
              </a:ext>
            </a:extLst>
          </p:cNvPr>
          <p:cNvSpPr/>
          <p:nvPr/>
        </p:nvSpPr>
        <p:spPr>
          <a:xfrm>
            <a:off x="2910060" y="1668284"/>
            <a:ext cx="1837592" cy="4957568"/>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3 Buffer rows</a:t>
            </a:r>
          </a:p>
          <a:p>
            <a:pPr algn="ctr"/>
            <a:r>
              <a:rPr lang="en-US" dirty="0">
                <a:cs typeface="Calibri"/>
              </a:rPr>
              <a:t>(Needed for the convolution)</a:t>
            </a:r>
            <a:endParaRPr lang="en-US" dirty="0"/>
          </a:p>
        </p:txBody>
      </p:sp>
      <p:cxnSp>
        <p:nvCxnSpPr>
          <p:cNvPr id="18" name="Straight Arrow Connector 17">
            <a:extLst>
              <a:ext uri="{FF2B5EF4-FFF2-40B4-BE49-F238E27FC236}">
                <a16:creationId xmlns:a16="http://schemas.microsoft.com/office/drawing/2014/main" id="{9FD60E50-AFCD-4A90-8232-77B65DF3C4EE}"/>
              </a:ext>
            </a:extLst>
          </p:cNvPr>
          <p:cNvCxnSpPr>
            <a:cxnSpLocks/>
          </p:cNvCxnSpPr>
          <p:nvPr/>
        </p:nvCxnSpPr>
        <p:spPr>
          <a:xfrm flipV="1">
            <a:off x="666265" y="3082222"/>
            <a:ext cx="1982952" cy="5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A2A8D35-0A16-4C32-A1DD-5480A2BCC032}"/>
              </a:ext>
            </a:extLst>
          </p:cNvPr>
          <p:cNvSpPr txBox="1"/>
          <p:nvPr/>
        </p:nvSpPr>
        <p:spPr>
          <a:xfrm>
            <a:off x="639223" y="2670676"/>
            <a:ext cx="285706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AxiStream-RGBGr8888</a:t>
            </a:r>
            <a:endParaRPr lang="en-US" dirty="0"/>
          </a:p>
        </p:txBody>
      </p:sp>
      <p:cxnSp>
        <p:nvCxnSpPr>
          <p:cNvPr id="20" name="Straight Arrow Connector 19">
            <a:extLst>
              <a:ext uri="{FF2B5EF4-FFF2-40B4-BE49-F238E27FC236}">
                <a16:creationId xmlns:a16="http://schemas.microsoft.com/office/drawing/2014/main" id="{80EA1561-A1C4-411D-895D-0A9B01D9AF35}"/>
              </a:ext>
            </a:extLst>
          </p:cNvPr>
          <p:cNvCxnSpPr>
            <a:cxnSpLocks/>
          </p:cNvCxnSpPr>
          <p:nvPr/>
        </p:nvCxnSpPr>
        <p:spPr>
          <a:xfrm flipV="1">
            <a:off x="679294" y="5292022"/>
            <a:ext cx="1982952" cy="5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296F570-C035-438A-A56B-4D4E5357990F}"/>
              </a:ext>
            </a:extLst>
          </p:cNvPr>
          <p:cNvSpPr txBox="1"/>
          <p:nvPr/>
        </p:nvSpPr>
        <p:spPr>
          <a:xfrm>
            <a:off x="652252" y="4880476"/>
            <a:ext cx="285706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AxiStream-Grey32f</a:t>
            </a:r>
            <a:endParaRPr lang="en-US" dirty="0"/>
          </a:p>
        </p:txBody>
      </p:sp>
      <p:sp>
        <p:nvSpPr>
          <p:cNvPr id="22" name="TextBox 21">
            <a:extLst>
              <a:ext uri="{FF2B5EF4-FFF2-40B4-BE49-F238E27FC236}">
                <a16:creationId xmlns:a16="http://schemas.microsoft.com/office/drawing/2014/main" id="{A7FFF6E0-8236-4FF0-86B8-BCC3C13F4F56}"/>
              </a:ext>
            </a:extLst>
          </p:cNvPr>
          <p:cNvSpPr txBox="1"/>
          <p:nvPr/>
        </p:nvSpPr>
        <p:spPr>
          <a:xfrm>
            <a:off x="1317744" y="3691589"/>
            <a:ext cx="679994" cy="584775"/>
          </a:xfrm>
          <a:prstGeom prst="rect">
            <a:avLst/>
          </a:prstGeom>
          <a:noFill/>
        </p:spPr>
        <p:txBody>
          <a:bodyPr wrap="none" rtlCol="0">
            <a:spAutoFit/>
          </a:bodyPr>
          <a:lstStyle/>
          <a:p>
            <a:r>
              <a:rPr lang="en-US" sz="3200" dirty="0"/>
              <a:t>OR</a:t>
            </a:r>
          </a:p>
        </p:txBody>
      </p:sp>
    </p:spTree>
    <p:extLst>
      <p:ext uri="{BB962C8B-B14F-4D97-AF65-F5344CB8AC3E}">
        <p14:creationId xmlns:p14="http://schemas.microsoft.com/office/powerpoint/2010/main" val="3468287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3238F-F86F-40AD-BAE6-499F7EE432B5}"/>
              </a:ext>
            </a:extLst>
          </p:cNvPr>
          <p:cNvSpPr>
            <a:spLocks noGrp="1"/>
          </p:cNvSpPr>
          <p:nvPr>
            <p:ph type="title"/>
          </p:nvPr>
        </p:nvSpPr>
        <p:spPr>
          <a:xfrm>
            <a:off x="838200" y="365125"/>
            <a:ext cx="10591800" cy="1325563"/>
          </a:xfrm>
        </p:spPr>
        <p:txBody>
          <a:bodyPr/>
          <a:lstStyle/>
          <a:p>
            <a:r>
              <a:rPr lang="en-US" dirty="0"/>
              <a:t>Gradient Differences (1x3 &amp; 3x1 Convolutions)</a:t>
            </a:r>
          </a:p>
        </p:txBody>
      </p:sp>
      <p:sp>
        <p:nvSpPr>
          <p:cNvPr id="3" name="Rectangle: Rounded Corners 2">
            <a:extLst>
              <a:ext uri="{FF2B5EF4-FFF2-40B4-BE49-F238E27FC236}">
                <a16:creationId xmlns:a16="http://schemas.microsoft.com/office/drawing/2014/main" id="{5E1B8CE2-1EDC-4B69-A698-95018B00EEEA}"/>
              </a:ext>
            </a:extLst>
          </p:cNvPr>
          <p:cNvSpPr/>
          <p:nvPr/>
        </p:nvSpPr>
        <p:spPr>
          <a:xfrm>
            <a:off x="5366801" y="2133600"/>
            <a:ext cx="4800600" cy="1476455"/>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err="1">
                <a:cs typeface="Calibri"/>
              </a:rPr>
              <a:t>Ix</a:t>
            </a:r>
            <a:r>
              <a:rPr lang="en-US" dirty="0">
                <a:cs typeface="Calibri"/>
              </a:rPr>
              <a:t> Difference</a:t>
            </a:r>
          </a:p>
        </p:txBody>
      </p:sp>
      <p:sp>
        <p:nvSpPr>
          <p:cNvPr id="4" name="Rectangle: Rounded Corners 3">
            <a:extLst>
              <a:ext uri="{FF2B5EF4-FFF2-40B4-BE49-F238E27FC236}">
                <a16:creationId xmlns:a16="http://schemas.microsoft.com/office/drawing/2014/main" id="{40EFDD8E-6B29-4119-ADEC-6CDB85F0195D}"/>
              </a:ext>
            </a:extLst>
          </p:cNvPr>
          <p:cNvSpPr/>
          <p:nvPr/>
        </p:nvSpPr>
        <p:spPr>
          <a:xfrm>
            <a:off x="5366801" y="3810000"/>
            <a:ext cx="4800600" cy="1476454"/>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err="1">
                <a:cs typeface="Calibri"/>
              </a:rPr>
              <a:t>Iy</a:t>
            </a:r>
            <a:r>
              <a:rPr lang="en-US" dirty="0">
                <a:cs typeface="Calibri"/>
              </a:rPr>
              <a:t> Difference</a:t>
            </a:r>
          </a:p>
        </p:txBody>
      </p:sp>
      <p:sp>
        <p:nvSpPr>
          <p:cNvPr id="5" name="Rectangle: Rounded Corners 4">
            <a:extLst>
              <a:ext uri="{FF2B5EF4-FFF2-40B4-BE49-F238E27FC236}">
                <a16:creationId xmlns:a16="http://schemas.microsoft.com/office/drawing/2014/main" id="{FD8CD4B4-A804-4088-9A50-8BE5505A7E95}"/>
              </a:ext>
            </a:extLst>
          </p:cNvPr>
          <p:cNvSpPr/>
          <p:nvPr/>
        </p:nvSpPr>
        <p:spPr>
          <a:xfrm>
            <a:off x="2090201" y="2133600"/>
            <a:ext cx="1585740" cy="3152854"/>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3 Buffer rows</a:t>
            </a:r>
          </a:p>
          <a:p>
            <a:pPr algn="ctr"/>
            <a:r>
              <a:rPr lang="en-US" dirty="0">
                <a:cs typeface="Calibri"/>
              </a:rPr>
              <a:t>(Needed to keep the differences in sync with one another.)</a:t>
            </a:r>
          </a:p>
        </p:txBody>
      </p:sp>
      <p:cxnSp>
        <p:nvCxnSpPr>
          <p:cNvPr id="8" name="Straight Arrow Connector 7">
            <a:extLst>
              <a:ext uri="{FF2B5EF4-FFF2-40B4-BE49-F238E27FC236}">
                <a16:creationId xmlns:a16="http://schemas.microsoft.com/office/drawing/2014/main" id="{BA452BBB-7B6E-456B-928C-128B29BD7FC8}"/>
              </a:ext>
            </a:extLst>
          </p:cNvPr>
          <p:cNvCxnSpPr/>
          <p:nvPr/>
        </p:nvCxnSpPr>
        <p:spPr>
          <a:xfrm>
            <a:off x="3675941" y="3048000"/>
            <a:ext cx="16908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46EB2F1-59FD-470A-9DE1-5E6DC551BE5B}"/>
              </a:ext>
            </a:extLst>
          </p:cNvPr>
          <p:cNvCxnSpPr/>
          <p:nvPr/>
        </p:nvCxnSpPr>
        <p:spPr>
          <a:xfrm>
            <a:off x="3675941" y="4724400"/>
            <a:ext cx="16908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EAD7CF2-9AAF-4BAE-BA8B-6D304326A6B4}"/>
              </a:ext>
            </a:extLst>
          </p:cNvPr>
          <p:cNvSpPr txBox="1"/>
          <p:nvPr/>
        </p:nvSpPr>
        <p:spPr>
          <a:xfrm>
            <a:off x="3995201" y="2743200"/>
            <a:ext cx="1140249" cy="369332"/>
          </a:xfrm>
          <a:prstGeom prst="rect">
            <a:avLst/>
          </a:prstGeom>
          <a:noFill/>
        </p:spPr>
        <p:txBody>
          <a:bodyPr wrap="none" rtlCol="0">
            <a:spAutoFit/>
          </a:bodyPr>
          <a:lstStyle/>
          <a:p>
            <a:r>
              <a:rPr lang="en-US" dirty="0" err="1"/>
              <a:t>AxiStream</a:t>
            </a:r>
            <a:endParaRPr lang="en-US" dirty="0"/>
          </a:p>
        </p:txBody>
      </p:sp>
      <p:sp>
        <p:nvSpPr>
          <p:cNvPr id="13" name="TextBox 12">
            <a:extLst>
              <a:ext uri="{FF2B5EF4-FFF2-40B4-BE49-F238E27FC236}">
                <a16:creationId xmlns:a16="http://schemas.microsoft.com/office/drawing/2014/main" id="{33CE7781-0478-4F84-A91B-894728D580BD}"/>
              </a:ext>
            </a:extLst>
          </p:cNvPr>
          <p:cNvSpPr txBox="1"/>
          <p:nvPr/>
        </p:nvSpPr>
        <p:spPr>
          <a:xfrm>
            <a:off x="3997952" y="4431268"/>
            <a:ext cx="1140249" cy="369332"/>
          </a:xfrm>
          <a:prstGeom prst="rect">
            <a:avLst/>
          </a:prstGeom>
          <a:noFill/>
        </p:spPr>
        <p:txBody>
          <a:bodyPr wrap="none" rtlCol="0">
            <a:spAutoFit/>
          </a:bodyPr>
          <a:lstStyle/>
          <a:p>
            <a:r>
              <a:rPr lang="en-US" dirty="0" err="1"/>
              <a:t>AxiStream</a:t>
            </a:r>
            <a:endParaRPr lang="en-US" dirty="0"/>
          </a:p>
        </p:txBody>
      </p:sp>
      <p:cxnSp>
        <p:nvCxnSpPr>
          <p:cNvPr id="14" name="Straight Arrow Connector 13">
            <a:extLst>
              <a:ext uri="{FF2B5EF4-FFF2-40B4-BE49-F238E27FC236}">
                <a16:creationId xmlns:a16="http://schemas.microsoft.com/office/drawing/2014/main" id="{DF323B14-4953-4B50-A88C-A0126B52E927}"/>
              </a:ext>
            </a:extLst>
          </p:cNvPr>
          <p:cNvCxnSpPr>
            <a:cxnSpLocks/>
          </p:cNvCxnSpPr>
          <p:nvPr/>
        </p:nvCxnSpPr>
        <p:spPr>
          <a:xfrm flipV="1">
            <a:off x="107105" y="5033176"/>
            <a:ext cx="1982952" cy="5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D2AAA6C-2B13-4B72-BA3C-333383BCD441}"/>
              </a:ext>
            </a:extLst>
          </p:cNvPr>
          <p:cNvSpPr txBox="1"/>
          <p:nvPr/>
        </p:nvSpPr>
        <p:spPr>
          <a:xfrm>
            <a:off x="80063" y="4621630"/>
            <a:ext cx="218815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AxiStream-Grey32F</a:t>
            </a:r>
          </a:p>
        </p:txBody>
      </p:sp>
      <p:cxnSp>
        <p:nvCxnSpPr>
          <p:cNvPr id="16" name="Straight Arrow Connector 15">
            <a:extLst>
              <a:ext uri="{FF2B5EF4-FFF2-40B4-BE49-F238E27FC236}">
                <a16:creationId xmlns:a16="http://schemas.microsoft.com/office/drawing/2014/main" id="{F668DFDB-7AAE-4AD1-83FA-79658FF0E1E9}"/>
              </a:ext>
            </a:extLst>
          </p:cNvPr>
          <p:cNvCxnSpPr>
            <a:cxnSpLocks/>
          </p:cNvCxnSpPr>
          <p:nvPr/>
        </p:nvCxnSpPr>
        <p:spPr>
          <a:xfrm flipV="1">
            <a:off x="103242" y="2580458"/>
            <a:ext cx="1982952" cy="5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F896766-7816-4CE0-8E45-D33393309BB3}"/>
              </a:ext>
            </a:extLst>
          </p:cNvPr>
          <p:cNvSpPr txBox="1"/>
          <p:nvPr/>
        </p:nvSpPr>
        <p:spPr>
          <a:xfrm>
            <a:off x="76200" y="2168912"/>
            <a:ext cx="24422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AxiStream-Grey4.28</a:t>
            </a:r>
            <a:endParaRPr lang="en-US" dirty="0"/>
          </a:p>
        </p:txBody>
      </p:sp>
      <p:sp>
        <p:nvSpPr>
          <p:cNvPr id="18" name="TextBox 17">
            <a:extLst>
              <a:ext uri="{FF2B5EF4-FFF2-40B4-BE49-F238E27FC236}">
                <a16:creationId xmlns:a16="http://schemas.microsoft.com/office/drawing/2014/main" id="{F5EC5FDE-165E-4F6B-9992-3E4839EF3407}"/>
              </a:ext>
            </a:extLst>
          </p:cNvPr>
          <p:cNvSpPr txBox="1"/>
          <p:nvPr/>
        </p:nvSpPr>
        <p:spPr>
          <a:xfrm>
            <a:off x="754721" y="3311579"/>
            <a:ext cx="679994" cy="584775"/>
          </a:xfrm>
          <a:prstGeom prst="rect">
            <a:avLst/>
          </a:prstGeom>
          <a:noFill/>
        </p:spPr>
        <p:txBody>
          <a:bodyPr wrap="none" rtlCol="0">
            <a:spAutoFit/>
          </a:bodyPr>
          <a:lstStyle/>
          <a:p>
            <a:r>
              <a:rPr lang="en-US" sz="3200" dirty="0"/>
              <a:t>OR</a:t>
            </a:r>
          </a:p>
        </p:txBody>
      </p:sp>
      <p:cxnSp>
        <p:nvCxnSpPr>
          <p:cNvPr id="19" name="Straight Arrow Connector 18">
            <a:extLst>
              <a:ext uri="{FF2B5EF4-FFF2-40B4-BE49-F238E27FC236}">
                <a16:creationId xmlns:a16="http://schemas.microsoft.com/office/drawing/2014/main" id="{52ED8951-0238-427A-A46D-828A517EEC10}"/>
              </a:ext>
            </a:extLst>
          </p:cNvPr>
          <p:cNvCxnSpPr>
            <a:cxnSpLocks/>
          </p:cNvCxnSpPr>
          <p:nvPr/>
        </p:nvCxnSpPr>
        <p:spPr>
          <a:xfrm flipV="1">
            <a:off x="10198306" y="4997864"/>
            <a:ext cx="1982952" cy="5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015BE54-C893-4216-B0D4-83F69F413150}"/>
              </a:ext>
            </a:extLst>
          </p:cNvPr>
          <p:cNvSpPr txBox="1"/>
          <p:nvPr/>
        </p:nvSpPr>
        <p:spPr>
          <a:xfrm>
            <a:off x="10171264" y="4586318"/>
            <a:ext cx="218815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AxiStream-32F</a:t>
            </a:r>
          </a:p>
        </p:txBody>
      </p:sp>
      <p:cxnSp>
        <p:nvCxnSpPr>
          <p:cNvPr id="21" name="Straight Arrow Connector 20">
            <a:extLst>
              <a:ext uri="{FF2B5EF4-FFF2-40B4-BE49-F238E27FC236}">
                <a16:creationId xmlns:a16="http://schemas.microsoft.com/office/drawing/2014/main" id="{6192EDEA-EF7C-4B11-B66D-E395E021E5CB}"/>
              </a:ext>
            </a:extLst>
          </p:cNvPr>
          <p:cNvCxnSpPr>
            <a:cxnSpLocks/>
          </p:cNvCxnSpPr>
          <p:nvPr/>
        </p:nvCxnSpPr>
        <p:spPr>
          <a:xfrm flipV="1">
            <a:off x="10194443" y="2545146"/>
            <a:ext cx="1982952" cy="5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1FC40FB-7E6B-47F5-B0ED-578C0CD11CB6}"/>
              </a:ext>
            </a:extLst>
          </p:cNvPr>
          <p:cNvSpPr txBox="1"/>
          <p:nvPr/>
        </p:nvSpPr>
        <p:spPr>
          <a:xfrm>
            <a:off x="10167401" y="2133600"/>
            <a:ext cx="24422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AxiStream-S5.27</a:t>
            </a:r>
            <a:endParaRPr lang="en-US" dirty="0"/>
          </a:p>
        </p:txBody>
      </p:sp>
      <p:sp>
        <p:nvSpPr>
          <p:cNvPr id="23" name="TextBox 22">
            <a:extLst>
              <a:ext uri="{FF2B5EF4-FFF2-40B4-BE49-F238E27FC236}">
                <a16:creationId xmlns:a16="http://schemas.microsoft.com/office/drawing/2014/main" id="{DEA328E1-B3E3-41DA-82F3-4A3EE58A9C6D}"/>
              </a:ext>
            </a:extLst>
          </p:cNvPr>
          <p:cNvSpPr txBox="1"/>
          <p:nvPr/>
        </p:nvSpPr>
        <p:spPr>
          <a:xfrm>
            <a:off x="10845922" y="3276267"/>
            <a:ext cx="679994" cy="584775"/>
          </a:xfrm>
          <a:prstGeom prst="rect">
            <a:avLst/>
          </a:prstGeom>
          <a:noFill/>
        </p:spPr>
        <p:txBody>
          <a:bodyPr wrap="none" rtlCol="0">
            <a:spAutoFit/>
          </a:bodyPr>
          <a:lstStyle/>
          <a:p>
            <a:r>
              <a:rPr lang="en-US" sz="3200" dirty="0"/>
              <a:t>OR</a:t>
            </a:r>
          </a:p>
        </p:txBody>
      </p:sp>
    </p:spTree>
    <p:extLst>
      <p:ext uri="{BB962C8B-B14F-4D97-AF65-F5344CB8AC3E}">
        <p14:creationId xmlns:p14="http://schemas.microsoft.com/office/powerpoint/2010/main" val="1526493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9E195-2D58-48E8-B460-9590269CFE6E}"/>
              </a:ext>
            </a:extLst>
          </p:cNvPr>
          <p:cNvSpPr>
            <a:spLocks noGrp="1"/>
          </p:cNvSpPr>
          <p:nvPr>
            <p:ph type="title"/>
          </p:nvPr>
        </p:nvSpPr>
        <p:spPr/>
        <p:txBody>
          <a:bodyPr/>
          <a:lstStyle/>
          <a:p>
            <a:r>
              <a:rPr lang="en-US" dirty="0">
                <a:ea typeface="+mj-lt"/>
                <a:cs typeface="+mj-lt"/>
              </a:rPr>
              <a:t>Gradient Magnitude and Theta (Per Pixel) </a:t>
            </a:r>
            <a:endParaRPr lang="en-US" dirty="0"/>
          </a:p>
        </p:txBody>
      </p:sp>
      <p:sp>
        <p:nvSpPr>
          <p:cNvPr id="4" name="Rectangle: Rounded Corners 3">
            <a:extLst>
              <a:ext uri="{FF2B5EF4-FFF2-40B4-BE49-F238E27FC236}">
                <a16:creationId xmlns:a16="http://schemas.microsoft.com/office/drawing/2014/main" id="{673A1E00-B2B5-4D0E-BDE9-54FE11AEF55A}"/>
              </a:ext>
            </a:extLst>
          </p:cNvPr>
          <p:cNvSpPr/>
          <p:nvPr/>
        </p:nvSpPr>
        <p:spPr>
          <a:xfrm>
            <a:off x="4445018" y="1687996"/>
            <a:ext cx="2743200" cy="4957568"/>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ea typeface="+mn-lt"/>
                <a:cs typeface="+mn-lt"/>
              </a:rPr>
              <a:t>Cordic_Atan2_Coroutine</a:t>
            </a:r>
            <a:endParaRPr lang="en-US" dirty="0"/>
          </a:p>
        </p:txBody>
      </p:sp>
      <p:cxnSp>
        <p:nvCxnSpPr>
          <p:cNvPr id="11" name="Straight Arrow Connector 10">
            <a:extLst>
              <a:ext uri="{FF2B5EF4-FFF2-40B4-BE49-F238E27FC236}">
                <a16:creationId xmlns:a16="http://schemas.microsoft.com/office/drawing/2014/main" id="{6BD62579-479B-4256-A34D-5FF7B05E6348}"/>
              </a:ext>
            </a:extLst>
          </p:cNvPr>
          <p:cNvCxnSpPr>
            <a:cxnSpLocks/>
          </p:cNvCxnSpPr>
          <p:nvPr/>
        </p:nvCxnSpPr>
        <p:spPr>
          <a:xfrm flipV="1">
            <a:off x="2469305" y="5228299"/>
            <a:ext cx="1982952" cy="5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FBA217F-C592-4FC0-A1B6-BCD86B9480A9}"/>
              </a:ext>
            </a:extLst>
          </p:cNvPr>
          <p:cNvSpPr txBox="1"/>
          <p:nvPr/>
        </p:nvSpPr>
        <p:spPr>
          <a:xfrm>
            <a:off x="2442263" y="4816753"/>
            <a:ext cx="218815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AxiStream-32F</a:t>
            </a:r>
          </a:p>
        </p:txBody>
      </p:sp>
      <p:cxnSp>
        <p:nvCxnSpPr>
          <p:cNvPr id="13" name="Straight Arrow Connector 12">
            <a:extLst>
              <a:ext uri="{FF2B5EF4-FFF2-40B4-BE49-F238E27FC236}">
                <a16:creationId xmlns:a16="http://schemas.microsoft.com/office/drawing/2014/main" id="{03C439A6-111B-49A7-A49E-2EBE1CC93F3C}"/>
              </a:ext>
            </a:extLst>
          </p:cNvPr>
          <p:cNvCxnSpPr>
            <a:cxnSpLocks/>
          </p:cNvCxnSpPr>
          <p:nvPr/>
        </p:nvCxnSpPr>
        <p:spPr>
          <a:xfrm flipV="1">
            <a:off x="2465442" y="2775581"/>
            <a:ext cx="1982952" cy="5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959424D-6D23-417A-98D1-B17F72708C91}"/>
              </a:ext>
            </a:extLst>
          </p:cNvPr>
          <p:cNvSpPr txBox="1"/>
          <p:nvPr/>
        </p:nvSpPr>
        <p:spPr>
          <a:xfrm>
            <a:off x="2438400" y="2364035"/>
            <a:ext cx="24422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AxiStream-S5.27</a:t>
            </a:r>
            <a:endParaRPr lang="en-US" dirty="0"/>
          </a:p>
        </p:txBody>
      </p:sp>
      <p:sp>
        <p:nvSpPr>
          <p:cNvPr id="15" name="TextBox 14">
            <a:extLst>
              <a:ext uri="{FF2B5EF4-FFF2-40B4-BE49-F238E27FC236}">
                <a16:creationId xmlns:a16="http://schemas.microsoft.com/office/drawing/2014/main" id="{328AF999-6FCB-4E85-A053-55502F287C9E}"/>
              </a:ext>
            </a:extLst>
          </p:cNvPr>
          <p:cNvSpPr txBox="1"/>
          <p:nvPr/>
        </p:nvSpPr>
        <p:spPr>
          <a:xfrm>
            <a:off x="3116921" y="3506702"/>
            <a:ext cx="679994" cy="584775"/>
          </a:xfrm>
          <a:prstGeom prst="rect">
            <a:avLst/>
          </a:prstGeom>
          <a:noFill/>
        </p:spPr>
        <p:txBody>
          <a:bodyPr wrap="none" rtlCol="0">
            <a:spAutoFit/>
          </a:bodyPr>
          <a:lstStyle/>
          <a:p>
            <a:r>
              <a:rPr lang="en-US" sz="3200" dirty="0"/>
              <a:t>OR</a:t>
            </a:r>
          </a:p>
        </p:txBody>
      </p:sp>
      <p:cxnSp>
        <p:nvCxnSpPr>
          <p:cNvPr id="16" name="Straight Arrow Connector 15">
            <a:extLst>
              <a:ext uri="{FF2B5EF4-FFF2-40B4-BE49-F238E27FC236}">
                <a16:creationId xmlns:a16="http://schemas.microsoft.com/office/drawing/2014/main" id="{0C4665C0-9685-47D1-B7B7-B38B02CDDA2B}"/>
              </a:ext>
            </a:extLst>
          </p:cNvPr>
          <p:cNvCxnSpPr>
            <a:cxnSpLocks/>
          </p:cNvCxnSpPr>
          <p:nvPr/>
        </p:nvCxnSpPr>
        <p:spPr>
          <a:xfrm flipV="1">
            <a:off x="7269905" y="4373946"/>
            <a:ext cx="1982952" cy="5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D4BAC34F-25E1-46E1-B30B-9381D6C570A6}"/>
              </a:ext>
            </a:extLst>
          </p:cNvPr>
          <p:cNvSpPr txBox="1"/>
          <p:nvPr/>
        </p:nvSpPr>
        <p:spPr>
          <a:xfrm>
            <a:off x="7242863" y="3962400"/>
            <a:ext cx="218815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ea typeface="+mn-lt"/>
                <a:cs typeface="+mn-lt"/>
              </a:rPr>
              <a:t>Axi</a:t>
            </a:r>
            <a:r>
              <a:rPr lang="en-US" dirty="0">
                <a:ea typeface="+mn-lt"/>
                <a:cs typeface="+mn-lt"/>
              </a:rPr>
              <a:t>-Angle</a:t>
            </a:r>
          </a:p>
        </p:txBody>
      </p:sp>
      <p:cxnSp>
        <p:nvCxnSpPr>
          <p:cNvPr id="21" name="Straight Arrow Connector 20">
            <a:extLst>
              <a:ext uri="{FF2B5EF4-FFF2-40B4-BE49-F238E27FC236}">
                <a16:creationId xmlns:a16="http://schemas.microsoft.com/office/drawing/2014/main" id="{A5AA30A1-9451-4911-B604-99367E92A11D}"/>
              </a:ext>
            </a:extLst>
          </p:cNvPr>
          <p:cNvCxnSpPr>
            <a:cxnSpLocks/>
          </p:cNvCxnSpPr>
          <p:nvPr/>
        </p:nvCxnSpPr>
        <p:spPr>
          <a:xfrm flipV="1">
            <a:off x="7266042" y="3764346"/>
            <a:ext cx="1982952" cy="5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9CDAE6E-8286-4A5C-BCC6-D2DC85C51A50}"/>
              </a:ext>
            </a:extLst>
          </p:cNvPr>
          <p:cNvSpPr txBox="1"/>
          <p:nvPr/>
        </p:nvSpPr>
        <p:spPr>
          <a:xfrm>
            <a:off x="7260646" y="3352800"/>
            <a:ext cx="241675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ea typeface="+mn-lt"/>
                <a:cs typeface="+mn-lt"/>
              </a:rPr>
              <a:t>Axi</a:t>
            </a:r>
            <a:r>
              <a:rPr lang="en-US" dirty="0">
                <a:ea typeface="+mn-lt"/>
                <a:cs typeface="+mn-lt"/>
              </a:rPr>
              <a:t>-Magnitude</a:t>
            </a:r>
          </a:p>
        </p:txBody>
      </p:sp>
    </p:spTree>
    <p:extLst>
      <p:ext uri="{BB962C8B-B14F-4D97-AF65-F5344CB8AC3E}">
        <p14:creationId xmlns:p14="http://schemas.microsoft.com/office/powerpoint/2010/main" val="3933506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04E92-C147-4928-9CD0-6D1F3933710E}"/>
              </a:ext>
            </a:extLst>
          </p:cNvPr>
          <p:cNvSpPr>
            <a:spLocks noGrp="1"/>
          </p:cNvSpPr>
          <p:nvPr>
            <p:ph type="title"/>
          </p:nvPr>
        </p:nvSpPr>
        <p:spPr/>
        <p:txBody>
          <a:bodyPr/>
          <a:lstStyle/>
          <a:p>
            <a:r>
              <a:rPr lang="en-US" dirty="0"/>
              <a:t>Memory (DMA-Interrupts)</a:t>
            </a:r>
          </a:p>
        </p:txBody>
      </p:sp>
      <p:sp>
        <p:nvSpPr>
          <p:cNvPr id="3" name="Rectangle 2">
            <a:extLst>
              <a:ext uri="{FF2B5EF4-FFF2-40B4-BE49-F238E27FC236}">
                <a16:creationId xmlns:a16="http://schemas.microsoft.com/office/drawing/2014/main" id="{8887ECE9-42B3-43A0-ABF6-F9DB45944C30}"/>
              </a:ext>
            </a:extLst>
          </p:cNvPr>
          <p:cNvSpPr/>
          <p:nvPr/>
        </p:nvSpPr>
        <p:spPr>
          <a:xfrm>
            <a:off x="2286000" y="2057400"/>
            <a:ext cx="1371600" cy="38862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Calibri"/>
              </a:rPr>
              <a:t>Memory</a:t>
            </a:r>
            <a:endParaRPr lang="en-US" dirty="0"/>
          </a:p>
        </p:txBody>
      </p:sp>
      <p:cxnSp>
        <p:nvCxnSpPr>
          <p:cNvPr id="5" name="Straight Arrow Connector 4">
            <a:extLst>
              <a:ext uri="{FF2B5EF4-FFF2-40B4-BE49-F238E27FC236}">
                <a16:creationId xmlns:a16="http://schemas.microsoft.com/office/drawing/2014/main" id="{C6B199A4-4901-4D61-9963-64E446FAB60B}"/>
              </a:ext>
            </a:extLst>
          </p:cNvPr>
          <p:cNvCxnSpPr>
            <a:cxnSpLocks/>
          </p:cNvCxnSpPr>
          <p:nvPr/>
        </p:nvCxnSpPr>
        <p:spPr>
          <a:xfrm flipV="1">
            <a:off x="179442" y="4373946"/>
            <a:ext cx="1982952" cy="5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C9B5F19-D027-4D7F-84F1-CDE60BA47514}"/>
              </a:ext>
            </a:extLst>
          </p:cNvPr>
          <p:cNvSpPr txBox="1"/>
          <p:nvPr/>
        </p:nvSpPr>
        <p:spPr>
          <a:xfrm>
            <a:off x="152400" y="3962400"/>
            <a:ext cx="218815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ea typeface="+mn-lt"/>
                <a:cs typeface="+mn-lt"/>
              </a:rPr>
              <a:t>Axi</a:t>
            </a:r>
            <a:r>
              <a:rPr lang="en-US" dirty="0">
                <a:ea typeface="+mn-lt"/>
                <a:cs typeface="+mn-lt"/>
              </a:rPr>
              <a:t>-Angle</a:t>
            </a:r>
          </a:p>
        </p:txBody>
      </p:sp>
      <p:cxnSp>
        <p:nvCxnSpPr>
          <p:cNvPr id="7" name="Straight Arrow Connector 6">
            <a:extLst>
              <a:ext uri="{FF2B5EF4-FFF2-40B4-BE49-F238E27FC236}">
                <a16:creationId xmlns:a16="http://schemas.microsoft.com/office/drawing/2014/main" id="{87CF9061-550E-45DF-BF51-8A2285DD0A3E}"/>
              </a:ext>
            </a:extLst>
          </p:cNvPr>
          <p:cNvCxnSpPr>
            <a:cxnSpLocks/>
          </p:cNvCxnSpPr>
          <p:nvPr/>
        </p:nvCxnSpPr>
        <p:spPr>
          <a:xfrm flipV="1">
            <a:off x="175579" y="3764346"/>
            <a:ext cx="1982952" cy="5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E6A26D0-BE76-4C5D-A917-53691802E506}"/>
              </a:ext>
            </a:extLst>
          </p:cNvPr>
          <p:cNvSpPr txBox="1"/>
          <p:nvPr/>
        </p:nvSpPr>
        <p:spPr>
          <a:xfrm>
            <a:off x="170183" y="3352800"/>
            <a:ext cx="241675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ea typeface="+mn-lt"/>
                <a:cs typeface="+mn-lt"/>
              </a:rPr>
              <a:t>Axi</a:t>
            </a:r>
            <a:r>
              <a:rPr lang="en-US" dirty="0">
                <a:ea typeface="+mn-lt"/>
                <a:cs typeface="+mn-lt"/>
              </a:rPr>
              <a:t>-Magnitude</a:t>
            </a:r>
          </a:p>
        </p:txBody>
      </p:sp>
      <p:cxnSp>
        <p:nvCxnSpPr>
          <p:cNvPr id="10" name="Straight Arrow Connector 9">
            <a:extLst>
              <a:ext uri="{FF2B5EF4-FFF2-40B4-BE49-F238E27FC236}">
                <a16:creationId xmlns:a16="http://schemas.microsoft.com/office/drawing/2014/main" id="{5B2FAAD8-6B9E-409A-AA59-725041D1EC4A}"/>
              </a:ext>
            </a:extLst>
          </p:cNvPr>
          <p:cNvCxnSpPr>
            <a:cxnSpLocks/>
          </p:cNvCxnSpPr>
          <p:nvPr/>
        </p:nvCxnSpPr>
        <p:spPr>
          <a:xfrm>
            <a:off x="2971800" y="5943600"/>
            <a:ext cx="0"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150400C-8C02-42F2-96E4-25F4638D62E3}"/>
              </a:ext>
            </a:extLst>
          </p:cNvPr>
          <p:cNvSpPr txBox="1"/>
          <p:nvPr/>
        </p:nvSpPr>
        <p:spPr>
          <a:xfrm>
            <a:off x="2977358" y="6056300"/>
            <a:ext cx="2570897" cy="369332"/>
          </a:xfrm>
          <a:prstGeom prst="rect">
            <a:avLst/>
          </a:prstGeom>
          <a:noFill/>
        </p:spPr>
        <p:txBody>
          <a:bodyPr wrap="none" rtlCol="0">
            <a:spAutoFit/>
          </a:bodyPr>
          <a:lstStyle/>
          <a:p>
            <a:r>
              <a:rPr lang="en-US" dirty="0"/>
              <a:t>Frame Received Interrupt</a:t>
            </a:r>
          </a:p>
        </p:txBody>
      </p:sp>
      <p:sp>
        <p:nvSpPr>
          <p:cNvPr id="16" name="Rectangle: Rounded Corners 15">
            <a:extLst>
              <a:ext uri="{FF2B5EF4-FFF2-40B4-BE49-F238E27FC236}">
                <a16:creationId xmlns:a16="http://schemas.microsoft.com/office/drawing/2014/main" id="{78711249-3D0B-4267-972E-ECC41F03E3A4}"/>
              </a:ext>
            </a:extLst>
          </p:cNvPr>
          <p:cNvSpPr/>
          <p:nvPr/>
        </p:nvSpPr>
        <p:spPr>
          <a:xfrm>
            <a:off x="5845848" y="2057400"/>
            <a:ext cx="2840952" cy="388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ea typeface="+mn-lt"/>
                <a:cs typeface="+mn-lt"/>
              </a:rPr>
              <a:t>Convert to float (if necessary)</a:t>
            </a:r>
          </a:p>
        </p:txBody>
      </p:sp>
      <p:cxnSp>
        <p:nvCxnSpPr>
          <p:cNvPr id="17" name="Straight Arrow Connector 16">
            <a:extLst>
              <a:ext uri="{FF2B5EF4-FFF2-40B4-BE49-F238E27FC236}">
                <a16:creationId xmlns:a16="http://schemas.microsoft.com/office/drawing/2014/main" id="{D06E800C-7B8E-4BDF-ACC6-F12FF3BD4739}"/>
              </a:ext>
            </a:extLst>
          </p:cNvPr>
          <p:cNvCxnSpPr>
            <a:cxnSpLocks/>
          </p:cNvCxnSpPr>
          <p:nvPr/>
        </p:nvCxnSpPr>
        <p:spPr>
          <a:xfrm flipV="1">
            <a:off x="3688505" y="4414345"/>
            <a:ext cx="1982952" cy="5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1089237-5E9D-46DE-9A5C-5D8CC3126891}"/>
              </a:ext>
            </a:extLst>
          </p:cNvPr>
          <p:cNvSpPr txBox="1"/>
          <p:nvPr/>
        </p:nvSpPr>
        <p:spPr>
          <a:xfrm>
            <a:off x="3661463" y="4002799"/>
            <a:ext cx="218815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ea typeface="+mn-lt"/>
                <a:cs typeface="+mn-lt"/>
              </a:rPr>
              <a:t>Axi</a:t>
            </a:r>
            <a:r>
              <a:rPr lang="en-US" dirty="0">
                <a:ea typeface="+mn-lt"/>
                <a:cs typeface="+mn-lt"/>
              </a:rPr>
              <a:t>-Angle</a:t>
            </a:r>
          </a:p>
        </p:txBody>
      </p:sp>
      <p:cxnSp>
        <p:nvCxnSpPr>
          <p:cNvPr id="19" name="Straight Arrow Connector 18">
            <a:extLst>
              <a:ext uri="{FF2B5EF4-FFF2-40B4-BE49-F238E27FC236}">
                <a16:creationId xmlns:a16="http://schemas.microsoft.com/office/drawing/2014/main" id="{48439907-B4AB-4993-A412-89AE274B61FE}"/>
              </a:ext>
            </a:extLst>
          </p:cNvPr>
          <p:cNvCxnSpPr>
            <a:cxnSpLocks/>
          </p:cNvCxnSpPr>
          <p:nvPr/>
        </p:nvCxnSpPr>
        <p:spPr>
          <a:xfrm flipV="1">
            <a:off x="3684642" y="3804745"/>
            <a:ext cx="1982952" cy="5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73C0401-90F6-451D-8608-E54C14750CA6}"/>
              </a:ext>
            </a:extLst>
          </p:cNvPr>
          <p:cNvSpPr txBox="1"/>
          <p:nvPr/>
        </p:nvSpPr>
        <p:spPr>
          <a:xfrm>
            <a:off x="3679246" y="3393199"/>
            <a:ext cx="241675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ea typeface="+mn-lt"/>
                <a:cs typeface="+mn-lt"/>
              </a:rPr>
              <a:t>Axi</a:t>
            </a:r>
            <a:r>
              <a:rPr lang="en-US" dirty="0">
                <a:ea typeface="+mn-lt"/>
                <a:cs typeface="+mn-lt"/>
              </a:rPr>
              <a:t>-Magnitude</a:t>
            </a:r>
          </a:p>
        </p:txBody>
      </p:sp>
      <p:cxnSp>
        <p:nvCxnSpPr>
          <p:cNvPr id="21" name="Straight Arrow Connector 20">
            <a:extLst>
              <a:ext uri="{FF2B5EF4-FFF2-40B4-BE49-F238E27FC236}">
                <a16:creationId xmlns:a16="http://schemas.microsoft.com/office/drawing/2014/main" id="{67E8E637-59CD-4408-84F0-C9732A3D5DBE}"/>
              </a:ext>
            </a:extLst>
          </p:cNvPr>
          <p:cNvCxnSpPr>
            <a:cxnSpLocks/>
          </p:cNvCxnSpPr>
          <p:nvPr/>
        </p:nvCxnSpPr>
        <p:spPr>
          <a:xfrm flipV="1">
            <a:off x="8717705" y="4373946"/>
            <a:ext cx="1982952" cy="5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1D5FB54-7E63-4121-A9B7-7A33586B709B}"/>
              </a:ext>
            </a:extLst>
          </p:cNvPr>
          <p:cNvSpPr txBox="1"/>
          <p:nvPr/>
        </p:nvSpPr>
        <p:spPr>
          <a:xfrm>
            <a:off x="8690663" y="3962400"/>
            <a:ext cx="218815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Angle</a:t>
            </a:r>
          </a:p>
        </p:txBody>
      </p:sp>
      <p:cxnSp>
        <p:nvCxnSpPr>
          <p:cNvPr id="23" name="Straight Arrow Connector 22">
            <a:extLst>
              <a:ext uri="{FF2B5EF4-FFF2-40B4-BE49-F238E27FC236}">
                <a16:creationId xmlns:a16="http://schemas.microsoft.com/office/drawing/2014/main" id="{071057B9-F352-4270-961B-A76E890E7850}"/>
              </a:ext>
            </a:extLst>
          </p:cNvPr>
          <p:cNvCxnSpPr>
            <a:cxnSpLocks/>
          </p:cNvCxnSpPr>
          <p:nvPr/>
        </p:nvCxnSpPr>
        <p:spPr>
          <a:xfrm flipV="1">
            <a:off x="8713842" y="3764346"/>
            <a:ext cx="1982952" cy="5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2409093-6EFC-4785-ABAB-D2B9986DC1AC}"/>
              </a:ext>
            </a:extLst>
          </p:cNvPr>
          <p:cNvSpPr txBox="1"/>
          <p:nvPr/>
        </p:nvSpPr>
        <p:spPr>
          <a:xfrm>
            <a:off x="8708446" y="3352800"/>
            <a:ext cx="241675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Magnitude</a:t>
            </a:r>
          </a:p>
        </p:txBody>
      </p:sp>
    </p:spTree>
    <p:extLst>
      <p:ext uri="{BB962C8B-B14F-4D97-AF65-F5344CB8AC3E}">
        <p14:creationId xmlns:p14="http://schemas.microsoft.com/office/powerpoint/2010/main" val="2125147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9E195-2D58-48E8-B460-9590269CFE6E}"/>
              </a:ext>
            </a:extLst>
          </p:cNvPr>
          <p:cNvSpPr>
            <a:spLocks noGrp="1"/>
          </p:cNvSpPr>
          <p:nvPr>
            <p:ph type="title"/>
          </p:nvPr>
        </p:nvSpPr>
        <p:spPr/>
        <p:txBody>
          <a:bodyPr/>
          <a:lstStyle/>
          <a:p>
            <a:r>
              <a:rPr lang="en-US" dirty="0">
                <a:ea typeface="+mj-lt"/>
                <a:cs typeface="+mj-lt"/>
              </a:rPr>
              <a:t>Edge Detection</a:t>
            </a:r>
            <a:endParaRPr lang="en-US" dirty="0"/>
          </a:p>
        </p:txBody>
      </p:sp>
      <p:sp>
        <p:nvSpPr>
          <p:cNvPr id="4" name="Rectangle: Rounded Corners 3">
            <a:extLst>
              <a:ext uri="{FF2B5EF4-FFF2-40B4-BE49-F238E27FC236}">
                <a16:creationId xmlns:a16="http://schemas.microsoft.com/office/drawing/2014/main" id="{673A1E00-B2B5-4D0E-BDE9-54FE11AEF55A}"/>
              </a:ext>
            </a:extLst>
          </p:cNvPr>
          <p:cNvSpPr/>
          <p:nvPr/>
        </p:nvSpPr>
        <p:spPr>
          <a:xfrm>
            <a:off x="4550446" y="1687996"/>
            <a:ext cx="2637771" cy="49575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ea typeface="+mn-lt"/>
                <a:cs typeface="+mn-lt"/>
              </a:rPr>
              <a:t>Edge Detection</a:t>
            </a:r>
          </a:p>
        </p:txBody>
      </p:sp>
      <p:cxnSp>
        <p:nvCxnSpPr>
          <p:cNvPr id="6" name="Straight Arrow Connector 5">
            <a:extLst>
              <a:ext uri="{FF2B5EF4-FFF2-40B4-BE49-F238E27FC236}">
                <a16:creationId xmlns:a16="http://schemas.microsoft.com/office/drawing/2014/main" id="{4D854C7C-80A3-45FC-BDC8-E97EE44945D1}"/>
              </a:ext>
            </a:extLst>
          </p:cNvPr>
          <p:cNvCxnSpPr>
            <a:cxnSpLocks/>
          </p:cNvCxnSpPr>
          <p:nvPr/>
        </p:nvCxnSpPr>
        <p:spPr>
          <a:xfrm flipV="1">
            <a:off x="2529489" y="5051096"/>
            <a:ext cx="1982952" cy="5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7085721-A514-4317-ADE6-8FC13A3A7C63}"/>
              </a:ext>
            </a:extLst>
          </p:cNvPr>
          <p:cNvSpPr txBox="1"/>
          <p:nvPr/>
        </p:nvSpPr>
        <p:spPr>
          <a:xfrm>
            <a:off x="2502447" y="46395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Theta32F</a:t>
            </a:r>
            <a:endParaRPr lang="en-US" dirty="0"/>
          </a:p>
        </p:txBody>
      </p:sp>
      <p:cxnSp>
        <p:nvCxnSpPr>
          <p:cNvPr id="9" name="Straight Arrow Connector 8">
            <a:extLst>
              <a:ext uri="{FF2B5EF4-FFF2-40B4-BE49-F238E27FC236}">
                <a16:creationId xmlns:a16="http://schemas.microsoft.com/office/drawing/2014/main" id="{CE01F9B7-198B-4517-8ED5-DFA4A2905677}"/>
              </a:ext>
            </a:extLst>
          </p:cNvPr>
          <p:cNvCxnSpPr>
            <a:cxnSpLocks/>
          </p:cNvCxnSpPr>
          <p:nvPr/>
        </p:nvCxnSpPr>
        <p:spPr>
          <a:xfrm flipV="1">
            <a:off x="2538247" y="3343164"/>
            <a:ext cx="1982952" cy="5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AA0BE8C-305F-40E0-A05C-0383D28EBE2D}"/>
              </a:ext>
            </a:extLst>
          </p:cNvPr>
          <p:cNvSpPr txBox="1"/>
          <p:nvPr/>
        </p:nvSpPr>
        <p:spPr>
          <a:xfrm>
            <a:off x="2511205" y="293161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Mag32F</a:t>
            </a:r>
            <a:endParaRPr lang="en-US" dirty="0"/>
          </a:p>
        </p:txBody>
      </p:sp>
      <p:cxnSp>
        <p:nvCxnSpPr>
          <p:cNvPr id="3" name="Straight Arrow Connector 2">
            <a:extLst>
              <a:ext uri="{FF2B5EF4-FFF2-40B4-BE49-F238E27FC236}">
                <a16:creationId xmlns:a16="http://schemas.microsoft.com/office/drawing/2014/main" id="{FB6D335A-32F0-4496-8A39-9D35A5988115}"/>
              </a:ext>
            </a:extLst>
          </p:cNvPr>
          <p:cNvCxnSpPr/>
          <p:nvPr/>
        </p:nvCxnSpPr>
        <p:spPr>
          <a:xfrm flipV="1">
            <a:off x="7189076" y="4183993"/>
            <a:ext cx="1982952" cy="5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80233FA-D6F4-4A69-A66D-D6A1F00AAE19}"/>
              </a:ext>
            </a:extLst>
          </p:cNvPr>
          <p:cNvSpPr txBox="1"/>
          <p:nvPr/>
        </p:nvSpPr>
        <p:spPr>
          <a:xfrm>
            <a:off x="7188310" y="381624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Edges[Linked List]</a:t>
            </a:r>
          </a:p>
        </p:txBody>
      </p:sp>
    </p:spTree>
    <p:extLst>
      <p:ext uri="{BB962C8B-B14F-4D97-AF65-F5344CB8AC3E}">
        <p14:creationId xmlns:p14="http://schemas.microsoft.com/office/powerpoint/2010/main" val="6382208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TotalTime>
  <Words>1090</Words>
  <Application>Microsoft Office PowerPoint</Application>
  <PresentationFormat>Widescreen</PresentationFormat>
  <Paragraphs>173</Paragraphs>
  <Slides>26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April Tag Hardware Accelerated Breakdown</vt:lpstr>
      <vt:lpstr>High Level Flow (Hardware/Software)</vt:lpstr>
      <vt:lpstr>Image From Camera</vt:lpstr>
      <vt:lpstr>Greyscale (Per Pixel)</vt:lpstr>
      <vt:lpstr>Gaussian Blurring (3x3 Convolution)</vt:lpstr>
      <vt:lpstr>Gradient Differences (1x3 &amp; 3x1 Convolutions)</vt:lpstr>
      <vt:lpstr>Gradient Magnitude and Theta (Per Pixel) </vt:lpstr>
      <vt:lpstr>Memory (DMA-Interrupts)</vt:lpstr>
      <vt:lpstr>Edge Detection</vt:lpstr>
      <vt:lpstr>Clustering</vt:lpstr>
      <vt:lpstr>Segmentation</vt:lpstr>
      <vt:lpstr>Segment Connection</vt:lpstr>
      <vt:lpstr>Quad Detection </vt:lpstr>
      <vt:lpstr>Quad Decode</vt:lpstr>
      <vt:lpstr>Duplication Extraction </vt:lpstr>
      <vt:lpstr>Image Handler Logic</vt:lpstr>
      <vt:lpstr>Image Handler Logic</vt:lpstr>
      <vt:lpstr>Hardware Pipeline</vt:lpstr>
      <vt:lpstr>Hardware Pipeline: Option 1</vt:lpstr>
      <vt:lpstr>Hardware Pipeline: Option 1</vt:lpstr>
      <vt:lpstr>Hardware Pipeline: Option 2</vt:lpstr>
      <vt:lpstr>Hardware Pipeline: Option 2</vt:lpstr>
      <vt:lpstr>ArcTangent2</vt:lpstr>
      <vt:lpstr>Floating-Point vs Fixed-Point</vt:lpstr>
      <vt:lpstr>ATan2 Algorithms</vt:lpstr>
      <vt:lpstr>Resources Vs Speed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kaputa</dc:creator>
  <cp:lastModifiedBy>Ethan Tola (RIT Student)</cp:lastModifiedBy>
  <cp:revision>870</cp:revision>
  <dcterms:created xsi:type="dcterms:W3CDTF">2020-10-16T16:49:37Z</dcterms:created>
  <dcterms:modified xsi:type="dcterms:W3CDTF">2020-12-21T22:04:26Z</dcterms:modified>
</cp:coreProperties>
</file>