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64" r:id="rId6"/>
    <p:sldId id="259" r:id="rId7"/>
    <p:sldId id="267" r:id="rId8"/>
    <p:sldId id="277" r:id="rId9"/>
    <p:sldId id="268" r:id="rId10"/>
    <p:sldId id="279" r:id="rId11"/>
    <p:sldId id="270" r:id="rId12"/>
    <p:sldId id="275" r:id="rId13"/>
    <p:sldId id="280" r:id="rId14"/>
    <p:sldId id="274" r:id="rId15"/>
    <p:sldId id="271" r:id="rId16"/>
    <p:sldId id="272" r:id="rId17"/>
    <p:sldId id="273" r:id="rId18"/>
    <p:sldId id="276" r:id="rId19"/>
    <p:sldId id="278" r:id="rId20"/>
    <p:sldId id="260" r:id="rId21"/>
    <p:sldId id="261" r:id="rId22"/>
    <p:sldId id="26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900CB7-16DB-6D4E-A795-5C1114D37137}" v="2" dt="2018-11-10T18:35:20.8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21" autoAdjust="0"/>
    <p:restoredTop sz="94660"/>
  </p:normalViewPr>
  <p:slideViewPr>
    <p:cSldViewPr snapToGrid="0">
      <p:cViewPr varScale="1">
        <p:scale>
          <a:sx n="72" d="100"/>
          <a:sy n="72" d="100"/>
        </p:scale>
        <p:origin x="54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BD46153-21EF-477B-9B63-EA2E2227791D}" type="datetimeFigureOut">
              <a:rPr lang="en-US" smtClean="0"/>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5E0A1-36BD-424C-A178-97F9B409C02E}" type="slidenum">
              <a:rPr lang="en-US" smtClean="0"/>
              <a:t>‹#›</a:t>
            </a:fld>
            <a:endParaRPr lang="en-US"/>
          </a:p>
        </p:txBody>
      </p:sp>
    </p:spTree>
    <p:extLst>
      <p:ext uri="{BB962C8B-B14F-4D97-AF65-F5344CB8AC3E}">
        <p14:creationId xmlns:p14="http://schemas.microsoft.com/office/powerpoint/2010/main" val="835655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D46153-21EF-477B-9B63-EA2E2227791D}" type="datetimeFigureOut">
              <a:rPr lang="en-US" smtClean="0"/>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5E0A1-36BD-424C-A178-97F9B409C02E}" type="slidenum">
              <a:rPr lang="en-US" smtClean="0"/>
              <a:t>‹#›</a:t>
            </a:fld>
            <a:endParaRPr lang="en-US"/>
          </a:p>
        </p:txBody>
      </p:sp>
    </p:spTree>
    <p:extLst>
      <p:ext uri="{BB962C8B-B14F-4D97-AF65-F5344CB8AC3E}">
        <p14:creationId xmlns:p14="http://schemas.microsoft.com/office/powerpoint/2010/main" val="316417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D46153-21EF-477B-9B63-EA2E2227791D}" type="datetimeFigureOut">
              <a:rPr lang="en-US" smtClean="0"/>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5E0A1-36BD-424C-A178-97F9B409C02E}" type="slidenum">
              <a:rPr lang="en-US" smtClean="0"/>
              <a:t>‹#›</a:t>
            </a:fld>
            <a:endParaRPr lang="en-US"/>
          </a:p>
        </p:txBody>
      </p:sp>
    </p:spTree>
    <p:extLst>
      <p:ext uri="{BB962C8B-B14F-4D97-AF65-F5344CB8AC3E}">
        <p14:creationId xmlns:p14="http://schemas.microsoft.com/office/powerpoint/2010/main" val="2179232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D46153-21EF-477B-9B63-EA2E2227791D}" type="datetimeFigureOut">
              <a:rPr lang="en-US" smtClean="0"/>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5E0A1-36BD-424C-A178-97F9B409C02E}" type="slidenum">
              <a:rPr lang="en-US" smtClean="0"/>
              <a:t>‹#›</a:t>
            </a:fld>
            <a:endParaRPr lang="en-US"/>
          </a:p>
        </p:txBody>
      </p:sp>
    </p:spTree>
    <p:extLst>
      <p:ext uri="{BB962C8B-B14F-4D97-AF65-F5344CB8AC3E}">
        <p14:creationId xmlns:p14="http://schemas.microsoft.com/office/powerpoint/2010/main" val="315345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D46153-21EF-477B-9B63-EA2E2227791D}" type="datetimeFigureOut">
              <a:rPr lang="en-US" smtClean="0"/>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5E0A1-36BD-424C-A178-97F9B409C02E}" type="slidenum">
              <a:rPr lang="en-US" smtClean="0"/>
              <a:t>‹#›</a:t>
            </a:fld>
            <a:endParaRPr lang="en-US"/>
          </a:p>
        </p:txBody>
      </p:sp>
    </p:spTree>
    <p:extLst>
      <p:ext uri="{BB962C8B-B14F-4D97-AF65-F5344CB8AC3E}">
        <p14:creationId xmlns:p14="http://schemas.microsoft.com/office/powerpoint/2010/main" val="567865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D46153-21EF-477B-9B63-EA2E2227791D}" type="datetimeFigureOut">
              <a:rPr lang="en-US" smtClean="0"/>
              <a:t>11/10/2018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5E0A1-36BD-424C-A178-97F9B409C02E}" type="slidenum">
              <a:rPr lang="en-US" smtClean="0"/>
              <a:t>‹#›</a:t>
            </a:fld>
            <a:endParaRPr lang="en-US"/>
          </a:p>
        </p:txBody>
      </p:sp>
    </p:spTree>
    <p:extLst>
      <p:ext uri="{BB962C8B-B14F-4D97-AF65-F5344CB8AC3E}">
        <p14:creationId xmlns:p14="http://schemas.microsoft.com/office/powerpoint/2010/main" val="1931454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BD46153-21EF-477B-9B63-EA2E2227791D}" type="datetimeFigureOut">
              <a:rPr lang="en-US" smtClean="0"/>
              <a:t>11/10/2018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C5E0A1-36BD-424C-A178-97F9B409C02E}" type="slidenum">
              <a:rPr lang="en-US" smtClean="0"/>
              <a:t>‹#›</a:t>
            </a:fld>
            <a:endParaRPr lang="en-US"/>
          </a:p>
        </p:txBody>
      </p:sp>
    </p:spTree>
    <p:extLst>
      <p:ext uri="{BB962C8B-B14F-4D97-AF65-F5344CB8AC3E}">
        <p14:creationId xmlns:p14="http://schemas.microsoft.com/office/powerpoint/2010/main" val="3342518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BD46153-21EF-477B-9B63-EA2E2227791D}" type="datetimeFigureOut">
              <a:rPr lang="en-US" smtClean="0"/>
              <a:t>11/10/2018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C5E0A1-36BD-424C-A178-97F9B409C02E}" type="slidenum">
              <a:rPr lang="en-US" smtClean="0"/>
              <a:t>‹#›</a:t>
            </a:fld>
            <a:endParaRPr lang="en-US"/>
          </a:p>
        </p:txBody>
      </p:sp>
    </p:spTree>
    <p:extLst>
      <p:ext uri="{BB962C8B-B14F-4D97-AF65-F5344CB8AC3E}">
        <p14:creationId xmlns:p14="http://schemas.microsoft.com/office/powerpoint/2010/main" val="2338737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D46153-21EF-477B-9B63-EA2E2227791D}" type="datetimeFigureOut">
              <a:rPr lang="en-US" smtClean="0"/>
              <a:t>11/10/2018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C5E0A1-36BD-424C-A178-97F9B409C02E}" type="slidenum">
              <a:rPr lang="en-US" smtClean="0"/>
              <a:t>‹#›</a:t>
            </a:fld>
            <a:endParaRPr lang="en-US"/>
          </a:p>
        </p:txBody>
      </p:sp>
    </p:spTree>
    <p:extLst>
      <p:ext uri="{BB962C8B-B14F-4D97-AF65-F5344CB8AC3E}">
        <p14:creationId xmlns:p14="http://schemas.microsoft.com/office/powerpoint/2010/main" val="2862309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D46153-21EF-477B-9B63-EA2E2227791D}" type="datetimeFigureOut">
              <a:rPr lang="en-US" smtClean="0"/>
              <a:t>11/10/2018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5E0A1-36BD-424C-A178-97F9B409C02E}" type="slidenum">
              <a:rPr lang="en-US" smtClean="0"/>
              <a:t>‹#›</a:t>
            </a:fld>
            <a:endParaRPr lang="en-US"/>
          </a:p>
        </p:txBody>
      </p:sp>
    </p:spTree>
    <p:extLst>
      <p:ext uri="{BB962C8B-B14F-4D97-AF65-F5344CB8AC3E}">
        <p14:creationId xmlns:p14="http://schemas.microsoft.com/office/powerpoint/2010/main" val="1785989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D46153-21EF-477B-9B63-EA2E2227791D}" type="datetimeFigureOut">
              <a:rPr lang="en-US" smtClean="0"/>
              <a:t>11/10/2018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5E0A1-36BD-424C-A178-97F9B409C02E}" type="slidenum">
              <a:rPr lang="en-US" smtClean="0"/>
              <a:t>‹#›</a:t>
            </a:fld>
            <a:endParaRPr lang="en-US"/>
          </a:p>
        </p:txBody>
      </p:sp>
    </p:spTree>
    <p:extLst>
      <p:ext uri="{BB962C8B-B14F-4D97-AF65-F5344CB8AC3E}">
        <p14:creationId xmlns:p14="http://schemas.microsoft.com/office/powerpoint/2010/main" val="202490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D46153-21EF-477B-9B63-EA2E2227791D}" type="datetimeFigureOut">
              <a:rPr lang="en-US" smtClean="0"/>
              <a:t>11/10/2018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C5E0A1-36BD-424C-A178-97F9B409C02E}" type="slidenum">
              <a:rPr lang="en-US" smtClean="0"/>
              <a:t>‹#›</a:t>
            </a:fld>
            <a:endParaRPr lang="en-US"/>
          </a:p>
        </p:txBody>
      </p:sp>
    </p:spTree>
    <p:extLst>
      <p:ext uri="{BB962C8B-B14F-4D97-AF65-F5344CB8AC3E}">
        <p14:creationId xmlns:p14="http://schemas.microsoft.com/office/powerpoint/2010/main" val="1846652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32790" y="613187"/>
            <a:ext cx="9144000" cy="1151068"/>
          </a:xfrm>
        </p:spPr>
        <p:txBody>
          <a:bodyPr>
            <a:normAutofit fontScale="90000"/>
          </a:bodyPr>
          <a:lstStyle/>
          <a:p>
            <a:r>
              <a:rPr lang="en-US" sz="4000" dirty="0">
                <a:latin typeface="Arial" panose="020B0604020202020204" pitchFamily="34" charset="0"/>
                <a:cs typeface="Arial" panose="020B0604020202020204" pitchFamily="34" charset="0"/>
              </a:rPr>
              <a:t>FDA Adverse Reactions Analysis – Group C</a:t>
            </a:r>
          </a:p>
        </p:txBody>
      </p:sp>
      <p:sp>
        <p:nvSpPr>
          <p:cNvPr id="3" name="Subtitle 2"/>
          <p:cNvSpPr>
            <a:spLocks noGrp="1"/>
          </p:cNvSpPr>
          <p:nvPr>
            <p:ph type="subTitle" idx="1"/>
          </p:nvPr>
        </p:nvSpPr>
        <p:spPr>
          <a:xfrm>
            <a:off x="1524000" y="2646381"/>
            <a:ext cx="9144000" cy="2611419"/>
          </a:xfrm>
        </p:spPr>
        <p:txBody>
          <a:bodyPr>
            <a:normAutofit/>
          </a:bodyPr>
          <a:lstStyle/>
          <a:p>
            <a:r>
              <a:rPr lang="en-US" sz="2000" b="1" u="sng" dirty="0">
                <a:latin typeface="Arial" panose="020B0604020202020204" pitchFamily="34" charset="0"/>
                <a:cs typeface="Arial" panose="020B0604020202020204" pitchFamily="34" charset="0"/>
              </a:rPr>
              <a:t>Group Members</a:t>
            </a:r>
          </a:p>
          <a:p>
            <a:r>
              <a:rPr lang="en-US" sz="2000" dirty="0">
                <a:latin typeface="Arial" panose="020B0604020202020204" pitchFamily="34" charset="0"/>
                <a:cs typeface="Arial" panose="020B0604020202020204" pitchFamily="34" charset="0"/>
              </a:rPr>
              <a:t>Robert Voss</a:t>
            </a:r>
          </a:p>
          <a:p>
            <a:r>
              <a:rPr lang="en-US" sz="2000" dirty="0">
                <a:latin typeface="Arial" panose="020B0604020202020204" pitchFamily="34" charset="0"/>
                <a:cs typeface="Arial" panose="020B0604020202020204" pitchFamily="34" charset="0"/>
              </a:rPr>
              <a:t>Erica Davis</a:t>
            </a:r>
          </a:p>
          <a:p>
            <a:r>
              <a:rPr lang="en-US" sz="2000" dirty="0" err="1">
                <a:latin typeface="Arial" panose="020B0604020202020204" pitchFamily="34" charset="0"/>
                <a:cs typeface="Arial" panose="020B0604020202020204" pitchFamily="34" charset="0"/>
              </a:rPr>
              <a:t>Sohini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Ponnam</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6384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Issue with Plotting 2 Y-Axes</a:t>
            </a:r>
          </a:p>
        </p:txBody>
      </p:sp>
      <p:pic>
        <p:nvPicPr>
          <p:cNvPr id="6" name="Content Placeholder 5">
            <a:extLst>
              <a:ext uri="{FF2B5EF4-FFF2-40B4-BE49-F238E27FC236}">
                <a16:creationId xmlns:a16="http://schemas.microsoft.com/office/drawing/2014/main" id="{1DC84667-682C-474F-A610-4AB9586A79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495757"/>
            <a:ext cx="10515600" cy="3011074"/>
          </a:xfrm>
        </p:spPr>
      </p:pic>
    </p:spTree>
    <p:extLst>
      <p:ext uri="{BB962C8B-B14F-4D97-AF65-F5344CB8AC3E}">
        <p14:creationId xmlns:p14="http://schemas.microsoft.com/office/powerpoint/2010/main" val="1404560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1854"/>
          </a:xfrm>
        </p:spPr>
        <p:txBody>
          <a:bodyPr>
            <a:normAutofit fontScale="90000"/>
          </a:bodyPr>
          <a:lstStyle/>
          <a:p>
            <a:pPr algn="ctr"/>
            <a:r>
              <a:rPr lang="en-US" dirty="0">
                <a:latin typeface="Arial" panose="020B0604020202020204" pitchFamily="34" charset="0"/>
                <a:cs typeface="Arial" panose="020B0604020202020204" pitchFamily="34" charset="0"/>
              </a:rPr>
              <a:t>API Date Issue</a:t>
            </a:r>
            <a:br>
              <a:rPr lang="en-US" dirty="0">
                <a:latin typeface="Arial" panose="020B0604020202020204" pitchFamily="34" charset="0"/>
                <a:cs typeface="Arial" panose="020B0604020202020204" pitchFamily="34" charset="0"/>
              </a:rPr>
            </a:br>
            <a:endParaRPr lang="en-US" dirty="0"/>
          </a:p>
        </p:txBody>
      </p:sp>
      <p:pic>
        <p:nvPicPr>
          <p:cNvPr id="5" name="Content Placeholder 4"/>
          <p:cNvPicPr>
            <a:picLocks noGrp="1" noChangeAspect="1"/>
          </p:cNvPicPr>
          <p:nvPr>
            <p:ph idx="1"/>
          </p:nvPr>
        </p:nvPicPr>
        <p:blipFill>
          <a:blip r:embed="rId2"/>
          <a:stretch>
            <a:fillRect/>
          </a:stretch>
        </p:blipFill>
        <p:spPr>
          <a:xfrm>
            <a:off x="2219254" y="1570616"/>
            <a:ext cx="7753492" cy="4606347"/>
          </a:xfrm>
          <a:prstGeom prst="rect">
            <a:avLst/>
          </a:prstGeom>
        </p:spPr>
      </p:pic>
    </p:spTree>
    <p:extLst>
      <p:ext uri="{BB962C8B-B14F-4D97-AF65-F5344CB8AC3E}">
        <p14:creationId xmlns:p14="http://schemas.microsoft.com/office/powerpoint/2010/main" val="1239698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8823"/>
          </a:xfrm>
        </p:spPr>
        <p:txBody>
          <a:bodyPr>
            <a:normAutofit fontScale="90000"/>
          </a:bodyPr>
          <a:lstStyle/>
          <a:p>
            <a:pPr algn="ctr"/>
            <a:br>
              <a:rPr lang="en-US" sz="2800" b="1" dirty="0">
                <a:latin typeface="Arial" panose="020B0604020202020204" pitchFamily="34" charset="0"/>
                <a:cs typeface="Arial" panose="020B0604020202020204" pitchFamily="34" charset="0"/>
              </a:rPr>
            </a:br>
            <a:r>
              <a:rPr lang="en-US" b="1" dirty="0">
                <a:cs typeface="Arial" panose="020B0604020202020204" pitchFamily="34" charset="0"/>
              </a:rPr>
              <a:t>What are the most common reactions?</a:t>
            </a:r>
          </a:p>
        </p:txBody>
      </p:sp>
      <p:pic>
        <p:nvPicPr>
          <p:cNvPr id="7" name="Content Placeholder 6">
            <a:extLst>
              <a:ext uri="{FF2B5EF4-FFF2-40B4-BE49-F238E27FC236}">
                <a16:creationId xmlns:a16="http://schemas.microsoft.com/office/drawing/2014/main" id="{9795E470-94DC-B540-8C70-20DA9D7C21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2119" y="1772753"/>
            <a:ext cx="8338270" cy="4720122"/>
          </a:xfrm>
        </p:spPr>
      </p:pic>
    </p:spTree>
    <p:extLst>
      <p:ext uri="{BB962C8B-B14F-4D97-AF65-F5344CB8AC3E}">
        <p14:creationId xmlns:p14="http://schemas.microsoft.com/office/powerpoint/2010/main" val="3665484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br>
              <a:rPr lang="en-US" b="1" dirty="0"/>
            </a:br>
            <a:r>
              <a:rPr lang="en-US" b="1" dirty="0"/>
              <a:t>What product type had the most adverse reactions?</a:t>
            </a:r>
            <a:br>
              <a:rPr lang="en-US" dirty="0"/>
            </a:br>
            <a:endParaRPr lang="en-US" dirty="0"/>
          </a:p>
        </p:txBody>
      </p:sp>
      <p:pic>
        <p:nvPicPr>
          <p:cNvPr id="7" name="Content Placeholder 6">
            <a:extLst>
              <a:ext uri="{FF2B5EF4-FFF2-40B4-BE49-F238E27FC236}">
                <a16:creationId xmlns:a16="http://schemas.microsoft.com/office/drawing/2014/main" id="{605787C5-61CF-B845-A648-DF2A3B1B7AB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16338" y="1973531"/>
            <a:ext cx="7209587" cy="4652883"/>
          </a:xfrm>
        </p:spPr>
      </p:pic>
    </p:spTree>
    <p:extLst>
      <p:ext uri="{BB962C8B-B14F-4D97-AF65-F5344CB8AC3E}">
        <p14:creationId xmlns:p14="http://schemas.microsoft.com/office/powerpoint/2010/main" val="1771771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br>
              <a:rPr lang="en-US" sz="4000" b="1" dirty="0">
                <a:cs typeface="Arial" panose="020B0604020202020204" pitchFamily="34" charset="0"/>
              </a:rPr>
            </a:br>
            <a:r>
              <a:rPr lang="en-US" sz="4000" b="1" dirty="0">
                <a:cs typeface="Arial" panose="020B0604020202020204" pitchFamily="34" charset="0"/>
              </a:rPr>
              <a:t>Have adverse reactions increased or decreased over the last 10 years?</a:t>
            </a:r>
            <a:br>
              <a:rPr lang="en-US" sz="4000" dirty="0">
                <a:cs typeface="Arial" panose="020B0604020202020204" pitchFamily="34" charset="0"/>
              </a:rPr>
            </a:br>
            <a:endParaRPr lang="en-US" sz="4000" dirty="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838200" y="2162288"/>
            <a:ext cx="9779597" cy="3657600"/>
          </a:xfrm>
          <a:prstGeom prst="rect">
            <a:avLst/>
          </a:prstGeom>
        </p:spPr>
      </p:pic>
    </p:spTree>
    <p:extLst>
      <p:ext uri="{BB962C8B-B14F-4D97-AF65-F5344CB8AC3E}">
        <p14:creationId xmlns:p14="http://schemas.microsoft.com/office/powerpoint/2010/main" val="3921049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br>
              <a:rPr lang="en-US" sz="4000" dirty="0">
                <a:cs typeface="Arial" panose="020B0604020202020204" pitchFamily="34" charset="0"/>
              </a:rPr>
            </a:br>
            <a:r>
              <a:rPr lang="en-US" sz="4000" dirty="0">
                <a:cs typeface="Arial" panose="020B0604020202020204" pitchFamily="34" charset="0"/>
              </a:rPr>
              <a:t>Do adverse reactions occur more during a certain time of year?</a:t>
            </a:r>
            <a:br>
              <a:rPr lang="en-US" sz="4000" dirty="0">
                <a:cs typeface="Arial" panose="020B0604020202020204" pitchFamily="34" charset="0"/>
              </a:rPr>
            </a:br>
            <a:endParaRPr lang="en-US" sz="4000" dirty="0">
              <a:cs typeface="Arial" panose="020B0604020202020204" pitchFamily="34" charset="0"/>
            </a:endParaRPr>
          </a:p>
        </p:txBody>
      </p:sp>
      <p:pic>
        <p:nvPicPr>
          <p:cNvPr id="4" name="Content Placeholder 3"/>
          <p:cNvPicPr>
            <a:picLocks noChangeAspect="1"/>
          </p:cNvPicPr>
          <p:nvPr/>
        </p:nvPicPr>
        <p:blipFill>
          <a:blip r:embed="rId2"/>
          <a:stretch>
            <a:fillRect/>
          </a:stretch>
        </p:blipFill>
        <p:spPr>
          <a:xfrm>
            <a:off x="1818043" y="2467769"/>
            <a:ext cx="9047182" cy="3067050"/>
          </a:xfrm>
          <a:prstGeom prst="rect">
            <a:avLst/>
          </a:prstGeom>
        </p:spPr>
      </p:pic>
    </p:spTree>
    <p:extLst>
      <p:ext uri="{BB962C8B-B14F-4D97-AF65-F5344CB8AC3E}">
        <p14:creationId xmlns:p14="http://schemas.microsoft.com/office/powerpoint/2010/main" val="1592295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br>
              <a:rPr lang="en-US" dirty="0">
                <a:cs typeface="Arial" panose="020B0604020202020204" pitchFamily="34" charset="0"/>
              </a:rPr>
            </a:br>
            <a:r>
              <a:rPr lang="en-US" dirty="0">
                <a:cs typeface="Arial" panose="020B0604020202020204" pitchFamily="34" charset="0"/>
              </a:rPr>
              <a:t>Do males or females report more adverse reactions?</a:t>
            </a:r>
            <a:br>
              <a:rPr lang="en-US" dirty="0">
                <a:cs typeface="Arial" panose="020B0604020202020204" pitchFamily="34" charset="0"/>
              </a:rPr>
            </a:br>
            <a:endParaRPr lang="en-US" dirty="0">
              <a:cs typeface="Arial" panose="020B0604020202020204" pitchFamily="34" charset="0"/>
            </a:endParaRPr>
          </a:p>
        </p:txBody>
      </p:sp>
      <p:pic>
        <p:nvPicPr>
          <p:cNvPr id="4" name="Content Placeholder 3"/>
          <p:cNvPicPr>
            <a:picLocks noGrp="1" noChangeAspect="1"/>
          </p:cNvPicPr>
          <p:nvPr>
            <p:ph idx="1"/>
          </p:nvPr>
        </p:nvPicPr>
        <p:blipFill>
          <a:blip r:embed="rId2"/>
          <a:stretch>
            <a:fillRect/>
          </a:stretch>
        </p:blipFill>
        <p:spPr>
          <a:xfrm>
            <a:off x="1409251" y="1690688"/>
            <a:ext cx="7756264" cy="4067551"/>
          </a:xfrm>
          <a:prstGeom prst="rect">
            <a:avLst/>
          </a:prstGeom>
        </p:spPr>
      </p:pic>
    </p:spTree>
    <p:extLst>
      <p:ext uri="{BB962C8B-B14F-4D97-AF65-F5344CB8AC3E}">
        <p14:creationId xmlns:p14="http://schemas.microsoft.com/office/powerpoint/2010/main" val="1494112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81"/>
            <a:ext cx="10515600" cy="1204855"/>
          </a:xfrm>
        </p:spPr>
        <p:txBody>
          <a:bodyPr>
            <a:noAutofit/>
          </a:bodyPr>
          <a:lstStyle/>
          <a:p>
            <a:pPr algn="ctr"/>
            <a:br>
              <a:rPr lang="en-US" sz="3600" dirty="0">
                <a:cs typeface="Arial" panose="020B0604020202020204" pitchFamily="34" charset="0"/>
              </a:rPr>
            </a:br>
            <a:r>
              <a:rPr lang="en-US" sz="3600" b="1" dirty="0"/>
              <a:t>Which age group reports the most adverse reactions?</a:t>
            </a:r>
            <a:br>
              <a:rPr lang="en-US" sz="3600" dirty="0"/>
            </a:br>
            <a:endParaRPr lang="en-US" sz="3600" dirty="0">
              <a:cs typeface="Arial" panose="020B0604020202020204" pitchFamily="34" charset="0"/>
            </a:endParaRPr>
          </a:p>
        </p:txBody>
      </p:sp>
      <p:pic>
        <p:nvPicPr>
          <p:cNvPr id="4" name="Content Placeholder 3"/>
          <p:cNvPicPr>
            <a:picLocks noGrp="1" noChangeAspect="1"/>
          </p:cNvPicPr>
          <p:nvPr>
            <p:ph idx="1"/>
          </p:nvPr>
        </p:nvPicPr>
        <p:blipFill>
          <a:blip r:embed="rId2"/>
          <a:stretch>
            <a:fillRect/>
          </a:stretch>
        </p:blipFill>
        <p:spPr>
          <a:xfrm>
            <a:off x="1861073" y="1850315"/>
            <a:ext cx="8423238" cy="3894268"/>
          </a:xfrm>
          <a:prstGeom prst="rect">
            <a:avLst/>
          </a:prstGeom>
        </p:spPr>
      </p:pic>
    </p:spTree>
    <p:extLst>
      <p:ext uri="{BB962C8B-B14F-4D97-AF65-F5344CB8AC3E}">
        <p14:creationId xmlns:p14="http://schemas.microsoft.com/office/powerpoint/2010/main" val="1686504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0608"/>
            <a:ext cx="10515600" cy="1378772"/>
          </a:xfrm>
        </p:spPr>
        <p:txBody>
          <a:bodyPr>
            <a:normAutofit fontScale="90000"/>
          </a:bodyPr>
          <a:lstStyle/>
          <a:p>
            <a:pPr>
              <a:lnSpc>
                <a:spcPct val="150000"/>
              </a:lnSpc>
            </a:pPr>
            <a:br>
              <a:rPr lang="en-US" sz="8800" dirty="0">
                <a:latin typeface="Arial" panose="020B0604020202020204" pitchFamily="34" charset="0"/>
                <a:cs typeface="Arial" panose="020B0604020202020204" pitchFamily="34" charset="0"/>
              </a:rPr>
            </a:br>
            <a:br>
              <a:rPr lang="en-US" sz="7200" dirty="0">
                <a:latin typeface="Arial" panose="020B0604020202020204" pitchFamily="34" charset="0"/>
                <a:cs typeface="Arial" panose="020B0604020202020204" pitchFamily="34" charset="0"/>
              </a:rPr>
            </a:br>
            <a:br>
              <a:rPr lang="en-US" sz="4800" dirty="0">
                <a:latin typeface="Arial" panose="020B0604020202020204" pitchFamily="34" charset="0"/>
                <a:cs typeface="Arial" panose="020B0604020202020204" pitchFamily="34" charset="0"/>
              </a:rPr>
            </a:br>
            <a:br>
              <a:rPr lang="en-US" sz="4000" dirty="0">
                <a:latin typeface="Arial" panose="020B0604020202020204" pitchFamily="34" charset="0"/>
                <a:cs typeface="Arial" panose="020B0604020202020204" pitchFamily="34" charset="0"/>
              </a:rPr>
            </a:br>
            <a:br>
              <a:rPr lang="en-US" sz="4000" dirty="0">
                <a:latin typeface="Arial" panose="020B0604020202020204" pitchFamily="34" charset="0"/>
                <a:cs typeface="Arial" panose="020B0604020202020204" pitchFamily="34" charset="0"/>
              </a:rPr>
            </a:br>
            <a:br>
              <a:rPr lang="en-US" sz="4000" dirty="0">
                <a:latin typeface="Arial" panose="020B0604020202020204" pitchFamily="34" charset="0"/>
                <a:cs typeface="Arial" panose="020B0604020202020204" pitchFamily="34" charset="0"/>
              </a:rPr>
            </a:br>
            <a:endParaRPr lang="en-US" sz="40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C3FE789B-676D-724C-9D5D-89B998426D97}"/>
              </a:ext>
            </a:extLst>
          </p:cNvPr>
          <p:cNvSpPr txBox="1"/>
          <p:nvPr/>
        </p:nvSpPr>
        <p:spPr>
          <a:xfrm>
            <a:off x="823856" y="287838"/>
            <a:ext cx="10515600" cy="1446550"/>
          </a:xfrm>
          <a:prstGeom prst="rect">
            <a:avLst/>
          </a:prstGeom>
          <a:noFill/>
        </p:spPr>
        <p:txBody>
          <a:bodyPr wrap="square" rtlCol="0">
            <a:spAutoFit/>
          </a:bodyPr>
          <a:lstStyle/>
          <a:p>
            <a:pPr algn="ctr"/>
            <a:r>
              <a:rPr lang="en-US" sz="4400" b="1" dirty="0">
                <a:latin typeface="+mj-lt"/>
              </a:rPr>
              <a:t>How many reactions were reported by each person?</a:t>
            </a:r>
            <a:endParaRPr lang="en-US" sz="4400" dirty="0">
              <a:latin typeface="+mj-lt"/>
            </a:endParaRPr>
          </a:p>
        </p:txBody>
      </p:sp>
      <p:pic>
        <p:nvPicPr>
          <p:cNvPr id="8" name="Picture 7">
            <a:extLst>
              <a:ext uri="{FF2B5EF4-FFF2-40B4-BE49-F238E27FC236}">
                <a16:creationId xmlns:a16="http://schemas.microsoft.com/office/drawing/2014/main" id="{7371CC7C-E9E9-0443-9BAE-2E37DD3E3F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1871618"/>
            <a:ext cx="5486400" cy="3657600"/>
          </a:xfrm>
          <a:prstGeom prst="rect">
            <a:avLst/>
          </a:prstGeom>
        </p:spPr>
      </p:pic>
    </p:spTree>
    <p:extLst>
      <p:ext uri="{BB962C8B-B14F-4D97-AF65-F5344CB8AC3E}">
        <p14:creationId xmlns:p14="http://schemas.microsoft.com/office/powerpoint/2010/main" val="4156902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How many outcomes were reported by each person?</a:t>
            </a:r>
          </a:p>
        </p:txBody>
      </p:sp>
      <p:pic>
        <p:nvPicPr>
          <p:cNvPr id="11" name="Content Placeholder 10">
            <a:extLst>
              <a:ext uri="{FF2B5EF4-FFF2-40B4-BE49-F238E27FC236}">
                <a16:creationId xmlns:a16="http://schemas.microsoft.com/office/drawing/2014/main" id="{1EE0B597-1DE4-1A43-BD2A-1919093116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2800" y="2172494"/>
            <a:ext cx="5486400" cy="3657600"/>
          </a:xfrm>
        </p:spPr>
      </p:pic>
    </p:spTree>
    <p:extLst>
      <p:ext uri="{BB962C8B-B14F-4D97-AF65-F5344CB8AC3E}">
        <p14:creationId xmlns:p14="http://schemas.microsoft.com/office/powerpoint/2010/main" val="601889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21420"/>
            <a:ext cx="9144000" cy="866692"/>
          </a:xfrm>
        </p:spPr>
        <p:txBody>
          <a:bodyPr>
            <a:normAutofit/>
          </a:bodyPr>
          <a:lstStyle/>
          <a:p>
            <a:r>
              <a:rPr lang="en-US" sz="4000" dirty="0">
                <a:latin typeface="Arial" panose="020B0604020202020204" pitchFamily="34" charset="0"/>
                <a:cs typeface="Arial" panose="020B0604020202020204" pitchFamily="34" charset="0"/>
              </a:rPr>
              <a:t>Motivation &amp; Summary</a:t>
            </a:r>
          </a:p>
        </p:txBody>
      </p:sp>
      <p:sp>
        <p:nvSpPr>
          <p:cNvPr id="3" name="Subtitle 2"/>
          <p:cNvSpPr>
            <a:spLocks noGrp="1"/>
          </p:cNvSpPr>
          <p:nvPr>
            <p:ph type="subTitle" idx="1"/>
          </p:nvPr>
        </p:nvSpPr>
        <p:spPr>
          <a:xfrm>
            <a:off x="1524000" y="1288112"/>
            <a:ext cx="8964706" cy="5478448"/>
          </a:xfrm>
        </p:spPr>
        <p:txBody>
          <a:bodyPr>
            <a:normAutofit fontScale="25000" lnSpcReduction="20000"/>
          </a:bodyPr>
          <a:lstStyle/>
          <a:p>
            <a:pPr marL="342900" indent="-342900" algn="l">
              <a:lnSpc>
                <a:spcPct val="120000"/>
              </a:lnSpc>
              <a:buFont typeface="Arial" panose="020B0604020202020204" pitchFamily="34" charset="0"/>
              <a:buChar char="•"/>
            </a:pPr>
            <a:r>
              <a:rPr lang="en-US" sz="8000" dirty="0">
                <a:latin typeface="Arial" panose="020B0604020202020204" pitchFamily="34" charset="0"/>
                <a:cs typeface="Arial" panose="020B0604020202020204" pitchFamily="34" charset="0"/>
              </a:rPr>
              <a:t>Objective of our project is to conduct analysis and develop visualizations related to the Adverse Events based on  complaints submitted to FDA for foods, dietary supplements and cosmetics since 2004</a:t>
            </a:r>
          </a:p>
          <a:p>
            <a:pPr marL="342900" indent="-342900" algn="l">
              <a:lnSpc>
                <a:spcPct val="120000"/>
              </a:lnSpc>
              <a:buFont typeface="Arial" panose="020B0604020202020204" pitchFamily="34" charset="0"/>
              <a:buChar char="•"/>
            </a:pPr>
            <a:r>
              <a:rPr lang="en-US" sz="8000" dirty="0">
                <a:latin typeface="Arial" panose="020B0604020202020204" pitchFamily="34" charset="0"/>
                <a:cs typeface="Arial" panose="020B0604020202020204" pitchFamily="34" charset="0"/>
              </a:rPr>
              <a:t>We were interested in understanding the frequency of adverse food reactions across age, gender and timing of the year. Additionally, we wanted to  understand the product types that led to reactions so we can educate ourselves and spread awareness of risk involved in using the products within our families and  community. We were curious to see if the dire outcome </a:t>
            </a:r>
            <a:r>
              <a:rPr lang="en-US" sz="8000" dirty="0" err="1">
                <a:latin typeface="Arial" panose="020B0604020202020204" pitchFamily="34" charset="0"/>
                <a:cs typeface="Arial" panose="020B0604020202020204" pitchFamily="34" charset="0"/>
              </a:rPr>
              <a:t>i.e</a:t>
            </a:r>
            <a:r>
              <a:rPr lang="en-US" sz="8000" dirty="0">
                <a:latin typeface="Arial" panose="020B0604020202020204" pitchFamily="34" charset="0"/>
                <a:cs typeface="Arial" panose="020B0604020202020204" pitchFamily="34" charset="0"/>
              </a:rPr>
              <a:t> death due to food reactions was more likely in a specific age group</a:t>
            </a:r>
          </a:p>
          <a:p>
            <a:pPr marL="342900" indent="-342900" algn="l">
              <a:lnSpc>
                <a:spcPct val="120000"/>
              </a:lnSpc>
              <a:buFont typeface="Arial" panose="020B0604020202020204" pitchFamily="34" charset="0"/>
              <a:buChar char="•"/>
            </a:pPr>
            <a:r>
              <a:rPr lang="en-US" sz="8000" dirty="0">
                <a:latin typeface="Arial" panose="020B0604020202020204" pitchFamily="34" charset="0"/>
                <a:cs typeface="Arial" panose="020B0604020202020204" pitchFamily="34" charset="0"/>
              </a:rPr>
              <a:t>Our analysis of the data led to the following insights. Food reactions in the 41-60 age group is highest. The Female population is  more prone reactions to  food /cosmetics  than the  male population. Summer months have the highest occurrences of food reactions compared to the rest of the year.  2017 had the highest reported cases of food &amp; cosmetics reactions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9195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91671"/>
            <a:ext cx="9144000" cy="1108037"/>
          </a:xfrm>
        </p:spPr>
        <p:txBody>
          <a:bodyPr>
            <a:normAutofit/>
          </a:bodyPr>
          <a:lstStyle/>
          <a:p>
            <a:r>
              <a:rPr lang="en-US" sz="4000" dirty="0">
                <a:latin typeface="Arial" panose="020B0604020202020204" pitchFamily="34" charset="0"/>
                <a:cs typeface="Arial" panose="020B0604020202020204" pitchFamily="34" charset="0"/>
              </a:rPr>
              <a:t>Findings &amp; Conclusion</a:t>
            </a:r>
          </a:p>
        </p:txBody>
      </p:sp>
      <p:sp>
        <p:nvSpPr>
          <p:cNvPr id="3" name="Subtitle 2"/>
          <p:cNvSpPr>
            <a:spLocks noGrp="1"/>
          </p:cNvSpPr>
          <p:nvPr>
            <p:ph type="subTitle" idx="1"/>
          </p:nvPr>
        </p:nvSpPr>
        <p:spPr>
          <a:xfrm>
            <a:off x="1524000" y="1925619"/>
            <a:ext cx="9144000" cy="3332181"/>
          </a:xfrm>
        </p:spPr>
        <p:txBody>
          <a:bodyPr/>
          <a:lstStyle/>
          <a:p>
            <a:pPr marL="342900" indent="-342900" algn="l">
              <a:buFont typeface="Arial" panose="020B0604020202020204" pitchFamily="34" charset="0"/>
              <a:buChar char="•"/>
            </a:pPr>
            <a:r>
              <a:rPr lang="en-US" dirty="0"/>
              <a:t>We were surprised to see that the distribution of reactions across age groups was uniform. We anticipated young or old to being more prone to food borne illnesses and reactions</a:t>
            </a:r>
          </a:p>
          <a:p>
            <a:pPr marL="342900" indent="-342900" algn="l">
              <a:buFont typeface="Arial" panose="020B0604020202020204" pitchFamily="34" charset="0"/>
              <a:buChar char="•"/>
            </a:pPr>
            <a:r>
              <a:rPr lang="en-US" dirty="0"/>
              <a:t>Female population is more prone to food &amp; cosmetic reactions than male population. Some of the reactions can result in serious medical conditions and death. Please check the FDA website for warnings on Food Safety</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3197864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77733"/>
            <a:ext cx="9144000" cy="1011218"/>
          </a:xfrm>
        </p:spPr>
        <p:txBody>
          <a:bodyPr>
            <a:normAutofit/>
          </a:bodyPr>
          <a:lstStyle/>
          <a:p>
            <a:r>
              <a:rPr lang="en-US" sz="4000" dirty="0">
                <a:latin typeface="Arial" panose="020B0604020202020204" pitchFamily="34" charset="0"/>
                <a:cs typeface="Arial" panose="020B0604020202020204" pitchFamily="34" charset="0"/>
              </a:rPr>
              <a:t>Post Mortem</a:t>
            </a:r>
          </a:p>
        </p:txBody>
      </p:sp>
      <p:sp>
        <p:nvSpPr>
          <p:cNvPr id="3" name="Subtitle 2"/>
          <p:cNvSpPr>
            <a:spLocks noGrp="1"/>
          </p:cNvSpPr>
          <p:nvPr>
            <p:ph type="subTitle" idx="1"/>
          </p:nvPr>
        </p:nvSpPr>
        <p:spPr>
          <a:xfrm>
            <a:off x="1524000" y="1871831"/>
            <a:ext cx="9144000" cy="3385969"/>
          </a:xfrm>
        </p:spPr>
        <p:txBody>
          <a:bodyPr>
            <a:norm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We ran into issues with pseudo-code and syntax when we tried to apply binning to consumer age column and we resolved the same with help from Jon, TAs and trial and error</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We would like to combine the complaints information from FDA and identify if the product from the list were recalled correctly. We can potentially accomplish that by using the API related to recalls and if we do not find a match create a list of products in order to raise awareness</a:t>
            </a:r>
          </a:p>
          <a:p>
            <a:pPr marL="342900" indent="-342900" algn="l">
              <a:buFont typeface="Arial" panose="020B0604020202020204" pitchFamily="34" charset="0"/>
              <a:buChar char="•"/>
            </a:pPr>
            <a:endParaRPr lang="en-US" sz="2000"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78240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95313"/>
            <a:ext cx="9144000" cy="989703"/>
          </a:xfrm>
        </p:spPr>
        <p:txBody>
          <a:bodyPr>
            <a:normAutofit/>
          </a:bodyPr>
          <a:lstStyle/>
          <a:p>
            <a:r>
              <a:rPr lang="en-US" sz="4000" dirty="0">
                <a:latin typeface="Arial" panose="020B0604020202020204" pitchFamily="34" charset="0"/>
                <a:cs typeface="Arial" panose="020B0604020202020204" pitchFamily="34" charset="0"/>
              </a:rPr>
              <a:t>Questions</a:t>
            </a:r>
          </a:p>
        </p:txBody>
      </p:sp>
      <p:sp>
        <p:nvSpPr>
          <p:cNvPr id="3" name="Subtitle 2"/>
          <p:cNvSpPr>
            <a:spLocks noGrp="1"/>
          </p:cNvSpPr>
          <p:nvPr>
            <p:ph type="subTitle" idx="1"/>
          </p:nvPr>
        </p:nvSpPr>
        <p:spPr>
          <a:xfrm>
            <a:off x="1524000" y="2646381"/>
            <a:ext cx="9144000" cy="2611419"/>
          </a:xfrm>
        </p:spPr>
        <p:txBody>
          <a:bodyPr/>
          <a:lstStyle/>
          <a:p>
            <a:r>
              <a:rPr lang="en-US" dirty="0"/>
              <a:t>??</a:t>
            </a:r>
          </a:p>
        </p:txBody>
      </p:sp>
      <p:sp>
        <p:nvSpPr>
          <p:cNvPr id="4" name="Rectangle 3"/>
          <p:cNvSpPr/>
          <p:nvPr/>
        </p:nvSpPr>
        <p:spPr>
          <a:xfrm>
            <a:off x="3048000" y="2828836"/>
            <a:ext cx="6096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2966422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8" y="129092"/>
            <a:ext cx="9201375" cy="666038"/>
          </a:xfrm>
        </p:spPr>
        <p:txBody>
          <a:bodyPr>
            <a:noAutofit/>
          </a:bodyPr>
          <a:lstStyle/>
          <a:p>
            <a:br>
              <a:rPr lang="en-US" sz="4000" dirty="0"/>
            </a:br>
            <a:r>
              <a:rPr lang="en-US" sz="4000" dirty="0">
                <a:latin typeface="Arial" panose="020B0604020202020204" pitchFamily="34" charset="0"/>
                <a:cs typeface="Arial" panose="020B0604020202020204" pitchFamily="34" charset="0"/>
              </a:rPr>
              <a:t>Questions &amp; Data Details</a:t>
            </a:r>
            <a:endParaRPr lang="en-US" sz="4000" dirty="0">
              <a:solidFill>
                <a:schemeClr val="accent1"/>
              </a:solidFill>
            </a:endParaRPr>
          </a:p>
        </p:txBody>
      </p:sp>
      <p:sp>
        <p:nvSpPr>
          <p:cNvPr id="3" name="Subtitle 2"/>
          <p:cNvSpPr>
            <a:spLocks noGrp="1"/>
          </p:cNvSpPr>
          <p:nvPr>
            <p:ph type="subTitle" idx="1"/>
          </p:nvPr>
        </p:nvSpPr>
        <p:spPr>
          <a:xfrm>
            <a:off x="1524000" y="795130"/>
            <a:ext cx="7516633" cy="4462671"/>
          </a:xfrm>
        </p:spPr>
        <p:txBody>
          <a:bodyPr/>
          <a:lstStyle/>
          <a:p>
            <a:endParaRPr lang="en-US" dirty="0"/>
          </a:p>
          <a:p>
            <a:endParaRPr lang="en-US" dirty="0"/>
          </a:p>
        </p:txBody>
      </p:sp>
      <p:sp>
        <p:nvSpPr>
          <p:cNvPr id="4" name="Rectangle 3"/>
          <p:cNvSpPr/>
          <p:nvPr/>
        </p:nvSpPr>
        <p:spPr>
          <a:xfrm>
            <a:off x="1524001" y="795130"/>
            <a:ext cx="9405768" cy="6709529"/>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Some of our questions based on internal team discussion are listed below</a:t>
            </a:r>
          </a:p>
          <a:p>
            <a:endParaRPr lang="en-US" sz="20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 What product type had the most adverse reactions       </a:t>
            </a:r>
          </a:p>
          <a:p>
            <a:pPr marL="342900" indent="-34290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 Do adverse reactions occur more during a certain time of year?</a:t>
            </a:r>
          </a:p>
          <a:p>
            <a:pPr marL="342900" indent="-34290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 Have adverse reactions increased or decreased over the last 10 years?</a:t>
            </a:r>
          </a:p>
          <a:p>
            <a:pPr marL="342900" indent="-34290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 Do males or females report more adverse reactions?</a:t>
            </a:r>
          </a:p>
          <a:p>
            <a:pPr marL="342900" indent="-34290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 Which age group reports the most adverse reactions?</a:t>
            </a:r>
          </a:p>
          <a:p>
            <a:pPr marL="342900" indent="-34290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 How many outcomes and reactions were reported by each person?</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We analyzed the information on the FDA API site listed below. The API contained information on Products, Consumers ,Reactions &amp; Outcomes. </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hlinkClick r:id="rId2" action="ppaction://hlinksldjump"/>
              </a:rPr>
              <a:t>https://open.fda.gov/apis/food/event/understanding-the-api-results</a:t>
            </a:r>
            <a:r>
              <a:rPr lang="en-US" sz="2000" dirty="0">
                <a:latin typeface="Arial" panose="020B0604020202020204" pitchFamily="34" charset="0"/>
                <a:cs typeface="Arial" panose="020B0604020202020204" pitchFamily="34" charset="0"/>
              </a:rPr>
              <a:t>/ </a:t>
            </a:r>
          </a:p>
          <a:p>
            <a:endParaRPr lang="en-US" sz="2000" dirty="0">
              <a:latin typeface="Arial" panose="020B0604020202020204" pitchFamily="34" charset="0"/>
              <a:cs typeface="Arial" panose="020B0604020202020204" pitchFamily="34" charset="0"/>
            </a:endParaRP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072662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rial" panose="020B0604020202020204" pitchFamily="34" charset="0"/>
                <a:cs typeface="Arial" panose="020B0604020202020204" pitchFamily="34" charset="0"/>
              </a:rPr>
              <a:t>Data Exploration</a:t>
            </a:r>
          </a:p>
        </p:txBody>
      </p:sp>
      <p:sp>
        <p:nvSpPr>
          <p:cNvPr id="3" name="Content Placeholder 2"/>
          <p:cNvSpPr>
            <a:spLocks noGrp="1"/>
          </p:cNvSpPr>
          <p:nvPr>
            <p:ph idx="1"/>
          </p:nvPr>
        </p:nvSpPr>
        <p:spPr/>
        <p:txBody>
          <a:bodyPr>
            <a:normAutofit/>
          </a:bodyPr>
          <a:lstStyle/>
          <a:p>
            <a:r>
              <a:rPr lang="en-US" sz="2000" dirty="0">
                <a:latin typeface="Arial" panose="020B0604020202020204" pitchFamily="34" charset="0"/>
                <a:cs typeface="Arial" panose="020B0604020202020204" pitchFamily="34" charset="0"/>
              </a:rPr>
              <a:t>Reviewed the Searchable fields on the website</a:t>
            </a:r>
          </a:p>
          <a:p>
            <a:pPr marL="0" indent="0">
              <a:buNone/>
            </a:pPr>
            <a:r>
              <a:rPr lang="en-US"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hlinkClick r:id="rId2" action="ppaction://hlinksldjump"/>
              </a:rPr>
              <a:t>https://open.fda.gov/apis/food/event/searchable-fields/</a:t>
            </a: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1076324" y="2838449"/>
            <a:ext cx="9553575" cy="2786595"/>
          </a:xfrm>
          <a:prstGeom prst="rect">
            <a:avLst/>
          </a:prstGeom>
        </p:spPr>
      </p:pic>
    </p:spTree>
    <p:extLst>
      <p:ext uri="{BB962C8B-B14F-4D97-AF65-F5344CB8AC3E}">
        <p14:creationId xmlns:p14="http://schemas.microsoft.com/office/powerpoint/2010/main" val="2637083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5305"/>
            <a:ext cx="10515600" cy="1021976"/>
          </a:xfrm>
        </p:spPr>
        <p:txBody>
          <a:bodyPr>
            <a:normAutofit/>
          </a:bodyPr>
          <a:lstStyle/>
          <a:p>
            <a:pPr algn="ctr"/>
            <a:r>
              <a:rPr lang="en-US" sz="4000" dirty="0">
                <a:latin typeface="Arial" panose="020B0604020202020204" pitchFamily="34" charset="0"/>
                <a:cs typeface="Arial" panose="020B0604020202020204" pitchFamily="34" charset="0"/>
              </a:rPr>
              <a:t>Data Exploration</a:t>
            </a:r>
            <a:endParaRPr lang="en-US" sz="4000" dirty="0"/>
          </a:p>
        </p:txBody>
      </p:sp>
      <p:sp>
        <p:nvSpPr>
          <p:cNvPr id="3" name="Content Placeholder 2"/>
          <p:cNvSpPr>
            <a:spLocks noGrp="1"/>
          </p:cNvSpPr>
          <p:nvPr>
            <p:ph idx="1"/>
          </p:nvPr>
        </p:nvSpPr>
        <p:spPr/>
        <p:txBody>
          <a:bodyPr/>
          <a:lstStyle/>
          <a:p>
            <a:r>
              <a:rPr lang="en-US" sz="2000" dirty="0">
                <a:latin typeface="Arial" panose="020B0604020202020204" pitchFamily="34" charset="0"/>
                <a:cs typeface="Arial" panose="020B0604020202020204" pitchFamily="34" charset="0"/>
              </a:rPr>
              <a:t>An </a:t>
            </a:r>
            <a:r>
              <a:rPr lang="en-US" sz="2000" dirty="0" err="1">
                <a:latin typeface="Arial" panose="020B0604020202020204" pitchFamily="34" charset="0"/>
                <a:cs typeface="Arial" panose="020B0604020202020204" pitchFamily="34" charset="0"/>
              </a:rPr>
              <a:t>openFDA</a:t>
            </a:r>
            <a:r>
              <a:rPr lang="en-US" sz="2000" dirty="0">
                <a:latin typeface="Arial" panose="020B0604020202020204" pitchFamily="34" charset="0"/>
                <a:cs typeface="Arial" panose="020B0604020202020204" pitchFamily="34" charset="0"/>
              </a:rPr>
              <a:t> API query always begins with the base endpoint, which in this case is: https://api.fda.gov/food/event.json</a:t>
            </a:r>
          </a:p>
          <a:p>
            <a:r>
              <a:rPr lang="en-US" sz="2000" dirty="0">
                <a:latin typeface="Arial" panose="020B0604020202020204" pitchFamily="34" charset="0"/>
                <a:cs typeface="Arial" panose="020B0604020202020204" pitchFamily="34" charset="0"/>
              </a:rPr>
              <a:t>Searches have a special syntax: search=</a:t>
            </a:r>
            <a:r>
              <a:rPr lang="en-US" sz="2000" dirty="0" err="1">
                <a:latin typeface="Arial" panose="020B0604020202020204" pitchFamily="34" charset="0"/>
                <a:cs typeface="Arial" panose="020B0604020202020204" pitchFamily="34" charset="0"/>
              </a:rPr>
              <a:t>field:term</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Unless otherwise specified, the API will return only one matching record for a search. You can specify the number of records to be returned by using the limit parameter. The maximum limit allowed is 99 for any single API call. If no limit is set, the API will return one matching record</a:t>
            </a:r>
          </a:p>
          <a:p>
            <a:r>
              <a:rPr lang="en-US" sz="2000" dirty="0">
                <a:latin typeface="Arial" panose="020B0604020202020204" pitchFamily="34" charset="0"/>
                <a:cs typeface="Arial" panose="020B0604020202020204" pitchFamily="34" charset="0"/>
              </a:rPr>
              <a:t>Our initial exploration of data was based on sample data set on the Food API website.  The JSON file we reviewed represented the results list with sub-sets of reactions, products, consumer &amp; outcome information.</a:t>
            </a: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022427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0609" y="445169"/>
            <a:ext cx="10219057" cy="574006"/>
          </a:xfrm>
        </p:spPr>
        <p:txBody>
          <a:bodyPr>
            <a:noAutofit/>
          </a:bodyPr>
          <a:lstStyle/>
          <a:p>
            <a:r>
              <a:rPr lang="en-US" sz="4000" dirty="0">
                <a:latin typeface="Arial" panose="020B0604020202020204" pitchFamily="34" charset="0"/>
                <a:cs typeface="Arial" panose="020B0604020202020204" pitchFamily="34" charset="0"/>
              </a:rPr>
              <a:t>Data Cleanup &amp; Exploration – JSON File</a:t>
            </a:r>
          </a:p>
        </p:txBody>
      </p:sp>
      <p:sp>
        <p:nvSpPr>
          <p:cNvPr id="3" name="Subtitle 2"/>
          <p:cNvSpPr>
            <a:spLocks noGrp="1"/>
          </p:cNvSpPr>
          <p:nvPr>
            <p:ph type="subTitle" idx="1"/>
          </p:nvPr>
        </p:nvSpPr>
        <p:spPr>
          <a:xfrm>
            <a:off x="240632" y="1019175"/>
            <a:ext cx="11815010" cy="4912393"/>
          </a:xfrm>
        </p:spPr>
        <p:txBody>
          <a:bodyPr>
            <a:normAutofit/>
          </a:bodyPr>
          <a:lstStyle/>
          <a:p>
            <a:pPr algn="l"/>
            <a:endParaRPr lang="en-US" sz="2000" dirty="0">
              <a:latin typeface="Arial" panose="020B0604020202020204" pitchFamily="34" charset="0"/>
              <a:cs typeface="Arial" panose="020B0604020202020204" pitchFamily="34" charset="0"/>
            </a:endParaRPr>
          </a:p>
          <a:p>
            <a:pPr algn="l"/>
            <a:endParaRPr lang="en-US" sz="2000" dirty="0">
              <a:latin typeface="Arial" panose="020B0604020202020204" pitchFamily="34" charset="0"/>
              <a:cs typeface="Arial" panose="020B0604020202020204" pitchFamily="34" charset="0"/>
            </a:endParaRPr>
          </a:p>
          <a:p>
            <a:pPr algn="l"/>
            <a:endParaRPr lang="en-US" sz="20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330609" y="1000461"/>
            <a:ext cx="9235742" cy="3384401"/>
          </a:xfrm>
          <a:prstGeom prst="rect">
            <a:avLst/>
          </a:prstGeom>
        </p:spPr>
      </p:pic>
      <p:pic>
        <p:nvPicPr>
          <p:cNvPr id="5" name="Picture 4"/>
          <p:cNvPicPr>
            <a:picLocks noChangeAspect="1"/>
          </p:cNvPicPr>
          <p:nvPr/>
        </p:nvPicPr>
        <p:blipFill>
          <a:blip r:embed="rId3"/>
          <a:stretch>
            <a:fillRect/>
          </a:stretch>
        </p:blipFill>
        <p:spPr>
          <a:xfrm>
            <a:off x="333412" y="4384862"/>
            <a:ext cx="9235742" cy="2473138"/>
          </a:xfrm>
          <a:prstGeom prst="rect">
            <a:avLst/>
          </a:prstGeom>
        </p:spPr>
      </p:pic>
    </p:spTree>
    <p:extLst>
      <p:ext uri="{BB962C8B-B14F-4D97-AF65-F5344CB8AC3E}">
        <p14:creationId xmlns:p14="http://schemas.microsoft.com/office/powerpoint/2010/main" val="3155663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rial" panose="020B0604020202020204" pitchFamily="34" charset="0"/>
                <a:cs typeface="Arial" panose="020B0604020202020204" pitchFamily="34" charset="0"/>
              </a:rPr>
              <a:t>Data Cleanup </a:t>
            </a:r>
          </a:p>
        </p:txBody>
      </p:sp>
      <p:sp>
        <p:nvSpPr>
          <p:cNvPr id="3" name="Content Placeholder 2"/>
          <p:cNvSpPr>
            <a:spLocks noGrp="1"/>
          </p:cNvSpPr>
          <p:nvPr>
            <p:ph idx="1"/>
          </p:nvPr>
        </p:nvSpPr>
        <p:spPr/>
        <p:txBody>
          <a:bodyPr>
            <a:normAutofit/>
          </a:bodyPr>
          <a:lstStyle/>
          <a:p>
            <a:r>
              <a:rPr lang="en-US" sz="2000" dirty="0">
                <a:latin typeface="Arial" panose="020B0604020202020204" pitchFamily="34" charset="0"/>
                <a:cs typeface="Arial" panose="020B0604020202020204" pitchFamily="34" charset="0"/>
              </a:rPr>
              <a:t>The final output contained  a list of values within the columns in the </a:t>
            </a:r>
            <a:r>
              <a:rPr lang="en-US" sz="2000" dirty="0" err="1">
                <a:latin typeface="Arial" panose="020B0604020202020204" pitchFamily="34" charset="0"/>
                <a:cs typeface="Arial" panose="020B0604020202020204" pitchFamily="34" charset="0"/>
              </a:rPr>
              <a:t>dataframe</a:t>
            </a:r>
            <a:r>
              <a:rPr lang="en-US" sz="2000" dirty="0">
                <a:latin typeface="Arial" panose="020B0604020202020204" pitchFamily="34" charset="0"/>
                <a:cs typeface="Arial" panose="020B0604020202020204" pitchFamily="34" charset="0"/>
              </a:rPr>
              <a:t> for reactions &amp; outcomes .We determined the need to have a count of the lists (outcomes and reactions) since count was going to be a key data element in determining some of the answers to our initial questions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During the API call we introduced a single loop that was supposed to call the API for each date on the list. This call resulted in a considerable low record count over the years of data on the FDA database. In order to fix the issue, we analyzed the API results and introduced a secondary loop to call the API for 100 distinct records for each date.</a:t>
            </a: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5102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rial" panose="020B0604020202020204" pitchFamily="34" charset="0"/>
                <a:cs typeface="Arial" panose="020B0604020202020204" pitchFamily="34" charset="0"/>
              </a:rPr>
              <a:t>Data Cleanup – Initial Results in </a:t>
            </a:r>
            <a:r>
              <a:rPr lang="en-US" sz="4000" dirty="0" err="1">
                <a:latin typeface="Arial" panose="020B0604020202020204" pitchFamily="34" charset="0"/>
                <a:cs typeface="Arial" panose="020B0604020202020204" pitchFamily="34" charset="0"/>
              </a:rPr>
              <a:t>DataFrame</a:t>
            </a:r>
            <a:endParaRPr lang="en-US" sz="4000"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stretch>
            <a:fillRect/>
          </a:stretch>
        </p:blipFill>
        <p:spPr>
          <a:xfrm>
            <a:off x="1094615" y="1825625"/>
            <a:ext cx="10002770" cy="4351338"/>
          </a:xfrm>
          <a:prstGeom prst="rect">
            <a:avLst/>
          </a:prstGeom>
        </p:spPr>
      </p:pic>
    </p:spTree>
    <p:extLst>
      <p:ext uri="{BB962C8B-B14F-4D97-AF65-F5344CB8AC3E}">
        <p14:creationId xmlns:p14="http://schemas.microsoft.com/office/powerpoint/2010/main" val="2738456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rial" panose="020B0604020202020204" pitchFamily="34" charset="0"/>
                <a:cs typeface="Arial" panose="020B0604020202020204" pitchFamily="34" charset="0"/>
              </a:rPr>
              <a:t>Issues Encountered and Resolution</a:t>
            </a:r>
          </a:p>
        </p:txBody>
      </p:sp>
      <p:sp>
        <p:nvSpPr>
          <p:cNvPr id="3" name="Content Placeholder 2"/>
          <p:cNvSpPr>
            <a:spLocks noGrp="1"/>
          </p:cNvSpPr>
          <p:nvPr>
            <p:ph idx="1"/>
          </p:nvPr>
        </p:nvSpPr>
        <p:spPr>
          <a:xfrm>
            <a:off x="838200" y="1690687"/>
            <a:ext cx="10515600" cy="4486275"/>
          </a:xfrm>
        </p:spPr>
        <p:txBody>
          <a:bodyPr/>
          <a:lstStyle/>
          <a:p>
            <a:r>
              <a:rPr lang="en-US" sz="2000" dirty="0">
                <a:latin typeface="Arial" panose="020B0604020202020204" pitchFamily="34" charset="0"/>
                <a:cs typeface="Arial" panose="020B0604020202020204" pitchFamily="34" charset="0"/>
              </a:rPr>
              <a:t>For the question related to outcomes and reactions (What is the most common outcome of adverse reactions) we ran into issues with the design related to the Panda DF. The outcomes and reactions were lists within separate columns and  a common characteristic that we were able to identify for plotting was missing </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After numerous attempts we could not resolve the issue by converting the lists to individual columns and used 2 Y axes with outcomes and reactions and X axis was years</a:t>
            </a: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5118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1455</TotalTime>
  <Words>895</Words>
  <Application>Microsoft Office PowerPoint</Application>
  <PresentationFormat>Widescreen</PresentationFormat>
  <Paragraphs>71</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FDA Adverse Reactions Analysis – Group C</vt:lpstr>
      <vt:lpstr>Motivation &amp; Summary</vt:lpstr>
      <vt:lpstr> Questions &amp; Data Details</vt:lpstr>
      <vt:lpstr>Data Exploration</vt:lpstr>
      <vt:lpstr>Data Exploration</vt:lpstr>
      <vt:lpstr>Data Cleanup &amp; Exploration – JSON File</vt:lpstr>
      <vt:lpstr>Data Cleanup </vt:lpstr>
      <vt:lpstr>Data Cleanup – Initial Results in DataFrame</vt:lpstr>
      <vt:lpstr>Issues Encountered and Resolution</vt:lpstr>
      <vt:lpstr>Issue with Plotting 2 Y-Axes</vt:lpstr>
      <vt:lpstr>API Date Issue </vt:lpstr>
      <vt:lpstr> What are the most common reactions?</vt:lpstr>
      <vt:lpstr> What product type had the most adverse reactions? </vt:lpstr>
      <vt:lpstr> Have adverse reactions increased or decreased over the last 10 years? </vt:lpstr>
      <vt:lpstr> Do adverse reactions occur more during a certain time of year? </vt:lpstr>
      <vt:lpstr> Do males or females report more adverse reactions? </vt:lpstr>
      <vt:lpstr> Which age group reports the most adverse reactions? </vt:lpstr>
      <vt:lpstr>      </vt:lpstr>
      <vt:lpstr>How many outcomes were reported by each person?</vt:lpstr>
      <vt:lpstr>Findings &amp; Conclusion</vt:lpstr>
      <vt:lpstr>Post Mortem</vt:lpstr>
      <vt:lpstr>Questions</vt:lpstr>
    </vt:vector>
  </TitlesOfParts>
  <Company>Graybar Electric Company,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 Group C</dc:title>
  <dc:creator>Sudhir Avirneni</dc:creator>
  <cp:lastModifiedBy>Robert Voss</cp:lastModifiedBy>
  <cp:revision>128</cp:revision>
  <dcterms:created xsi:type="dcterms:W3CDTF">2018-11-09T04:22:36Z</dcterms:created>
  <dcterms:modified xsi:type="dcterms:W3CDTF">2018-11-10T18:37:04Z</dcterms:modified>
</cp:coreProperties>
</file>