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58" r:id="rId5"/>
    <p:sldId id="272" r:id="rId6"/>
    <p:sldId id="273" r:id="rId7"/>
    <p:sldId id="264" r:id="rId8"/>
    <p:sldId id="276" r:id="rId9"/>
    <p:sldId id="265" r:id="rId10"/>
    <p:sldId id="280" r:id="rId11"/>
    <p:sldId id="279" r:id="rId12"/>
    <p:sldId id="281" r:id="rId13"/>
    <p:sldId id="282" r:id="rId14"/>
    <p:sldId id="278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Sorts Mill Goudy" panose="020B0604020202020204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hgONmT+7U/13n+JRAuVshrZ5b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996633"/>
    <a:srgbClr val="FF9933"/>
    <a:srgbClr val="CC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02" y="28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8581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3105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3666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1606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19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2354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4527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7174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2560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000" cap="none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26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79" name="Google Shape;79;p26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CBDB7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CBDB7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1" name="Google Shape;81;p26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CBDB7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2" name="Google Shape;82;p26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CBDB7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83" name="Google Shape;83;p26"/>
          <p:cNvSpPr txBox="1"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body" idx="1"/>
          </p:nvPr>
        </p:nvSpPr>
        <p:spPr>
          <a:xfrm rot="5400000">
            <a:off x="4861273" y="-464830"/>
            <a:ext cx="3650155" cy="907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27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90" name="Google Shape;90;p27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CBDB7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1" name="Google Shape;91;p27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CBDB7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2" name="Google Shape;92;p27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CBDB7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3" name="Google Shape;93;p27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CBDB7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94" name="Google Shape;94;p27"/>
          <p:cNvSpPr txBox="1">
            <a:spLocks noGrp="1"/>
          </p:cNvSpPr>
          <p:nvPr>
            <p:ph type="title"/>
          </p:nvPr>
        </p:nvSpPr>
        <p:spPr>
          <a:xfrm rot="5400000">
            <a:off x="7587060" y="2410224"/>
            <a:ext cx="5310710" cy="222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body" idx="1"/>
          </p:nvPr>
        </p:nvSpPr>
        <p:spPr>
          <a:xfrm rot="5400000">
            <a:off x="2264988" y="-560535"/>
            <a:ext cx="5310710" cy="816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Sorts Mill Goudy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rts Mill Goudy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1"/>
          </p:nvPr>
        </p:nvSpPr>
        <p:spPr>
          <a:xfrm>
            <a:off x="966745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2"/>
          </p:nvPr>
        </p:nvSpPr>
        <p:spPr>
          <a:xfrm>
            <a:off x="5597174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966745" y="2882837"/>
            <a:ext cx="4446642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5725280" y="2062842"/>
            <a:ext cx="4467794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5724868" y="2882837"/>
            <a:ext cx="4468541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1"/>
          </p:nvPr>
        </p:nvSpPr>
        <p:spPr>
          <a:xfrm>
            <a:off x="5183188" y="1094014"/>
            <a:ext cx="6172200" cy="47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rts Mill Goudy"/>
              <a:buNone/>
              <a:defRPr sz="2800"/>
            </a:lvl2pPr>
            <a:lvl3pPr marL="1371600" lvl="2" indent="-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600"/>
              <a:buChar char="∙"/>
              <a:defRPr sz="24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4pPr>
            <a:lvl5pPr marL="2286000" lvl="4" indent="-4191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Char char="∙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body" idx="2"/>
          </p:nvPr>
        </p:nvSpPr>
        <p:spPr>
          <a:xfrm>
            <a:off x="839788" y="2618012"/>
            <a:ext cx="3932237" cy="32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5"/>
          <p:cNvSpPr txBox="1">
            <a:spLocks noGrp="1"/>
          </p:cNvSpPr>
          <p:nvPr>
            <p:ph type="body" idx="1"/>
          </p:nvPr>
        </p:nvSpPr>
        <p:spPr>
          <a:xfrm>
            <a:off x="839788" y="2618014"/>
            <a:ext cx="3932237" cy="325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1" name="Google Shape;11;p16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CBDB7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2" name="Google Shape;12;p16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CBDB7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CBDB7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4" name="Google Shape;14;p16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CBDB7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5" name="Google Shape;15;p16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  <a:defRPr sz="4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rts Mill Goudy"/>
              <a:buChar char="∙"/>
              <a:defRPr sz="2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sz="1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Char char="∙"/>
              <a:defRPr sz="16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3619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rts Mill Goudy"/>
              <a:buChar char="∙"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04" name="Google Shape;104;p1" descr="Seamless Space Fly Through"/>
          <p:cNvPicPr preferRelativeResize="0"/>
          <p:nvPr/>
        </p:nvPicPr>
        <p:blipFill rotWithShape="1">
          <a:blip r:embed="rId3">
            <a:alphaModFix/>
          </a:blip>
          <a:srcRect r="-1" b="282"/>
          <a:stretch/>
        </p:blipFill>
        <p:spPr>
          <a:xfrm>
            <a:off x="21" y="11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>
            <a:off x="1109595" y="805231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 extrusionOk="0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473390" y="1826096"/>
            <a:ext cx="3149221" cy="214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SG" sz="4000" dirty="0"/>
              <a:t>Spacetime</a:t>
            </a:r>
            <a:br>
              <a:rPr lang="en-SG" sz="4000" dirty="0"/>
            </a:br>
            <a:endParaRPr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1594514" y="4196605"/>
            <a:ext cx="2906973" cy="94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SG" dirty="0"/>
              <a:t>THE UNIVERSE</a:t>
            </a:r>
            <a:endParaRPr dirty="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SG" dirty="0"/>
              <a:t>IS #7</a:t>
            </a:r>
            <a:endParaRPr dirty="0"/>
          </a:p>
        </p:txBody>
      </p:sp>
      <p:sp>
        <p:nvSpPr>
          <p:cNvPr id="108" name="Google Shape;108;p1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chemeClr val="lt2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title"/>
          </p:nvPr>
        </p:nvSpPr>
        <p:spPr>
          <a:xfrm>
            <a:off x="952500" y="1205038"/>
            <a:ext cx="5143500" cy="254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</a:pPr>
            <a:r>
              <a:rPr lang="en-SG" sz="4400" dirty="0"/>
              <a:t>Discussion Questions</a:t>
            </a:r>
            <a:endParaRPr dirty="0"/>
          </a:p>
        </p:txBody>
      </p:sp>
      <p:pic>
        <p:nvPicPr>
          <p:cNvPr id="260" name="Google Shape;260;p9" descr="Hel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4635" y="1887629"/>
            <a:ext cx="3082742" cy="308274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9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838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 txBox="1">
            <a:spLocks noGrp="1"/>
          </p:cNvSpPr>
          <p:nvPr>
            <p:ph type="title"/>
          </p:nvPr>
        </p:nvSpPr>
        <p:spPr>
          <a:xfrm>
            <a:off x="488113" y="1123893"/>
            <a:ext cx="3326650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SG" sz="3100" dirty="0"/>
              <a:t>Q2 Worldlines</a:t>
            </a:r>
            <a:endParaRPr sz="3100" dirty="0"/>
          </a:p>
        </p:txBody>
      </p:sp>
      <p:sp>
        <p:nvSpPr>
          <p:cNvPr id="269" name="Google Shape;269;p1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54BC8-4CAD-E2B4-0ECB-18CC1B097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74" y="2820932"/>
            <a:ext cx="1926430" cy="1926430"/>
          </a:xfrm>
          <a:prstGeom prst="rect">
            <a:avLst/>
          </a:prstGeom>
        </p:spPr>
      </p:pic>
      <p:sp>
        <p:nvSpPr>
          <p:cNvPr id="6" name="Google Shape;266;p10">
            <a:extLst>
              <a:ext uri="{FF2B5EF4-FFF2-40B4-BE49-F238E27FC236}">
                <a16:creationId xmlns:a16="http://schemas.microsoft.com/office/drawing/2014/main" id="{44BF846C-8FDB-F0A1-A19A-5FED3ADBA259}"/>
              </a:ext>
            </a:extLst>
          </p:cNvPr>
          <p:cNvSpPr txBox="1">
            <a:spLocks/>
          </p:cNvSpPr>
          <p:nvPr/>
        </p:nvSpPr>
        <p:spPr>
          <a:xfrm>
            <a:off x="4432675" y="1273910"/>
            <a:ext cx="3326650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sz="4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000"/>
            </a:pPr>
            <a:r>
              <a:rPr lang="en-SG" sz="3100" dirty="0"/>
              <a:t>Q3 Barn and Pole Paradox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DD0792-532D-8FF4-0CC6-C709175C1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775" y="2665809"/>
            <a:ext cx="1787128" cy="178712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F8E467-121F-8767-9CAD-5091D90506D5}"/>
              </a:ext>
            </a:extLst>
          </p:cNvPr>
          <p:cNvCxnSpPr>
            <a:cxnSpLocks/>
          </p:cNvCxnSpPr>
          <p:nvPr/>
        </p:nvCxnSpPr>
        <p:spPr>
          <a:xfrm flipH="1" flipV="1">
            <a:off x="4902865" y="4038082"/>
            <a:ext cx="1677255" cy="960364"/>
          </a:xfrm>
          <a:prstGeom prst="line">
            <a:avLst/>
          </a:prstGeom>
          <a:ln w="76200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D2F71D2-A055-D8A3-7D00-3FEAFC8F6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963" y="4623726"/>
            <a:ext cx="960364" cy="960364"/>
          </a:xfrm>
          <a:prstGeom prst="rect">
            <a:avLst/>
          </a:prstGeom>
        </p:spPr>
      </p:pic>
      <p:sp>
        <p:nvSpPr>
          <p:cNvPr id="22" name="Google Shape;266;p10">
            <a:extLst>
              <a:ext uri="{FF2B5EF4-FFF2-40B4-BE49-F238E27FC236}">
                <a16:creationId xmlns:a16="http://schemas.microsoft.com/office/drawing/2014/main" id="{DDEDE612-BC3E-F61F-DE24-41016181210E}"/>
              </a:ext>
            </a:extLst>
          </p:cNvPr>
          <p:cNvSpPr txBox="1">
            <a:spLocks/>
          </p:cNvSpPr>
          <p:nvPr/>
        </p:nvSpPr>
        <p:spPr>
          <a:xfrm>
            <a:off x="8214103" y="1273909"/>
            <a:ext cx="3326650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sz="4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000"/>
            </a:pPr>
            <a:r>
              <a:rPr lang="en-SG" sz="3100" dirty="0"/>
              <a:t>Q4 The Muon    </a:t>
            </a:r>
            <a:br>
              <a:rPr lang="en-SG" sz="3100" dirty="0"/>
            </a:br>
            <a:r>
              <a:rPr lang="en-SG" sz="3100" dirty="0"/>
              <a:t>      Paradox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AB974F3-F808-9F01-E76A-7CD2211B4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1330" y="2662169"/>
            <a:ext cx="2411052" cy="29219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B0F71C-32A4-8DBC-0B8C-73993877C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3428" y="4499711"/>
            <a:ext cx="868954" cy="8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6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12</a:t>
            </a:fld>
            <a:endParaRPr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66DC114-E711-30E7-C085-0CF3E62222B6}"/>
              </a:ext>
            </a:extLst>
          </p:cNvPr>
          <p:cNvCxnSpPr/>
          <p:nvPr/>
        </p:nvCxnSpPr>
        <p:spPr>
          <a:xfrm flipV="1">
            <a:off x="4858206" y="1718168"/>
            <a:ext cx="0" cy="357133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54C26F7-6766-697F-5363-9E976250CD94}"/>
              </a:ext>
            </a:extLst>
          </p:cNvPr>
          <p:cNvCxnSpPr/>
          <p:nvPr/>
        </p:nvCxnSpPr>
        <p:spPr>
          <a:xfrm>
            <a:off x="1429182" y="5075183"/>
            <a:ext cx="8215370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13655E-C6B6-01B6-1A29-BAA653511C17}"/>
              </a:ext>
            </a:extLst>
          </p:cNvPr>
          <p:cNvCxnSpPr/>
          <p:nvPr/>
        </p:nvCxnSpPr>
        <p:spPr>
          <a:xfrm rot="5400000" flipH="1" flipV="1">
            <a:off x="4868527" y="2205443"/>
            <a:ext cx="2880000" cy="28800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494C51-DEF9-A1DA-BE06-B2EE00D419D7}"/>
              </a:ext>
            </a:extLst>
          </p:cNvPr>
          <p:cNvCxnSpPr/>
          <p:nvPr/>
        </p:nvCxnSpPr>
        <p:spPr>
          <a:xfrm flipV="1">
            <a:off x="3236691" y="2150216"/>
            <a:ext cx="1184337" cy="2957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12">
            <a:extLst>
              <a:ext uri="{FF2B5EF4-FFF2-40B4-BE49-F238E27FC236}">
                <a16:creationId xmlns:a16="http://schemas.microsoft.com/office/drawing/2014/main" id="{3B6A8119-F032-B9D0-8494-B7D2F37231A5}"/>
              </a:ext>
            </a:extLst>
          </p:cNvPr>
          <p:cNvSpPr/>
          <p:nvPr/>
        </p:nvSpPr>
        <p:spPr>
          <a:xfrm>
            <a:off x="7715726" y="2156486"/>
            <a:ext cx="1017431" cy="2927328"/>
          </a:xfrm>
          <a:custGeom>
            <a:avLst/>
            <a:gdLst>
              <a:gd name="connsiteX0" fmla="*/ 0 w 1017431"/>
              <a:gd name="connsiteY0" fmla="*/ 2820473 h 2820473"/>
              <a:gd name="connsiteX1" fmla="*/ 283335 w 1017431"/>
              <a:gd name="connsiteY1" fmla="*/ 1210614 h 2820473"/>
              <a:gd name="connsiteX2" fmla="*/ 1017431 w 1017431"/>
              <a:gd name="connsiteY2" fmla="*/ 0 h 282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431" h="2820473">
                <a:moveTo>
                  <a:pt x="0" y="2820473"/>
                </a:moveTo>
                <a:cubicBezTo>
                  <a:pt x="56881" y="2250583"/>
                  <a:pt x="113763" y="1680693"/>
                  <a:pt x="283335" y="1210614"/>
                </a:cubicBezTo>
                <a:cubicBezTo>
                  <a:pt x="452907" y="740535"/>
                  <a:pt x="735169" y="370267"/>
                  <a:pt x="1017431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DE7BE6-57B4-396A-0063-06BCCFC25384}"/>
              </a:ext>
            </a:extLst>
          </p:cNvPr>
          <p:cNvCxnSpPr/>
          <p:nvPr/>
        </p:nvCxnSpPr>
        <p:spPr>
          <a:xfrm rot="5400000" flipH="1" flipV="1">
            <a:off x="819041" y="3585245"/>
            <a:ext cx="3000396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C595FB-D8D4-93E8-39B2-FB7B17A1ADB2}"/>
              </a:ext>
            </a:extLst>
          </p:cNvPr>
          <p:cNvSpPr txBox="1"/>
          <p:nvPr/>
        </p:nvSpPr>
        <p:spPr>
          <a:xfrm>
            <a:off x="929148" y="2099165"/>
            <a:ext cx="1285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Worldline</a:t>
            </a:r>
            <a:r>
              <a:rPr lang="en-US" dirty="0">
                <a:solidFill>
                  <a:srgbClr val="C00000"/>
                </a:solidFill>
              </a:rPr>
              <a:t> of stationary observer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D59DF-3A3C-DD9E-5349-C7631D62D930}"/>
              </a:ext>
            </a:extLst>
          </p:cNvPr>
          <p:cNvSpPr txBox="1"/>
          <p:nvPr/>
        </p:nvSpPr>
        <p:spPr>
          <a:xfrm>
            <a:off x="2987032" y="1655480"/>
            <a:ext cx="1922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Worldline</a:t>
            </a:r>
            <a:r>
              <a:rPr lang="en-US" dirty="0"/>
              <a:t> of an observer moving with constant speed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27347-581F-C57B-162E-7C31C2C4D195}"/>
              </a:ext>
            </a:extLst>
          </p:cNvPr>
          <p:cNvSpPr txBox="1"/>
          <p:nvPr/>
        </p:nvSpPr>
        <p:spPr>
          <a:xfrm>
            <a:off x="6275447" y="2081316"/>
            <a:ext cx="128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Worldline</a:t>
            </a:r>
            <a:r>
              <a:rPr lang="en-US" dirty="0">
                <a:solidFill>
                  <a:srgbClr val="002060"/>
                </a:solidFill>
              </a:rPr>
              <a:t> of a photon</a:t>
            </a:r>
            <a:endParaRPr lang="en-SG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6BC281-B916-48C3-7771-C3EB552F9DF4}"/>
              </a:ext>
            </a:extLst>
          </p:cNvPr>
          <p:cNvSpPr txBox="1"/>
          <p:nvPr/>
        </p:nvSpPr>
        <p:spPr>
          <a:xfrm>
            <a:off x="8144354" y="3010353"/>
            <a:ext cx="16430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Worldline</a:t>
            </a:r>
            <a:r>
              <a:rPr lang="en-US" b="1" dirty="0">
                <a:solidFill>
                  <a:srgbClr val="00B050"/>
                </a:solidFill>
              </a:rPr>
              <a:t> of an observer moving with non-constant speed (acceleration)</a:t>
            </a:r>
            <a:endParaRPr lang="en-SG" b="1" dirty="0">
              <a:solidFill>
                <a:srgbClr val="00B05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3AEDD8-5ED5-2785-1EB4-AB59F3A4EECD}"/>
              </a:ext>
            </a:extLst>
          </p:cNvPr>
          <p:cNvGrpSpPr/>
          <p:nvPr/>
        </p:nvGrpSpPr>
        <p:grpSpPr>
          <a:xfrm rot="19733875">
            <a:off x="4775823" y="4286471"/>
            <a:ext cx="946967" cy="731059"/>
            <a:chOff x="4084813" y="5126833"/>
            <a:chExt cx="946967" cy="731059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E83F6F80-B27E-70F4-9AAD-74DC7467059A}"/>
                </a:ext>
              </a:extLst>
            </p:cNvPr>
            <p:cNvSpPr/>
            <p:nvPr/>
          </p:nvSpPr>
          <p:spPr>
            <a:xfrm>
              <a:off x="4084813" y="5286388"/>
              <a:ext cx="285752" cy="571504"/>
            </a:xfrm>
            <a:prstGeom prst="arc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1D69D0-774A-1AD5-485C-54EDAFF2ABA5}"/>
                </a:ext>
              </a:extLst>
            </p:cNvPr>
            <p:cNvSpPr txBox="1"/>
            <p:nvPr/>
          </p:nvSpPr>
          <p:spPr>
            <a:xfrm>
              <a:off x="4317400" y="5126833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45</a:t>
              </a:r>
              <a:r>
                <a:rPr lang="en-US" baseline="30000" dirty="0"/>
                <a:t>o</a:t>
              </a:r>
              <a:endParaRPr lang="en-SG" baseline="300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F11CB90-F7AC-6703-9364-E4F3F62F6ADD}"/>
              </a:ext>
            </a:extLst>
          </p:cNvPr>
          <p:cNvSpPr txBox="1"/>
          <p:nvPr/>
        </p:nvSpPr>
        <p:spPr>
          <a:xfrm>
            <a:off x="929148" y="5562356"/>
            <a:ext cx="907474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chemeClr val="dk2"/>
                </a:solidFill>
                <a:latin typeface="Sorts Mill Goudy"/>
                <a:sym typeface="Sorts Mill Goudy"/>
              </a:rPr>
              <a:t>Acceleration = Curve in spacetime diagram</a:t>
            </a:r>
            <a:endParaRPr lang="en-SG" sz="3100" dirty="0">
              <a:solidFill>
                <a:schemeClr val="dk2"/>
              </a:solidFill>
              <a:latin typeface="Sorts Mill Goudy"/>
              <a:sym typeface="Sorts Mill Goudy"/>
            </a:endParaRPr>
          </a:p>
        </p:txBody>
      </p:sp>
      <p:pic>
        <p:nvPicPr>
          <p:cNvPr id="16" name="Picture 15" descr="latex-image-1.pdf">
            <a:extLst>
              <a:ext uri="{FF2B5EF4-FFF2-40B4-BE49-F238E27FC236}">
                <a16:creationId xmlns:a16="http://schemas.microsoft.com/office/drawing/2014/main" id="{D325E48A-F7B6-F0FA-095F-B407B6F95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80015">
            <a:off x="2629933" y="3247583"/>
            <a:ext cx="1790700" cy="495300"/>
          </a:xfrm>
          <a:prstGeom prst="rect">
            <a:avLst/>
          </a:prstGeom>
        </p:spPr>
      </p:pic>
      <p:pic>
        <p:nvPicPr>
          <p:cNvPr id="17" name="Picture 16" descr="latex-image-1.pdf">
            <a:extLst>
              <a:ext uri="{FF2B5EF4-FFF2-40B4-BE49-F238E27FC236}">
                <a16:creationId xmlns:a16="http://schemas.microsoft.com/office/drawing/2014/main" id="{E118CAFE-E01C-7B09-6EA4-9D0F4124F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4015" y="1566263"/>
            <a:ext cx="241300" cy="215900"/>
          </a:xfrm>
          <a:prstGeom prst="rect">
            <a:avLst/>
          </a:prstGeom>
        </p:spPr>
      </p:pic>
      <p:pic>
        <p:nvPicPr>
          <p:cNvPr id="18" name="Picture 17" descr="latex-image-1.pdf">
            <a:extLst>
              <a:ext uri="{FF2B5EF4-FFF2-40B4-BE49-F238E27FC236}">
                <a16:creationId xmlns:a16="http://schemas.microsoft.com/office/drawing/2014/main" id="{5B12589E-B3F1-A76C-7109-7ECED8FBEE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6999" y="5111553"/>
            <a:ext cx="165100" cy="152400"/>
          </a:xfrm>
          <a:prstGeom prst="rect">
            <a:avLst/>
          </a:prstGeom>
        </p:spPr>
      </p:pic>
      <p:sp>
        <p:nvSpPr>
          <p:cNvPr id="23" name="Google Shape;266;p10">
            <a:extLst>
              <a:ext uri="{FF2B5EF4-FFF2-40B4-BE49-F238E27FC236}">
                <a16:creationId xmlns:a16="http://schemas.microsoft.com/office/drawing/2014/main" id="{28DAFC22-985D-7F17-4643-8F670182C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8223" y="591203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SG" dirty="0"/>
              <a:t>Q2. Worldline trajectories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792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13</a:t>
            </a:fld>
            <a:endParaRPr/>
          </a:p>
        </p:txBody>
      </p:sp>
      <p:sp>
        <p:nvSpPr>
          <p:cNvPr id="6" name="Google Shape;266;p10">
            <a:extLst>
              <a:ext uri="{FF2B5EF4-FFF2-40B4-BE49-F238E27FC236}">
                <a16:creationId xmlns:a16="http://schemas.microsoft.com/office/drawing/2014/main" id="{9FC9E592-BEEC-3105-1D85-F5D9BF9596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8223" y="591203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SG" dirty="0"/>
              <a:t>Q3. The barn and pole paradox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58E90-C63A-A580-79E4-A7941DA5AE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07" r="17867"/>
          <a:stretch/>
        </p:blipFill>
        <p:spPr>
          <a:xfrm>
            <a:off x="1408990" y="1695242"/>
            <a:ext cx="4946560" cy="4843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4F71A7-4D5F-017D-E724-06CB26CF1174}"/>
                  </a:ext>
                </a:extLst>
              </p:cNvPr>
              <p:cNvSpPr txBox="1"/>
              <p:nvPr/>
            </p:nvSpPr>
            <p:spPr>
              <a:xfrm>
                <a:off x="4039421" y="1679371"/>
                <a:ext cx="417158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r>
                        <a:rPr lang="en-SG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SG" sz="23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4F71A7-4D5F-017D-E724-06CB26CF1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421" y="1679371"/>
                <a:ext cx="417158" cy="353943"/>
              </a:xfrm>
              <a:prstGeom prst="rect">
                <a:avLst/>
              </a:prstGeom>
              <a:blipFill>
                <a:blip r:embed="rId4"/>
                <a:stretch>
                  <a:fillRect l="-17647" r="-16176" b="-118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236319-3564-D9A4-1B27-0721BA95CC1E}"/>
                  </a:ext>
                </a:extLst>
              </p:cNvPr>
              <p:cNvSpPr txBox="1"/>
              <p:nvPr/>
            </p:nvSpPr>
            <p:spPr>
              <a:xfrm>
                <a:off x="1867944" y="1701375"/>
                <a:ext cx="344724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</m:oMath>
                  </m:oMathPara>
                </a14:m>
                <a:endParaRPr lang="en-SG" sz="2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236319-3564-D9A4-1B27-0721BA95C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44" y="1701375"/>
                <a:ext cx="344724" cy="353943"/>
              </a:xfrm>
              <a:prstGeom prst="rect">
                <a:avLst/>
              </a:prstGeom>
              <a:blipFill>
                <a:blip r:embed="rId5"/>
                <a:stretch>
                  <a:fillRect l="-14035" r="-10526" b="-68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DDAB4B-ACDE-8AE6-6805-0339A0F41B6C}"/>
              </a:ext>
            </a:extLst>
          </p:cNvPr>
          <p:cNvCxnSpPr>
            <a:cxnSpLocks/>
          </p:cNvCxnSpPr>
          <p:nvPr/>
        </p:nvCxnSpPr>
        <p:spPr>
          <a:xfrm flipV="1">
            <a:off x="2261554" y="1657604"/>
            <a:ext cx="2376948" cy="3683697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5FB6E2-FB23-50D7-FADA-C5F41C902A21}"/>
              </a:ext>
            </a:extLst>
          </p:cNvPr>
          <p:cNvCxnSpPr>
            <a:cxnSpLocks/>
          </p:cNvCxnSpPr>
          <p:nvPr/>
        </p:nvCxnSpPr>
        <p:spPr>
          <a:xfrm flipV="1">
            <a:off x="4479106" y="1784555"/>
            <a:ext cx="2403870" cy="3725420"/>
          </a:xfrm>
          <a:prstGeom prst="line">
            <a:avLst/>
          </a:prstGeom>
          <a:ln w="762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B60C32-7269-7587-9DEF-C70B489AE651}"/>
              </a:ext>
            </a:extLst>
          </p:cNvPr>
          <p:cNvCxnSpPr>
            <a:cxnSpLocks/>
          </p:cNvCxnSpPr>
          <p:nvPr/>
        </p:nvCxnSpPr>
        <p:spPr>
          <a:xfrm flipV="1">
            <a:off x="3389793" y="1784555"/>
            <a:ext cx="0" cy="3615328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12380A-BD2F-936A-C4F7-5ACC77E986B9}"/>
              </a:ext>
            </a:extLst>
          </p:cNvPr>
          <p:cNvCxnSpPr>
            <a:cxnSpLocks/>
          </p:cNvCxnSpPr>
          <p:nvPr/>
        </p:nvCxnSpPr>
        <p:spPr>
          <a:xfrm flipV="1">
            <a:off x="6004361" y="1655480"/>
            <a:ext cx="0" cy="3744403"/>
          </a:xfrm>
          <a:prstGeom prst="line">
            <a:avLst/>
          </a:prstGeom>
          <a:ln w="762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6410D0F-6A80-E7F1-132E-79042D646BF5}"/>
              </a:ext>
            </a:extLst>
          </p:cNvPr>
          <p:cNvCxnSpPr>
            <a:cxnSpLocks/>
          </p:cNvCxnSpPr>
          <p:nvPr/>
        </p:nvCxnSpPr>
        <p:spPr>
          <a:xfrm flipV="1">
            <a:off x="7457902" y="1725973"/>
            <a:ext cx="0" cy="678014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856B90-99F6-04DE-7DF6-909425487C53}"/>
              </a:ext>
            </a:extLst>
          </p:cNvPr>
          <p:cNvCxnSpPr>
            <a:cxnSpLocks/>
          </p:cNvCxnSpPr>
          <p:nvPr/>
        </p:nvCxnSpPr>
        <p:spPr>
          <a:xfrm flipV="1">
            <a:off x="8593083" y="1725973"/>
            <a:ext cx="0" cy="678014"/>
          </a:xfrm>
          <a:prstGeom prst="line">
            <a:avLst/>
          </a:prstGeom>
          <a:ln w="762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B81524-FD38-1A2C-24B4-DCBE80D9C04C}"/>
              </a:ext>
            </a:extLst>
          </p:cNvPr>
          <p:cNvSpPr txBox="1"/>
          <p:nvPr/>
        </p:nvSpPr>
        <p:spPr>
          <a:xfrm>
            <a:off x="7613647" y="1764009"/>
            <a:ext cx="129438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900" dirty="0">
                <a:latin typeface="Calibri" panose="020F0502020204030204" pitchFamily="34" charset="0"/>
                <a:cs typeface="Calibri" panose="020F0502020204030204" pitchFamily="34" charset="0"/>
              </a:rPr>
              <a:t>Barn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80A015-29F0-C06E-3373-123E6A2B47CE}"/>
              </a:ext>
            </a:extLst>
          </p:cNvPr>
          <p:cNvCxnSpPr>
            <a:cxnSpLocks/>
          </p:cNvCxnSpPr>
          <p:nvPr/>
        </p:nvCxnSpPr>
        <p:spPr>
          <a:xfrm flipV="1">
            <a:off x="9530463" y="1609964"/>
            <a:ext cx="471256" cy="73033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32782B-596F-3DDE-877B-0FE039FF3AB9}"/>
              </a:ext>
            </a:extLst>
          </p:cNvPr>
          <p:cNvCxnSpPr>
            <a:cxnSpLocks/>
          </p:cNvCxnSpPr>
          <p:nvPr/>
        </p:nvCxnSpPr>
        <p:spPr>
          <a:xfrm flipV="1">
            <a:off x="10751576" y="1609964"/>
            <a:ext cx="493682" cy="765088"/>
          </a:xfrm>
          <a:prstGeom prst="line">
            <a:avLst/>
          </a:prstGeom>
          <a:ln w="762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EF7ADE-9FBF-38C6-7A84-136CCBE26778}"/>
              </a:ext>
            </a:extLst>
          </p:cNvPr>
          <p:cNvSpPr txBox="1"/>
          <p:nvPr/>
        </p:nvSpPr>
        <p:spPr>
          <a:xfrm>
            <a:off x="9929736" y="1702126"/>
            <a:ext cx="137178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900" dirty="0">
                <a:latin typeface="Calibri" panose="020F0502020204030204" pitchFamily="34" charset="0"/>
                <a:cs typeface="Calibri" panose="020F0502020204030204" pitchFamily="34" charset="0"/>
              </a:rPr>
              <a:t>Pole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4A1741-A2AC-E2B8-F8FA-DFB750F684A9}"/>
              </a:ext>
            </a:extLst>
          </p:cNvPr>
          <p:cNvSpPr txBox="1"/>
          <p:nvPr/>
        </p:nvSpPr>
        <p:spPr>
          <a:xfrm>
            <a:off x="6978638" y="2453524"/>
            <a:ext cx="9622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700" dirty="0">
                <a:latin typeface="Sorts Mill Goudy" panose="020B0604020202020204" charset="0"/>
              </a:rPr>
              <a:t>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1327B-1024-A530-CFA1-AB34D40C8F63}"/>
              </a:ext>
            </a:extLst>
          </p:cNvPr>
          <p:cNvSpPr txBox="1"/>
          <p:nvPr/>
        </p:nvSpPr>
        <p:spPr>
          <a:xfrm>
            <a:off x="8104435" y="2458443"/>
            <a:ext cx="9622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700" dirty="0">
                <a:latin typeface="Sorts Mill Goudy" panose="020B0604020202020204" charset="0"/>
              </a:rPr>
              <a:t>front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B92B4A-6082-271D-782E-3F53E67990C4}"/>
              </a:ext>
            </a:extLst>
          </p:cNvPr>
          <p:cNvSpPr txBox="1"/>
          <p:nvPr/>
        </p:nvSpPr>
        <p:spPr>
          <a:xfrm>
            <a:off x="9063076" y="2465817"/>
            <a:ext cx="9622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700" dirty="0">
                <a:latin typeface="Sorts Mill Goudy" panose="020B0604020202020204" charset="0"/>
              </a:rPr>
              <a:t>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EF001-E3D8-C960-E5C1-D01A7FA74350}"/>
              </a:ext>
            </a:extLst>
          </p:cNvPr>
          <p:cNvSpPr txBox="1"/>
          <p:nvPr/>
        </p:nvSpPr>
        <p:spPr>
          <a:xfrm>
            <a:off x="10188873" y="2470736"/>
            <a:ext cx="9622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700" dirty="0">
                <a:latin typeface="Sorts Mill Goudy" panose="020B0604020202020204" charset="0"/>
              </a:rPr>
              <a:t>front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0E9AAF5-E451-4812-DC01-C9D90BB4BC9D}"/>
              </a:ext>
            </a:extLst>
          </p:cNvPr>
          <p:cNvSpPr>
            <a:spLocks noChangeAspect="1"/>
          </p:cNvSpPr>
          <p:nvPr/>
        </p:nvSpPr>
        <p:spPr>
          <a:xfrm>
            <a:off x="3249266" y="3436273"/>
            <a:ext cx="288000" cy="288000"/>
          </a:xfrm>
          <a:prstGeom prst="ellipse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4B2FDA-A974-DDC7-8EDC-396B6AC4DCC6}"/>
              </a:ext>
            </a:extLst>
          </p:cNvPr>
          <p:cNvSpPr>
            <a:spLocks noChangeAspect="1"/>
          </p:cNvSpPr>
          <p:nvPr/>
        </p:nvSpPr>
        <p:spPr>
          <a:xfrm>
            <a:off x="5876933" y="3029172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7221DA-B287-BF4D-DF33-015FF789C681}"/>
              </a:ext>
            </a:extLst>
          </p:cNvPr>
          <p:cNvCxnSpPr>
            <a:cxnSpLocks/>
          </p:cNvCxnSpPr>
          <p:nvPr/>
        </p:nvCxnSpPr>
        <p:spPr>
          <a:xfrm flipH="1">
            <a:off x="2040306" y="3180316"/>
            <a:ext cx="3971909" cy="232965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436C76BA-69C4-5231-2159-E37BE908831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175826" y="3173172"/>
            <a:ext cx="3701107" cy="57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FF0918E4-9B81-8FB0-BE2E-0B3CFD707899}"/>
              </a:ext>
            </a:extLst>
          </p:cNvPr>
          <p:cNvCxnSpPr/>
          <p:nvPr/>
        </p:nvCxnSpPr>
        <p:spPr>
          <a:xfrm>
            <a:off x="2168682" y="3579001"/>
            <a:ext cx="112823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Oval 264">
            <a:extLst>
              <a:ext uri="{FF2B5EF4-FFF2-40B4-BE49-F238E27FC236}">
                <a16:creationId xmlns:a16="http://schemas.microsoft.com/office/drawing/2014/main" id="{CBE69905-1101-818B-EDA6-BC72BB9E324F}"/>
              </a:ext>
            </a:extLst>
          </p:cNvPr>
          <p:cNvSpPr>
            <a:spLocks noChangeAspect="1"/>
          </p:cNvSpPr>
          <p:nvPr/>
        </p:nvSpPr>
        <p:spPr>
          <a:xfrm>
            <a:off x="10951498" y="3588614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0E7F3321-EF47-C605-36DF-C4082BC62D4A}"/>
              </a:ext>
            </a:extLst>
          </p:cNvPr>
          <p:cNvSpPr>
            <a:spLocks noChangeAspect="1"/>
          </p:cNvSpPr>
          <p:nvPr/>
        </p:nvSpPr>
        <p:spPr>
          <a:xfrm>
            <a:off x="9302442" y="3588673"/>
            <a:ext cx="288000" cy="288000"/>
          </a:xfrm>
          <a:prstGeom prst="ellipse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40C634DD-B8BE-7B89-9C8A-2C56EA07E696}"/>
                  </a:ext>
                </a:extLst>
              </p:cNvPr>
              <p:cNvSpPr txBox="1"/>
              <p:nvPr/>
            </p:nvSpPr>
            <p:spPr>
              <a:xfrm>
                <a:off x="7032987" y="3461668"/>
                <a:ext cx="2281327" cy="4770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31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SG" sz="3100" dirty="0">
                    <a:sym typeface="Wingdings" panose="05000000000000000000" pitchFamily="2" charset="2"/>
                  </a:rPr>
                  <a:t> </a:t>
                </a:r>
                <a:r>
                  <a:rPr lang="en-SG" sz="3100" dirty="0">
                    <a:latin typeface="Sorts Mill Goudy" panose="020B0604020202020204" charset="0"/>
                    <a:sym typeface="Wingdings" panose="05000000000000000000" pitchFamily="2" charset="2"/>
                  </a:rPr>
                  <a:t>(farmer) :</a:t>
                </a:r>
                <a:endParaRPr lang="en-SG" sz="3100" dirty="0">
                  <a:latin typeface="Sorts Mill Goudy" panose="020B0604020202020204" charset="0"/>
                </a:endParaRPr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40C634DD-B8BE-7B89-9C8A-2C56EA07E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987" y="3461668"/>
                <a:ext cx="2281327" cy="477054"/>
              </a:xfrm>
              <a:prstGeom prst="rect">
                <a:avLst/>
              </a:prstGeom>
              <a:blipFill>
                <a:blip r:embed="rId6"/>
                <a:stretch>
                  <a:fillRect t="-21795" b="-538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AE208C0-8B89-D217-4C9A-087D867310DA}"/>
                  </a:ext>
                </a:extLst>
              </p:cNvPr>
              <p:cNvSpPr txBox="1"/>
              <p:nvPr/>
            </p:nvSpPr>
            <p:spPr>
              <a:xfrm>
                <a:off x="7023559" y="4588004"/>
                <a:ext cx="2030088" cy="4770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31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SG" sz="31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SG" sz="3100" dirty="0">
                    <a:sym typeface="Wingdings" panose="05000000000000000000" pitchFamily="2" charset="2"/>
                  </a:rPr>
                  <a:t> </a:t>
                </a:r>
                <a:r>
                  <a:rPr lang="en-SG" sz="3100" dirty="0">
                    <a:latin typeface="Sorts Mill Goudy" panose="020B0604020202020204" charset="0"/>
                    <a:sym typeface="Wingdings" panose="05000000000000000000" pitchFamily="2" charset="2"/>
                  </a:rPr>
                  <a:t>(son) :</a:t>
                </a:r>
                <a:endParaRPr lang="en-SG" sz="3100" dirty="0">
                  <a:latin typeface="Sorts Mill Goudy" panose="020B0604020202020204" charset="0"/>
                </a:endParaRP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AE208C0-8B89-D217-4C9A-087D86731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559" y="4588004"/>
                <a:ext cx="2030088" cy="477054"/>
              </a:xfrm>
              <a:prstGeom prst="rect">
                <a:avLst/>
              </a:prstGeom>
              <a:blipFill>
                <a:blip r:embed="rId7"/>
                <a:stretch>
                  <a:fillRect t="-21795" b="-538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TextBox 272">
            <a:extLst>
              <a:ext uri="{FF2B5EF4-FFF2-40B4-BE49-F238E27FC236}">
                <a16:creationId xmlns:a16="http://schemas.microsoft.com/office/drawing/2014/main" id="{019EDD36-855D-0A22-48B7-ABE65EB12CBE}"/>
              </a:ext>
            </a:extLst>
          </p:cNvPr>
          <p:cNvSpPr txBox="1"/>
          <p:nvPr/>
        </p:nvSpPr>
        <p:spPr>
          <a:xfrm>
            <a:off x="9851729" y="3498318"/>
            <a:ext cx="1472547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3100" dirty="0">
                <a:latin typeface="Sorts Mill Goudy" panose="020B0604020202020204" charset="0"/>
                <a:sym typeface="Wingdings" panose="05000000000000000000" pitchFamily="2" charset="2"/>
              </a:rPr>
              <a:t>then</a:t>
            </a:r>
            <a:endParaRPr lang="en-SG" sz="3100" dirty="0">
              <a:latin typeface="Sorts Mill Goudy" panose="020B0604020202020204" charset="0"/>
            </a:endParaRPr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B5772E9E-0B3A-85BC-BC53-6FC4996B3FAD}"/>
              </a:ext>
            </a:extLst>
          </p:cNvPr>
          <p:cNvSpPr>
            <a:spLocks noChangeAspect="1"/>
          </p:cNvSpPr>
          <p:nvPr/>
        </p:nvSpPr>
        <p:spPr>
          <a:xfrm>
            <a:off x="10966899" y="4653871"/>
            <a:ext cx="288000" cy="288000"/>
          </a:xfrm>
          <a:prstGeom prst="ellipse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44945C34-AC21-9247-BA0D-65E2DA554FFC}"/>
              </a:ext>
            </a:extLst>
          </p:cNvPr>
          <p:cNvSpPr>
            <a:spLocks noChangeAspect="1"/>
          </p:cNvSpPr>
          <p:nvPr/>
        </p:nvSpPr>
        <p:spPr>
          <a:xfrm>
            <a:off x="9317843" y="4653930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AF2C3F0-2F83-16EE-5C5A-57BC88D3E115}"/>
              </a:ext>
            </a:extLst>
          </p:cNvPr>
          <p:cNvSpPr txBox="1"/>
          <p:nvPr/>
        </p:nvSpPr>
        <p:spPr>
          <a:xfrm>
            <a:off x="9867131" y="4563575"/>
            <a:ext cx="1219970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3100" dirty="0">
                <a:latin typeface="Sorts Mill Goudy" panose="020B0604020202020204" charset="0"/>
                <a:sym typeface="Wingdings" panose="05000000000000000000" pitchFamily="2" charset="2"/>
              </a:rPr>
              <a:t>then</a:t>
            </a:r>
            <a:endParaRPr lang="en-SG" sz="3100" dirty="0">
              <a:latin typeface="Sorts Mill Goud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402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14</a:t>
            </a:fld>
            <a:endParaRPr/>
          </a:p>
        </p:txBody>
      </p:sp>
      <p:sp>
        <p:nvSpPr>
          <p:cNvPr id="8" name="Google Shape;266;p10">
            <a:extLst>
              <a:ext uri="{FF2B5EF4-FFF2-40B4-BE49-F238E27FC236}">
                <a16:creationId xmlns:a16="http://schemas.microsoft.com/office/drawing/2014/main" id="{3964D3C6-49D4-D260-5BF2-CFF16842A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8223" y="591203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SG" dirty="0"/>
              <a:t>Q4. Life-time of a </a:t>
            </a:r>
            <a:r>
              <a:rPr lang="en-SG" dirty="0">
                <a:solidFill>
                  <a:schemeClr val="accent2"/>
                </a:solidFill>
              </a:rPr>
              <a:t>muon</a:t>
            </a:r>
            <a:endParaRPr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A299DC-2A0E-8B65-35AF-1DD71C073543}"/>
                  </a:ext>
                </a:extLst>
              </p:cNvPr>
              <p:cNvSpPr txBox="1"/>
              <p:nvPr/>
            </p:nvSpPr>
            <p:spPr>
              <a:xfrm>
                <a:off x="807244" y="1808063"/>
                <a:ext cx="420766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900" dirty="0">
                    <a:latin typeface="Sorts Mill Goudy" panose="020B0604020202020204" charset="0"/>
                  </a:rPr>
                  <a:t>Half life: </a:t>
                </a:r>
                <a14:m>
                  <m:oMath xmlns:m="http://schemas.openxmlformats.org/officeDocument/2006/math">
                    <m:r>
                      <a:rPr lang="en-SG" sz="1900" b="0" i="0" smtClean="0">
                        <a:latin typeface="Cambria Math" panose="02040503050406030204" pitchFamily="18" charset="0"/>
                      </a:rPr>
                      <m:t>1.5 </m:t>
                    </m:r>
                    <m:r>
                      <a:rPr lang="en-SG" sz="19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SG" sz="19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SG" sz="1900" dirty="0">
                    <a:latin typeface="Sorts Mill Goudy" panose="020B06040202020202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A299DC-2A0E-8B65-35AF-1DD71C073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4" y="1808063"/>
                <a:ext cx="4207669" cy="384721"/>
              </a:xfrm>
              <a:prstGeom prst="rect">
                <a:avLst/>
              </a:prstGeom>
              <a:blipFill>
                <a:blip r:embed="rId3"/>
                <a:stretch>
                  <a:fillRect l="-1302" t="-6349" b="-285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659D136-BAF4-2ECA-681E-E03105BA28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458"/>
          <a:stretch/>
        </p:blipFill>
        <p:spPr>
          <a:xfrm>
            <a:off x="-1076921" y="5929312"/>
            <a:ext cx="6858000" cy="928688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9A1E766E-DCEF-6C24-CBC3-0F94962500EF}"/>
              </a:ext>
            </a:extLst>
          </p:cNvPr>
          <p:cNvSpPr/>
          <p:nvPr/>
        </p:nvSpPr>
        <p:spPr>
          <a:xfrm>
            <a:off x="2407446" y="3611882"/>
            <a:ext cx="72000" cy="72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06BBCB-587E-8B8D-499F-ACDE6BD35E85}"/>
              </a:ext>
            </a:extLst>
          </p:cNvPr>
          <p:cNvCxnSpPr/>
          <p:nvPr/>
        </p:nvCxnSpPr>
        <p:spPr>
          <a:xfrm flipV="1">
            <a:off x="2345832" y="3683882"/>
            <a:ext cx="0" cy="22454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9C8EAC-52BA-BFF5-81FF-E22D785348F9}"/>
              </a:ext>
            </a:extLst>
          </p:cNvPr>
          <p:cNvSpPr txBox="1"/>
          <p:nvPr/>
        </p:nvSpPr>
        <p:spPr>
          <a:xfrm>
            <a:off x="1581451" y="4753867"/>
            <a:ext cx="115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15 km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B467F4-F902-C2AD-ACB9-ACE7FE66CCD4}"/>
                  </a:ext>
                </a:extLst>
              </p:cNvPr>
              <p:cNvSpPr txBox="1"/>
              <p:nvPr/>
            </p:nvSpPr>
            <p:spPr>
              <a:xfrm>
                <a:off x="807243" y="2316567"/>
                <a:ext cx="420766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900" dirty="0">
                    <a:latin typeface="Sorts Mill Goudy" panose="020B0604020202020204" charset="0"/>
                  </a:rPr>
                  <a:t>Rate of production: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9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SG" sz="19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m:rPr>
                        <m:sty m:val="p"/>
                      </m:rPr>
                      <a:rPr lang="en-SG" sz="1900" b="0" i="0" smtClean="0">
                        <a:latin typeface="Cambria Math" panose="02040503050406030204" pitchFamily="18" charset="0"/>
                      </a:rPr>
                      <m:t>mi</m:t>
                    </m:r>
                    <m:sSup>
                      <m:sSupPr>
                        <m:ctrlPr>
                          <a:rPr lang="en-SG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SG" sz="19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SG" sz="19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SG" sz="19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SG" sz="1900" dirty="0">
                    <a:latin typeface="Sorts Mill Goudy" panose="020B06040202020202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B467F4-F902-C2AD-ACB9-ACE7FE66C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3" y="2316567"/>
                <a:ext cx="4207669" cy="384721"/>
              </a:xfrm>
              <a:prstGeom prst="rect">
                <a:avLst/>
              </a:prstGeom>
              <a:blipFill>
                <a:blip r:embed="rId5"/>
                <a:stretch>
                  <a:fillRect l="-1302" t="-4762" b="-301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EB8C55-B3D6-87D0-7ECD-553780178F2C}"/>
                  </a:ext>
                </a:extLst>
              </p:cNvPr>
              <p:cNvSpPr txBox="1"/>
              <p:nvPr/>
            </p:nvSpPr>
            <p:spPr>
              <a:xfrm>
                <a:off x="807242" y="2851559"/>
                <a:ext cx="420766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900" dirty="0">
                    <a:latin typeface="Sorts Mill Goudy" panose="020B0604020202020204" charset="0"/>
                  </a:rPr>
                  <a:t>Speed: </a:t>
                </a:r>
                <a14:m>
                  <m:oMath xmlns:m="http://schemas.openxmlformats.org/officeDocument/2006/math">
                    <m:r>
                      <a:rPr lang="en-SG" sz="1900" b="0" i="0" smtClean="0">
                        <a:latin typeface="Cambria Math" panose="02040503050406030204" pitchFamily="18" charset="0"/>
                      </a:rPr>
                      <m:t>0.99 </m:t>
                    </m:r>
                    <m:r>
                      <m:rPr>
                        <m:sty m:val="p"/>
                      </m:rPr>
                      <a:rPr lang="en-SG" sz="19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SG" sz="1900" dirty="0">
                  <a:latin typeface="Sorts Mill Goudy" panose="020B060402020202020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EB8C55-B3D6-87D0-7ECD-553780178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2" y="2851559"/>
                <a:ext cx="4207669" cy="384721"/>
              </a:xfrm>
              <a:prstGeom prst="rect">
                <a:avLst/>
              </a:prstGeom>
              <a:blipFill>
                <a:blip r:embed="rId6"/>
                <a:stretch>
                  <a:fillRect l="-1302" t="-6349" b="-285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7F4E01B-776C-9C34-21B1-3721FCC42FBA}"/>
              </a:ext>
            </a:extLst>
          </p:cNvPr>
          <p:cNvSpPr txBox="1"/>
          <p:nvPr/>
        </p:nvSpPr>
        <p:spPr>
          <a:xfrm>
            <a:off x="4895254" y="1725392"/>
            <a:ext cx="648950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700" b="1" dirty="0">
                <a:latin typeface="Sorts Mill Goudy" panose="020B0604020202020204" charset="0"/>
              </a:rPr>
              <a:t>(a) Rate of detection without relativistic consideration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64E58D-D6FA-23F1-DCFB-3CC7AD001660}"/>
                  </a:ext>
                </a:extLst>
              </p:cNvPr>
              <p:cNvSpPr txBox="1"/>
              <p:nvPr/>
            </p:nvSpPr>
            <p:spPr>
              <a:xfrm>
                <a:off x="5106387" y="2108553"/>
                <a:ext cx="5893201" cy="356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700" dirty="0">
                    <a:latin typeface="Sorts Mill Goudy" panose="020B0604020202020204" charset="0"/>
                  </a:rPr>
                  <a:t>Time taken </a:t>
                </a:r>
                <a14:m>
                  <m:oMath xmlns:m="http://schemas.openxmlformats.org/officeDocument/2006/math">
                    <m:r>
                      <a:rPr lang="en-SG" sz="1700" b="0" i="1" smtClean="0">
                        <a:latin typeface="Cambria Math" panose="02040503050406030204" pitchFamily="18" charset="0"/>
                      </a:rPr>
                      <m:t>=15000/0.99</m:t>
                    </m:r>
                    <m:r>
                      <a:rPr lang="en-SG" sz="17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sz="1700" dirty="0">
                    <a:latin typeface="Sorts Mill Goudy" panose="020B060402020202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1700" b="0" i="1" dirty="0" smtClean="0">
                        <a:latin typeface="Cambria Math" panose="02040503050406030204" pitchFamily="18" charset="0"/>
                      </a:rPr>
                      <m:t>=5.05×</m:t>
                    </m:r>
                    <m:sSup>
                      <m:sSupPr>
                        <m:ctrlPr>
                          <a:rPr lang="en-SG" sz="17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17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SG" sz="17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m:rPr>
                        <m:sty m:val="p"/>
                      </m:rPr>
                      <a:rPr lang="en-SG" sz="1700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SG" sz="1700" b="0" i="0" dirty="0" smtClean="0">
                        <a:latin typeface="Cambria Math" panose="02040503050406030204" pitchFamily="18" charset="0"/>
                      </a:rPr>
                      <m:t>=50.5</m:t>
                    </m:r>
                    <m:r>
                      <a:rPr lang="en-SG" sz="17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SG" sz="1700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SG" sz="1700" dirty="0">
                  <a:latin typeface="Sorts Mill Goudy" panose="020B060402020202020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64E58D-D6FA-23F1-DCFB-3CC7AD001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387" y="2108553"/>
                <a:ext cx="5893201" cy="356893"/>
              </a:xfrm>
              <a:prstGeom prst="rect">
                <a:avLst/>
              </a:prstGeom>
              <a:blipFill>
                <a:blip r:embed="rId7"/>
                <a:stretch>
                  <a:fillRect l="-725" t="-1724" b="-275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815CEFB-E4DE-7910-FC5C-F7E8A2F5FA17}"/>
                  </a:ext>
                </a:extLst>
              </p:cNvPr>
              <p:cNvSpPr txBox="1"/>
              <p:nvPr/>
            </p:nvSpPr>
            <p:spPr>
              <a:xfrm>
                <a:off x="4930275" y="2723643"/>
                <a:ext cx="1701607" cy="358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SG" sz="17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br>
                  <a:rPr lang="en-SG" sz="1700" b="0" dirty="0">
                    <a:latin typeface="Sorts Mill Goudy" panose="020B0604020202020204" charset="0"/>
                  </a:rPr>
                </a:br>
                <a:endParaRPr lang="en-SG" sz="1700" dirty="0">
                  <a:latin typeface="Sorts Mill Goudy" panose="020B060402020202020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815CEFB-E4DE-7910-FC5C-F7E8A2F5F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275" y="2723643"/>
                <a:ext cx="1701607" cy="3586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88658B-DDF9-CF19-2027-694331F9F9E7}"/>
                  </a:ext>
                </a:extLst>
              </p:cNvPr>
              <p:cNvSpPr txBox="1"/>
              <p:nvPr/>
            </p:nvSpPr>
            <p:spPr>
              <a:xfrm>
                <a:off x="6774628" y="2544934"/>
                <a:ext cx="2143124" cy="5803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7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SG" sz="17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SG" sz="17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1.5×</m:t>
                          </m:r>
                          <m:sSup>
                            <m:sSupPr>
                              <m:ctrlPr>
                                <a:rPr lang="en-SG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7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SG" sz="17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SG" sz="17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88658B-DDF9-CF19-2027-694331F9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28" y="2544934"/>
                <a:ext cx="2143124" cy="5803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C8B6BC-9AF0-50B6-2751-F7FBE3265617}"/>
                  </a:ext>
                </a:extLst>
              </p:cNvPr>
              <p:cNvSpPr txBox="1"/>
              <p:nvPr/>
            </p:nvSpPr>
            <p:spPr>
              <a:xfrm>
                <a:off x="8856464" y="2523883"/>
                <a:ext cx="2143124" cy="589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SG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sz="17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SG" sz="17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num>
                        <m:den>
                          <m:r>
                            <a:rPr lang="en-SG" sz="1700" i="1">
                              <a:latin typeface="Cambria Math" panose="02040503050406030204" pitchFamily="18" charset="0"/>
                            </a:rPr>
                            <m:t>1.5×</m:t>
                          </m:r>
                          <m:sSup>
                            <m:sSupPr>
                              <m:ctrlPr>
                                <a:rPr lang="en-SG" sz="17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7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SG" sz="1700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G" sz="17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C8B6BC-9AF0-50B6-2751-F7FBE3265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64" y="2523883"/>
                <a:ext cx="2143124" cy="5890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A5896D2D-B678-A1F9-8C70-C4DCDE0343BA}"/>
                  </a:ext>
                </a:extLst>
              </p:cNvPr>
              <p:cNvSpPr txBox="1"/>
              <p:nvPr/>
            </p:nvSpPr>
            <p:spPr>
              <a:xfrm>
                <a:off x="5230911" y="3399104"/>
                <a:ext cx="5632217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7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SG" sz="17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func>
                        <m:funcPr>
                          <m:ctrlPr>
                            <a:rPr lang="en-SG" sz="17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17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SG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7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SG" sz="17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SG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SG" sz="17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SG" sz="17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SG" sz="1700" i="1">
                                      <a:latin typeface="Cambria Math" panose="02040503050406030204" pitchFamily="18" charset="0"/>
                                    </a:rPr>
                                    <m:t>1.5×</m:t>
                                  </m:r>
                                  <m:sSup>
                                    <m:sSupPr>
                                      <m:ctrlPr>
                                        <a:rPr lang="en-SG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sz="17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SG" sz="1700" i="1">
                                          <a:latin typeface="Cambria Math" panose="02040503050406030204" pitchFamily="18" charset="0"/>
                                        </a:rPr>
                                        <m:t>−6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SG" sz="1700" i="1" dirty="0">
                                  <a:latin typeface="Cambria Math" panose="02040503050406030204" pitchFamily="18" charset="0"/>
                                </a:rPr>
                                <m:t>5.05×</m:t>
                              </m:r>
                              <m:sSup>
                                <m:sSupPr>
                                  <m:ctrlPr>
                                    <a:rPr lang="en-SG" sz="17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1700" i="1" dirty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SG" sz="1700" i="1" dirty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SG" sz="1700" i="1">
                          <a:latin typeface="Cambria Math" panose="02040503050406030204" pitchFamily="18" charset="0"/>
                        </a:rPr>
                        <m:t>=1.2×</m:t>
                      </m:r>
                      <m:sSup>
                        <m:sSupPr>
                          <m:ctrlPr>
                            <a:rPr lang="en-SG" sz="1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7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17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SG" sz="17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SG" sz="1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SG" sz="17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SG" sz="17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br>
                  <a:rPr lang="en-SG" sz="1700" dirty="0">
                    <a:latin typeface="Sorts Mill Goudy" panose="020B0604020202020204" charset="0"/>
                  </a:rPr>
                </a:br>
                <a:endParaRPr lang="en-SG" sz="1700" dirty="0">
                  <a:latin typeface="Sorts Mill Goudy" panose="020B0604020202020204" charset="0"/>
                </a:endParaRPr>
              </a:p>
              <a:p>
                <a:endParaRPr lang="en-SG" sz="1700" dirty="0">
                  <a:latin typeface="Sorts Mill Goudy" panose="020B0604020202020204" charset="0"/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A5896D2D-B678-A1F9-8C70-C4DCDE034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911" y="3399104"/>
                <a:ext cx="5632217" cy="9469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TextBox 256">
            <a:extLst>
              <a:ext uri="{FF2B5EF4-FFF2-40B4-BE49-F238E27FC236}">
                <a16:creationId xmlns:a16="http://schemas.microsoft.com/office/drawing/2014/main" id="{B4527F82-0024-67F5-62E8-2A3C152FA1BD}"/>
              </a:ext>
            </a:extLst>
          </p:cNvPr>
          <p:cNvSpPr txBox="1"/>
          <p:nvPr/>
        </p:nvSpPr>
        <p:spPr>
          <a:xfrm>
            <a:off x="4895253" y="4226845"/>
            <a:ext cx="42076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700" b="1" dirty="0">
                <a:latin typeface="Sorts Mill Goudy" panose="020B0604020202020204" charset="0"/>
              </a:rPr>
              <a:t>(b) Muon sees a contracted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B15FD026-3A30-FD9C-CA7A-F276BC9E349C}"/>
                  </a:ext>
                </a:extLst>
              </p:cNvPr>
              <p:cNvSpPr txBox="1"/>
              <p:nvPr/>
            </p:nvSpPr>
            <p:spPr>
              <a:xfrm>
                <a:off x="4794023" y="4666126"/>
                <a:ext cx="5222778" cy="624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15000=</m:t>
                      </m:r>
                      <m:rad>
                        <m:radPr>
                          <m:degHide m:val="on"/>
                          <m:ctrlPr>
                            <a:rPr lang="en-SG" sz="17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SG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700" b="0" i="1" smtClean="0">
                                  <a:latin typeface="Cambria Math" panose="02040503050406030204" pitchFamily="18" charset="0"/>
                                </a:rPr>
                                <m:t>0.99</m:t>
                              </m:r>
                            </m:e>
                            <m:sup>
                              <m:r>
                                <a:rPr lang="en-SG" sz="17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15000=2116</m:t>
                      </m:r>
                      <m:r>
                        <m:rPr>
                          <m:sty m:val="p"/>
                        </m:rPr>
                        <a:rPr lang="en-SG" sz="1700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SG" sz="1700" dirty="0">
                  <a:latin typeface="Sorts Mill Goudy" panose="020B0604020202020204" charset="0"/>
                </a:endParaRPr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B15FD026-3A30-FD9C-CA7A-F276BC9E3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023" y="4666126"/>
                <a:ext cx="5222778" cy="6247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TextBox 258">
            <a:extLst>
              <a:ext uri="{FF2B5EF4-FFF2-40B4-BE49-F238E27FC236}">
                <a16:creationId xmlns:a16="http://schemas.microsoft.com/office/drawing/2014/main" id="{A0EC1884-5601-3088-79AD-E41E8FBF302E}"/>
              </a:ext>
            </a:extLst>
          </p:cNvPr>
          <p:cNvSpPr txBox="1"/>
          <p:nvPr/>
        </p:nvSpPr>
        <p:spPr>
          <a:xfrm>
            <a:off x="4895252" y="5553313"/>
            <a:ext cx="692051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700" b="1" dirty="0">
                <a:latin typeface="Sorts Mill Goudy" panose="020B0604020202020204" charset="0"/>
              </a:rPr>
              <a:t>(c) Rate of detection with relativistic consideration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C381BDB8-66D8-EAAD-F9DD-DB1E9233E48C}"/>
                  </a:ext>
                </a:extLst>
              </p:cNvPr>
              <p:cNvSpPr txBox="1"/>
              <p:nvPr/>
            </p:nvSpPr>
            <p:spPr>
              <a:xfrm>
                <a:off x="5014911" y="6064088"/>
                <a:ext cx="5632217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7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SG" sz="17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func>
                        <m:funcPr>
                          <m:ctrlPr>
                            <a:rPr lang="en-SG" sz="17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17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SG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7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SG" sz="17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SG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SG" sz="17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SG" sz="17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SG" sz="1700" i="1">
                                      <a:latin typeface="Cambria Math" panose="02040503050406030204" pitchFamily="18" charset="0"/>
                                    </a:rPr>
                                    <m:t>1.5×</m:t>
                                  </m:r>
                                  <m:sSup>
                                    <m:sSupPr>
                                      <m:ctrlPr>
                                        <a:rPr lang="en-SG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sz="17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SG" sz="1700" i="1">
                                          <a:latin typeface="Cambria Math" panose="02040503050406030204" pitchFamily="18" charset="0"/>
                                        </a:rPr>
                                        <m:t>−6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lang="en-SG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700" b="0" i="1" smtClean="0">
                                      <a:latin typeface="Cambria Math" panose="02040503050406030204" pitchFamily="18" charset="0"/>
                                    </a:rPr>
                                    <m:t>2115</m:t>
                                  </m:r>
                                </m:num>
                                <m:den>
                                  <m:r>
                                    <a:rPr lang="en-SG" sz="1700" b="0" i="1" smtClean="0">
                                      <a:latin typeface="Cambria Math" panose="02040503050406030204" pitchFamily="18" charset="0"/>
                                    </a:rPr>
                                    <m:t>0.99</m:t>
                                  </m:r>
                                  <m:r>
                                    <a:rPr lang="en-SG" sz="17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SG" sz="1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639</m:t>
                      </m:r>
                      <m:r>
                        <a:rPr lang="en-SG" sz="17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SG" sz="1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SG" sz="17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SG" sz="17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br>
                  <a:rPr lang="en-SG" sz="1700" dirty="0">
                    <a:latin typeface="Sorts Mill Goudy" panose="020B0604020202020204" charset="0"/>
                  </a:rPr>
                </a:br>
                <a:endParaRPr lang="en-SG" sz="1700" dirty="0">
                  <a:latin typeface="Sorts Mill Goudy" panose="020B0604020202020204" charset="0"/>
                </a:endParaRPr>
              </a:p>
              <a:p>
                <a:endParaRPr lang="en-SG" sz="1700" dirty="0">
                  <a:latin typeface="Sorts Mill Goudy" panose="020B060402020202020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C381BDB8-66D8-EAAD-F9DD-DB1E9233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911" y="6064088"/>
                <a:ext cx="5632217" cy="9469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21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</a:pPr>
            <a:r>
              <a:rPr lang="en-SG"/>
              <a:t>Lecture Recap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r>
              <a:rPr lang="en-SG"/>
              <a:t>What is one thing you remember from the lecture?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966744" y="2428345"/>
            <a:ext cx="10998830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Sorts Mill Goudy"/>
              <a:buNone/>
            </a:pPr>
            <a:r>
              <a:rPr lang="en-SG" sz="3100" dirty="0">
                <a:solidFill>
                  <a:srgbClr val="262626"/>
                </a:solidFill>
              </a:rPr>
              <a:t>Einstein: Speed of light in invariant for all inertial observers</a:t>
            </a:r>
            <a:endParaRPr sz="3100" dirty="0">
              <a:solidFill>
                <a:srgbClr val="262626"/>
              </a:solidFill>
            </a:endParaRPr>
          </a:p>
        </p:txBody>
      </p:sp>
      <p:sp>
        <p:nvSpPr>
          <p:cNvPr id="140" name="Google Shape;140;p3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560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966744" y="1066271"/>
            <a:ext cx="4538706" cy="10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Sorts Mill Goudy"/>
              <a:buNone/>
            </a:pPr>
            <a:r>
              <a:rPr lang="en-SG" sz="3100" dirty="0">
                <a:solidFill>
                  <a:srgbClr val="262626"/>
                </a:solidFill>
              </a:rPr>
              <a:t>Galilean transformation</a:t>
            </a:r>
            <a:endParaRPr sz="3100" dirty="0">
              <a:solidFill>
                <a:srgbClr val="262626"/>
              </a:solidFill>
            </a:endParaRPr>
          </a:p>
        </p:txBody>
      </p:sp>
      <p:sp>
        <p:nvSpPr>
          <p:cNvPr id="140" name="Google Shape;140;p3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4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2E947-BF9C-96F4-4591-54025A9F4002}"/>
                  </a:ext>
                </a:extLst>
              </p:cNvPr>
              <p:cNvSpPr txBox="1"/>
              <p:nvPr/>
            </p:nvSpPr>
            <p:spPr>
              <a:xfrm>
                <a:off x="7358601" y="2179059"/>
                <a:ext cx="2756267" cy="1785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9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SG" sz="2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SG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9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SG" sz="2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SG" sz="2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SG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9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SG" sz="2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SG" sz="2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SG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9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SG" sz="2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SG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9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SG" sz="29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2E947-BF9C-96F4-4591-54025A9F4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01" y="2179059"/>
                <a:ext cx="2756267" cy="1785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804C7F-F6DB-101F-8996-F9EB07B79281}"/>
                  </a:ext>
                </a:extLst>
              </p:cNvPr>
              <p:cNvSpPr txBox="1"/>
              <p:nvPr/>
            </p:nvSpPr>
            <p:spPr>
              <a:xfrm>
                <a:off x="1364915" y="2179059"/>
                <a:ext cx="2046458" cy="1785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  <m:sup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SG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900" b="0" i="1" smtClean="0">
                          <a:latin typeface="Cambria Math" panose="02040503050406030204" pitchFamily="18" charset="0"/>
                        </a:rPr>
                        <m:t>𝑐𝑡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SG" sz="2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SG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9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2900" b="0" i="1" smtClean="0">
                          <a:latin typeface="Cambria Math" panose="02040503050406030204" pitchFamily="18" charset="0"/>
                        </a:rPr>
                        <m:t>𝑣𝑡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SG" sz="2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SG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9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SG" sz="2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SG" sz="2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SG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9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SG" sz="29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804C7F-F6DB-101F-8996-F9EB07B79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915" y="2179059"/>
                <a:ext cx="2046458" cy="17851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122;p3">
            <a:extLst>
              <a:ext uri="{FF2B5EF4-FFF2-40B4-BE49-F238E27FC236}">
                <a16:creationId xmlns:a16="http://schemas.microsoft.com/office/drawing/2014/main" id="{8A68CBDA-E344-2C38-5451-1CC2DE727105}"/>
              </a:ext>
            </a:extLst>
          </p:cNvPr>
          <p:cNvSpPr txBox="1">
            <a:spLocks/>
          </p:cNvSpPr>
          <p:nvPr/>
        </p:nvSpPr>
        <p:spPr>
          <a:xfrm>
            <a:off x="7081794" y="1075796"/>
            <a:ext cx="4538706" cy="10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sz="4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62626"/>
              </a:buClr>
              <a:buSzPct val="100000"/>
            </a:pPr>
            <a:r>
              <a:rPr lang="en-SG" sz="3100" dirty="0">
                <a:solidFill>
                  <a:srgbClr val="262626"/>
                </a:solidFill>
              </a:rPr>
              <a:t>Lorentz transformation</a:t>
            </a:r>
          </a:p>
        </p:txBody>
      </p:sp>
      <p:sp>
        <p:nvSpPr>
          <p:cNvPr id="6" name="Google Shape;122;p3">
            <a:extLst>
              <a:ext uri="{FF2B5EF4-FFF2-40B4-BE49-F238E27FC236}">
                <a16:creationId xmlns:a16="http://schemas.microsoft.com/office/drawing/2014/main" id="{44CA9EF5-37A8-EDEA-A02C-A3E2E0E58D9D}"/>
              </a:ext>
            </a:extLst>
          </p:cNvPr>
          <p:cNvSpPr txBox="1">
            <a:spLocks/>
          </p:cNvSpPr>
          <p:nvPr/>
        </p:nvSpPr>
        <p:spPr>
          <a:xfrm>
            <a:off x="7096125" y="3874382"/>
            <a:ext cx="4229099" cy="16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sz="4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62626"/>
              </a:buClr>
              <a:buSzPct val="100000"/>
            </a:pPr>
            <a:r>
              <a:rPr lang="en-SG" sz="2300" dirty="0">
                <a:solidFill>
                  <a:srgbClr val="262626"/>
                </a:solidFill>
              </a:rPr>
              <a:t>Satisfies Einstein’s postulate on the invariance of speed of light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AABB8D-29AF-F236-8464-5DE261ADFFD0}"/>
              </a:ext>
            </a:extLst>
          </p:cNvPr>
          <p:cNvSpPr/>
          <p:nvPr/>
        </p:nvSpPr>
        <p:spPr>
          <a:xfrm>
            <a:off x="7116303" y="2064758"/>
            <a:ext cx="3942221" cy="20590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Google Shape;122;p3">
            <a:extLst>
              <a:ext uri="{FF2B5EF4-FFF2-40B4-BE49-F238E27FC236}">
                <a16:creationId xmlns:a16="http://schemas.microsoft.com/office/drawing/2014/main" id="{6B386092-310C-F062-E62B-E2367A1619E7}"/>
              </a:ext>
            </a:extLst>
          </p:cNvPr>
          <p:cNvSpPr txBox="1">
            <a:spLocks/>
          </p:cNvSpPr>
          <p:nvPr/>
        </p:nvSpPr>
        <p:spPr>
          <a:xfrm>
            <a:off x="1107577" y="3866746"/>
            <a:ext cx="3829050" cy="16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sz="4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62626"/>
              </a:buClr>
              <a:buSzPct val="100000"/>
            </a:pPr>
            <a:r>
              <a:rPr lang="en-SG" sz="2300" dirty="0">
                <a:solidFill>
                  <a:srgbClr val="262626"/>
                </a:solidFill>
              </a:rPr>
              <a:t>Will not result in the invariance of speed of light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966744" y="456670"/>
            <a:ext cx="10998830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Sorts Mill Goudy"/>
              <a:buNone/>
            </a:pPr>
            <a:r>
              <a:rPr lang="en-SG" sz="3100" dirty="0" err="1">
                <a:solidFill>
                  <a:srgbClr val="262626"/>
                </a:solidFill>
              </a:rPr>
              <a:t>Minkowski</a:t>
            </a:r>
            <a:r>
              <a:rPr lang="en-SG" sz="3100" dirty="0">
                <a:solidFill>
                  <a:srgbClr val="262626"/>
                </a:solidFill>
              </a:rPr>
              <a:t>: I’ll make Einstein’s theory more nice (and </a:t>
            </a:r>
            <a:r>
              <a:rPr lang="en-SG" sz="3100" dirty="0" err="1">
                <a:solidFill>
                  <a:srgbClr val="262626"/>
                </a:solidFill>
              </a:rPr>
              <a:t>mathy</a:t>
            </a:r>
            <a:r>
              <a:rPr lang="en-SG" sz="3100" dirty="0">
                <a:solidFill>
                  <a:srgbClr val="262626"/>
                </a:solidFill>
              </a:rPr>
              <a:t>) </a:t>
            </a:r>
            <a:endParaRPr sz="3100" dirty="0">
              <a:solidFill>
                <a:srgbClr val="262626"/>
              </a:solidFill>
            </a:endParaRPr>
          </a:p>
        </p:txBody>
      </p:sp>
      <p:sp>
        <p:nvSpPr>
          <p:cNvPr id="140" name="Google Shape;140;p3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B50D77E-F538-13E6-3C42-9C08A12A5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7774" y="1700808"/>
                <a:ext cx="1017681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SG" sz="2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Spacetime vector: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  <m: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GB" sz="2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B50D77E-F538-13E6-3C42-9C08A12A5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74" y="1700808"/>
                <a:ext cx="10176817" cy="576064"/>
              </a:xfrm>
              <a:prstGeom prst="rect">
                <a:avLst/>
              </a:prstGeom>
              <a:blipFill>
                <a:blip r:embed="rId3"/>
                <a:stretch>
                  <a:fillRect l="-899" t="-736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9C403-4F4A-71AF-5C9C-B9F5241D04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7774" y="2472333"/>
                <a:ext cx="1017681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SG" sz="2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Spacetime interval: </a:t>
                </a:r>
                <a14:m>
                  <m:oMath xmlns:m="http://schemas.openxmlformats.org/officeDocument/2006/math">
                    <m:r>
                      <a:rPr lang="en-SG" sz="23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3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3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3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3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3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3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3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3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SG" sz="23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9C403-4F4A-71AF-5C9C-B9F5241D0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74" y="2472333"/>
                <a:ext cx="10176817" cy="576064"/>
              </a:xfrm>
              <a:prstGeom prst="rect">
                <a:avLst/>
              </a:prstGeom>
              <a:blipFill>
                <a:blip r:embed="rId4"/>
                <a:stretch>
                  <a:fillRect l="-899" t="-8511" b="-10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C8D8FF6-0C27-E9C9-257A-60CB15DC3B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7774" y="3243858"/>
                <a:ext cx="10176817" cy="9947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G" sz="23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3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3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is invariant under Lorentz transformation. Meaning, </a:t>
                </a:r>
                <a14:m>
                  <m:oMath xmlns:m="http://schemas.openxmlformats.org/officeDocument/2006/math">
                    <m:r>
                      <a:rPr lang="en-SG" sz="23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3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3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3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SG" sz="23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sz="2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when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C8D8FF6-0C27-E9C9-257A-60CB15DC3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74" y="3243858"/>
                <a:ext cx="10176817" cy="994767"/>
              </a:xfrm>
              <a:prstGeom prst="rect">
                <a:avLst/>
              </a:prstGeom>
              <a:blipFill>
                <a:blip r:embed="rId5"/>
                <a:stretch>
                  <a:fillRect l="-180" t="-42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2B833D-AD0F-86F9-FCFA-4135D7A651F5}"/>
                  </a:ext>
                </a:extLst>
              </p:cNvPr>
              <p:cNvSpPr txBox="1"/>
              <p:nvPr/>
            </p:nvSpPr>
            <p:spPr>
              <a:xfrm>
                <a:off x="10349299" y="3320786"/>
                <a:ext cx="1616275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7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SG" sz="17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7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sz="17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SG" sz="17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17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SG" sz="17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7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  <m:r>
                            <a:rPr lang="en-SG" sz="17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17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SG" sz="17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SG" sz="17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7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SG" sz="17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sz="17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SG" sz="17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17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SG" sz="17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7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17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17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SG" sz="17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SG" sz="17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7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SG" sz="17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SG" sz="17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SG" sz="17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17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SG" sz="17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7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SG" sz="17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SG" sz="17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SG" sz="17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17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SG" sz="1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2B833D-AD0F-86F9-FCFA-4135D7A6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299" y="3320786"/>
                <a:ext cx="1616275" cy="1046440"/>
              </a:xfrm>
              <a:prstGeom prst="rect">
                <a:avLst/>
              </a:prstGeom>
              <a:blipFill>
                <a:blip r:embed="rId6"/>
                <a:stretch>
                  <a:fillRect l="-15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2DC9D67-91BC-DBAF-E1E6-590364A26E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9369" y="4030412"/>
                <a:ext cx="9099930" cy="6254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SG" sz="2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For something travelling at speed </a:t>
                </a:r>
                <a14:m>
                  <m:oMath xmlns:m="http://schemas.openxmlformats.org/officeDocument/2006/math">
                    <m:r>
                      <a:rPr lang="en-SG" sz="23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sz="2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SG" sz="23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3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3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2DC9D67-91BC-DBAF-E1E6-590364A26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369" y="4030412"/>
                <a:ext cx="9099930" cy="625475"/>
              </a:xfrm>
              <a:prstGeom prst="rect">
                <a:avLst/>
              </a:prstGeom>
              <a:blipFill>
                <a:blip r:embed="rId7"/>
                <a:stretch>
                  <a:fillRect l="-1005" t="-67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0687DF-AA53-6478-5F9B-CB022DB7D9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9368" y="4762779"/>
                <a:ext cx="10309605" cy="6254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SG" sz="2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SG" sz="23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SG" sz="23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SG" sz="23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r>
                  <a:rPr lang="en-SG" sz="2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SG" sz="23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3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23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′=0</m:t>
                    </m:r>
                  </m:oMath>
                </a14:m>
                <a:r>
                  <a:rPr lang="en-GB" sz="2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too! Thing travels at speed </a:t>
                </a:r>
                <a14:m>
                  <m:oMath xmlns:m="http://schemas.openxmlformats.org/officeDocument/2006/math">
                    <m:r>
                      <a:rPr lang="en-SG" sz="23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in prime frame too.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0687DF-AA53-6478-5F9B-CB022DB7D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368" y="4762779"/>
                <a:ext cx="10309605" cy="625475"/>
              </a:xfrm>
              <a:prstGeom prst="rect">
                <a:avLst/>
              </a:prstGeom>
              <a:blipFill>
                <a:blip r:embed="rId8"/>
                <a:stretch>
                  <a:fillRect l="-887" t="-67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26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966744" y="456670"/>
            <a:ext cx="10998830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Sorts Mill Goudy"/>
              <a:buNone/>
            </a:pPr>
            <a:r>
              <a:rPr lang="en-SG" dirty="0">
                <a:solidFill>
                  <a:srgbClr val="262626"/>
                </a:solidFill>
              </a:rPr>
              <a:t>Relativity and Spacetime diagrams are cool stuffs.</a:t>
            </a:r>
            <a:endParaRPr dirty="0">
              <a:solidFill>
                <a:srgbClr val="262626"/>
              </a:solidFill>
            </a:endParaRPr>
          </a:p>
        </p:txBody>
      </p:sp>
      <p:sp>
        <p:nvSpPr>
          <p:cNvPr id="140" name="Google Shape;140;p3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AD16FE-4BAC-DD1D-C187-EDEA7B4E42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38387" r="43932" b="9586"/>
          <a:stretch/>
        </p:blipFill>
        <p:spPr>
          <a:xfrm>
            <a:off x="305298" y="1965088"/>
            <a:ext cx="3371033" cy="341009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DA5CC80-DA9A-1BB8-EA59-DFB42D36FDAF}"/>
              </a:ext>
            </a:extLst>
          </p:cNvPr>
          <p:cNvSpPr>
            <a:spLocks noChangeAspect="1"/>
          </p:cNvSpPr>
          <p:nvPr/>
        </p:nvSpPr>
        <p:spPr>
          <a:xfrm>
            <a:off x="728260" y="4519871"/>
            <a:ext cx="216000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7B4D3DF-C656-8FE3-3CB9-050292E9AD85}"/>
              </a:ext>
            </a:extLst>
          </p:cNvPr>
          <p:cNvSpPr>
            <a:spLocks noChangeAspect="1"/>
          </p:cNvSpPr>
          <p:nvPr/>
        </p:nvSpPr>
        <p:spPr>
          <a:xfrm>
            <a:off x="3472371" y="2927250"/>
            <a:ext cx="216000" cy="216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8ABA3E-76C4-3516-D08F-759D3EA12756}"/>
              </a:ext>
            </a:extLst>
          </p:cNvPr>
          <p:cNvSpPr txBox="1">
            <a:spLocks/>
          </p:cNvSpPr>
          <p:nvPr/>
        </p:nvSpPr>
        <p:spPr>
          <a:xfrm>
            <a:off x="358527" y="5465762"/>
            <a:ext cx="3710267" cy="6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Simultaneity is relative</a:t>
            </a:r>
            <a:endParaRPr lang="en-GB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DF8360-668B-20FB-B889-76B49FCCBB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507" r="17867"/>
          <a:stretch/>
        </p:blipFill>
        <p:spPr>
          <a:xfrm>
            <a:off x="4381501" y="1978356"/>
            <a:ext cx="3468978" cy="339682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F769D77-B084-4265-23D6-720BAEA8DA99}"/>
              </a:ext>
            </a:extLst>
          </p:cNvPr>
          <p:cNvSpPr>
            <a:spLocks noChangeAspect="1"/>
          </p:cNvSpPr>
          <p:nvPr/>
        </p:nvSpPr>
        <p:spPr>
          <a:xfrm>
            <a:off x="4855779" y="4436272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79F465-971E-EAB3-34AB-A832022F0DE3}"/>
                  </a:ext>
                </a:extLst>
              </p:cNvPr>
              <p:cNvSpPr txBox="1"/>
              <p:nvPr/>
            </p:nvSpPr>
            <p:spPr>
              <a:xfrm>
                <a:off x="6024631" y="1826984"/>
                <a:ext cx="417158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r>
                        <a:rPr lang="en-SG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SG" sz="23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79F465-971E-EAB3-34AB-A832022F0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631" y="1826984"/>
                <a:ext cx="417158" cy="353943"/>
              </a:xfrm>
              <a:prstGeom prst="rect">
                <a:avLst/>
              </a:prstGeom>
              <a:blipFill>
                <a:blip r:embed="rId5"/>
                <a:stretch>
                  <a:fillRect l="-17391" r="-14493" b="-137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4E77E6-1D39-2022-1506-85B17DBB1A8A}"/>
                  </a:ext>
                </a:extLst>
              </p:cNvPr>
              <p:cNvSpPr txBox="1"/>
              <p:nvPr/>
            </p:nvSpPr>
            <p:spPr>
              <a:xfrm>
                <a:off x="4644218" y="1826984"/>
                <a:ext cx="344724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</m:oMath>
                  </m:oMathPara>
                </a14:m>
                <a:endParaRPr lang="en-SG" sz="2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4E77E6-1D39-2022-1506-85B17DBB1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18" y="1826984"/>
                <a:ext cx="344724" cy="353943"/>
              </a:xfrm>
              <a:prstGeom prst="rect">
                <a:avLst/>
              </a:prstGeom>
              <a:blipFill>
                <a:blip r:embed="rId6"/>
                <a:stretch>
                  <a:fillRect l="-14286" r="-12500" b="-68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6843E3-69A0-732D-3AA9-05AB34C21F07}"/>
              </a:ext>
            </a:extLst>
          </p:cNvPr>
          <p:cNvCxnSpPr>
            <a:cxnSpLocks/>
          </p:cNvCxnSpPr>
          <p:nvPr/>
        </p:nvCxnSpPr>
        <p:spPr>
          <a:xfrm>
            <a:off x="4855779" y="3589520"/>
            <a:ext cx="63397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C367B61-6A81-CB9D-FBE9-6E0C1E8E48D8}"/>
              </a:ext>
            </a:extLst>
          </p:cNvPr>
          <p:cNvSpPr>
            <a:spLocks noChangeAspect="1"/>
          </p:cNvSpPr>
          <p:nvPr/>
        </p:nvSpPr>
        <p:spPr>
          <a:xfrm>
            <a:off x="5477561" y="3480755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A37CE73-D232-7828-09A2-DAF72844B77C}"/>
              </a:ext>
            </a:extLst>
          </p:cNvPr>
          <p:cNvSpPr txBox="1">
            <a:spLocks/>
          </p:cNvSpPr>
          <p:nvPr/>
        </p:nvSpPr>
        <p:spPr>
          <a:xfrm>
            <a:off x="4412941" y="5469655"/>
            <a:ext cx="3710267" cy="6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(interval) is relative</a:t>
            </a:r>
            <a:endParaRPr lang="en-GB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1BB03C-8555-A04F-AC51-399CE2480E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507" r="17867"/>
          <a:stretch/>
        </p:blipFill>
        <p:spPr>
          <a:xfrm>
            <a:off x="8496596" y="1954487"/>
            <a:ext cx="3468978" cy="3396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5CB53-DAED-ABA2-D9A5-61C4CB0AA817}"/>
                  </a:ext>
                </a:extLst>
              </p:cNvPr>
              <p:cNvSpPr txBox="1"/>
              <p:nvPr/>
            </p:nvSpPr>
            <p:spPr>
              <a:xfrm>
                <a:off x="10155137" y="1826984"/>
                <a:ext cx="417158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r>
                        <a:rPr lang="en-SG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SG" sz="23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25CB53-DAED-ABA2-D9A5-61C4CB0AA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137" y="1826984"/>
                <a:ext cx="417158" cy="353943"/>
              </a:xfrm>
              <a:prstGeom prst="rect">
                <a:avLst/>
              </a:prstGeom>
              <a:blipFill>
                <a:blip r:embed="rId7"/>
                <a:stretch>
                  <a:fillRect l="-17647" r="-16176" b="-137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670577-AB8A-66D7-9837-945896364F82}"/>
                  </a:ext>
                </a:extLst>
              </p:cNvPr>
              <p:cNvSpPr txBox="1"/>
              <p:nvPr/>
            </p:nvSpPr>
            <p:spPr>
              <a:xfrm>
                <a:off x="8774724" y="1826984"/>
                <a:ext cx="344724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</m:oMath>
                  </m:oMathPara>
                </a14:m>
                <a:endParaRPr lang="en-SG" sz="2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670577-AB8A-66D7-9837-945896364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724" y="1826984"/>
                <a:ext cx="344724" cy="353943"/>
              </a:xfrm>
              <a:prstGeom prst="rect">
                <a:avLst/>
              </a:prstGeom>
              <a:blipFill>
                <a:blip r:embed="rId8"/>
                <a:stretch>
                  <a:fillRect l="-14035" r="-10526" b="-68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991E96-05A1-F8F3-9DA0-D5E29D68B213}"/>
              </a:ext>
            </a:extLst>
          </p:cNvPr>
          <p:cNvCxnSpPr>
            <a:cxnSpLocks/>
          </p:cNvCxnSpPr>
          <p:nvPr/>
        </p:nvCxnSpPr>
        <p:spPr>
          <a:xfrm flipV="1">
            <a:off x="9084191" y="1487032"/>
            <a:ext cx="1963124" cy="3042369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A7EBDC-4E08-3741-A23C-896BB65076AC}"/>
              </a:ext>
            </a:extLst>
          </p:cNvPr>
          <p:cNvCxnSpPr>
            <a:cxnSpLocks/>
          </p:cNvCxnSpPr>
          <p:nvPr/>
        </p:nvCxnSpPr>
        <p:spPr>
          <a:xfrm flipV="1">
            <a:off x="10342696" y="1516775"/>
            <a:ext cx="1963124" cy="3042369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A8A465-947F-75C7-3117-B31E9DB26248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073727" y="3387616"/>
            <a:ext cx="2008333" cy="1171528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E95D0-4948-155C-A566-056764E944F8}"/>
              </a:ext>
            </a:extLst>
          </p:cNvPr>
          <p:cNvCxnSpPr>
            <a:cxnSpLocks/>
          </p:cNvCxnSpPr>
          <p:nvPr/>
        </p:nvCxnSpPr>
        <p:spPr>
          <a:xfrm>
            <a:off x="9094203" y="4544272"/>
            <a:ext cx="126993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3F0411C-CE93-BA7E-206F-149749D7BF20}"/>
              </a:ext>
            </a:extLst>
          </p:cNvPr>
          <p:cNvSpPr txBox="1">
            <a:spLocks/>
          </p:cNvSpPr>
          <p:nvPr/>
        </p:nvSpPr>
        <p:spPr>
          <a:xfrm>
            <a:off x="8732724" y="5465761"/>
            <a:ext cx="3468978" cy="6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Length is relative</a:t>
            </a:r>
            <a:endParaRPr lang="en-GB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0D5869-D061-730C-82C5-9B8BB885BEC5}"/>
                  </a:ext>
                </a:extLst>
              </p:cNvPr>
              <p:cNvSpPr txBox="1"/>
              <p:nvPr/>
            </p:nvSpPr>
            <p:spPr>
              <a:xfrm>
                <a:off x="8936255" y="4506942"/>
                <a:ext cx="3072924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700" dirty="0">
                    <a:solidFill>
                      <a:srgbClr val="FF0000"/>
                    </a:solidFill>
                  </a:rPr>
                  <a:t>Length as measured by </a:t>
                </a:r>
                <a14:m>
                  <m:oMath xmlns:m="http://schemas.openxmlformats.org/officeDocument/2006/math">
                    <m:r>
                      <a:rPr lang="en-SG" sz="17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SG" sz="17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0D5869-D061-730C-82C5-9B8BB885B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255" y="4506942"/>
                <a:ext cx="3072924" cy="353943"/>
              </a:xfrm>
              <a:prstGeom prst="rect">
                <a:avLst/>
              </a:prstGeom>
              <a:blipFill>
                <a:blip r:embed="rId9"/>
                <a:stretch>
                  <a:fillRect l="-1389" t="-5172" b="-224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49B0DE-5466-EDDA-9548-C43C744229CF}"/>
                  </a:ext>
                </a:extLst>
              </p:cNvPr>
              <p:cNvSpPr txBox="1"/>
              <p:nvPr/>
            </p:nvSpPr>
            <p:spPr>
              <a:xfrm rot="19709743">
                <a:off x="9243301" y="3206144"/>
                <a:ext cx="2886103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700" dirty="0">
                    <a:solidFill>
                      <a:schemeClr val="accent6"/>
                    </a:solidFill>
                  </a:rPr>
                  <a:t>Length as measured  by </a:t>
                </a:r>
                <a14:m>
                  <m:oMath xmlns:m="http://schemas.openxmlformats.org/officeDocument/2006/math">
                    <m:r>
                      <a:rPr lang="en-SG" sz="17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SG" sz="17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SG" sz="1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49B0DE-5466-EDDA-9548-C43C74422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09743">
                <a:off x="9243301" y="3206144"/>
                <a:ext cx="2886103" cy="353943"/>
              </a:xfrm>
              <a:prstGeom prst="rect">
                <a:avLst/>
              </a:prstGeom>
              <a:blipFill>
                <a:blip r:embed="rId10"/>
                <a:stretch>
                  <a:fillRect l="-1609" b="-469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22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title"/>
          </p:nvPr>
        </p:nvSpPr>
        <p:spPr>
          <a:xfrm>
            <a:off x="952500" y="1205038"/>
            <a:ext cx="5143500" cy="254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</a:pPr>
            <a:r>
              <a:rPr lang="en-SG" sz="4400" dirty="0"/>
              <a:t>In-class activities!</a:t>
            </a:r>
            <a:endParaRPr dirty="0"/>
          </a:p>
        </p:txBody>
      </p:sp>
      <p:sp>
        <p:nvSpPr>
          <p:cNvPr id="261" name="Google Shape;261;p9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FF060-E8FE-E73F-0524-B7A62CD25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074" y="2105115"/>
            <a:ext cx="2647770" cy="2647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Google Shape;266;p1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69404" y="427449"/>
                <a:ext cx="11413661" cy="1064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>
                  <a:buSzPts val="4000"/>
                </a:pPr>
                <a:r>
                  <a:rPr lang="en-SG" sz="3700" dirty="0"/>
                  <a:t>Draw the Spacetime axes for </a:t>
                </a:r>
                <a14:m>
                  <m:oMath xmlns:m="http://schemas.openxmlformats.org/officeDocument/2006/math">
                    <m:r>
                      <a:rPr lang="en-SG" sz="37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SG" sz="3700" dirty="0"/>
                  <a:t> and </a:t>
                </a:r>
                <a14:m>
                  <m:oMath xmlns:m="http://schemas.openxmlformats.org/officeDocument/2006/math">
                    <m:r>
                      <a:rPr lang="en-SG" sz="37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SG" sz="37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SG" sz="3700" dirty="0"/>
                  <a:t> on a graph paper. </a:t>
                </a:r>
                <a:endParaRPr sz="3700" i="1" dirty="0"/>
              </a:p>
            </p:txBody>
          </p:sp>
        </mc:Choice>
        <mc:Fallback xmlns="">
          <p:sp>
            <p:nvSpPr>
              <p:cNvPr id="266" name="Google Shape;266;p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69404" y="427449"/>
                <a:ext cx="11413661" cy="1064277"/>
              </a:xfrm>
              <a:prstGeom prst="rect">
                <a:avLst/>
              </a:prstGeom>
              <a:blipFill>
                <a:blip r:embed="rId3"/>
                <a:stretch>
                  <a:fillRect l="-1655" r="-1548" b="-5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Google Shape;269;p1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45503A8-09C0-F7DA-1B9D-38FF6B7AB88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9404" y="1673070"/>
                <a:ext cx="10425519" cy="4875214"/>
              </a:xfrm>
            </p:spPr>
            <p:txBody>
              <a:bodyPr>
                <a:normAutofit lnSpcReduction="10000"/>
              </a:bodyPr>
              <a:lstStyle/>
              <a:p>
                <a:pPr marL="57150" indent="0">
                  <a:buNone/>
                </a:pPr>
                <a:r>
                  <a:rPr lang="en-SG" sz="2300" dirty="0"/>
                  <a:t>Step 1: 	Draw </a:t>
                </a:r>
                <a14:m>
                  <m:oMath xmlns:m="http://schemas.openxmlformats.org/officeDocument/2006/math"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2300" dirty="0"/>
                  <a:t> and </a:t>
                </a:r>
                <a14:m>
                  <m:oMath xmlns:m="http://schemas.openxmlformats.org/officeDocument/2006/math"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𝑐𝑡</m:t>
                    </m:r>
                  </m:oMath>
                </a14:m>
                <a:r>
                  <a:rPr lang="en-SG" sz="2300" dirty="0"/>
                  <a:t> axes. Add </a:t>
                </a:r>
                <a:r>
                  <a:rPr lang="en-SG" sz="2300" dirty="0" err="1"/>
                  <a:t>tickmarks</a:t>
                </a:r>
                <a:r>
                  <a:rPr lang="en-SG" sz="2300" dirty="0"/>
                  <a:t> and axis labels.</a:t>
                </a:r>
              </a:p>
              <a:p>
                <a:pPr marL="57150" indent="0">
                  <a:buNone/>
                </a:pPr>
                <a:endParaRPr lang="en-SG" sz="2300" dirty="0"/>
              </a:p>
              <a:p>
                <a:pPr marL="57150" indent="0">
                  <a:buNone/>
                </a:pPr>
                <a:r>
                  <a:rPr lang="en-SG" sz="2300" dirty="0"/>
                  <a:t>Step 2: 	The </a:t>
                </a:r>
                <a14:m>
                  <m:oMath xmlns:m="http://schemas.openxmlformats.org/officeDocument/2006/math">
                    <m:r>
                      <a:rPr lang="en-SG" sz="2300" i="1">
                        <a:latin typeface="Cambria Math" panose="02040503050406030204" pitchFamily="18" charset="0"/>
                      </a:rPr>
                      <m:t>𝑐𝑡</m:t>
                    </m:r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SG" sz="2300" dirty="0"/>
                  <a:t> axis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300" dirty="0"/>
                  <a:t>. Use the Lorentz transformation to draw 			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0, 2</m:t>
                        </m:r>
                      </m:e>
                    </m:d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0, 3</m:t>
                        </m:r>
                      </m:e>
                    </m:d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SG" sz="2300" dirty="0"/>
                  <a:t> on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sz="23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SG" sz="2300" dirty="0"/>
                  <a:t> graph.  </a:t>
                </a:r>
              </a:p>
              <a:p>
                <a:pPr marL="57150" indent="0">
                  <a:buNone/>
                </a:pPr>
                <a:endParaRPr lang="en-SG" sz="2300" dirty="0"/>
              </a:p>
              <a:p>
                <a:pPr marL="57150" indent="0">
                  <a:buNone/>
                </a:pPr>
                <a:endParaRPr lang="en-SG" sz="2300" dirty="0"/>
              </a:p>
              <a:p>
                <a:pPr marL="57150" indent="0">
                  <a:buNone/>
                </a:pPr>
                <a:endParaRPr lang="en-SG" sz="2300" dirty="0"/>
              </a:p>
              <a:p>
                <a:pPr marL="57150" indent="0">
                  <a:buNone/>
                </a:pPr>
                <a:endParaRPr lang="en-SG" sz="2300" dirty="0"/>
              </a:p>
              <a:p>
                <a:pPr marL="57150" indent="0">
                  <a:buNone/>
                </a:pPr>
                <a:r>
                  <a:rPr lang="en-SG" sz="2300" dirty="0"/>
                  <a:t>Step 3: 	The </a:t>
                </a:r>
                <a14:m>
                  <m:oMath xmlns:m="http://schemas.openxmlformats.org/officeDocument/2006/math"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SG" sz="2300" dirty="0"/>
                  <a:t> axis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</m:e>
                      <m:sup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300" dirty="0"/>
                  <a:t>. Use the Lorentz transformation to draw 			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,(2, 0), </m:t>
                    </m:r>
                    <m:d>
                      <m:d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3, 0</m:t>
                        </m:r>
                      </m:e>
                    </m:d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SG" sz="2300" dirty="0"/>
                  <a:t> on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sz="23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SG" sz="2300" dirty="0"/>
                  <a:t> graph.  </a:t>
                </a:r>
              </a:p>
              <a:p>
                <a:pPr marL="57150" indent="0">
                  <a:buNone/>
                </a:pPr>
                <a:endParaRPr lang="en-SG" sz="23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45503A8-09C0-F7DA-1B9D-38FF6B7AB8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9404" y="1673070"/>
                <a:ext cx="10425519" cy="4875214"/>
              </a:xfrm>
              <a:blipFill>
                <a:blip r:embed="rId4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C7FC13-5BD9-07DD-32E5-A7B9DDB6CAF5}"/>
                  </a:ext>
                </a:extLst>
              </p:cNvPr>
              <p:cNvSpPr txBox="1"/>
              <p:nvPr/>
            </p:nvSpPr>
            <p:spPr>
              <a:xfrm>
                <a:off x="4290974" y="3691010"/>
                <a:ext cx="3090594" cy="14157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𝑐𝑡</m:t>
                      </m:r>
                      <m:r>
                        <a:rPr lang="en-SG" sz="23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3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SG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SG" sz="23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3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SG" sz="23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SG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SG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SG" sz="23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3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3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SG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′+</m:t>
                          </m:r>
                          <m:r>
                            <a:rPr lang="en-SG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SG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  <m:r>
                            <a:rPr lang="en-SG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SG" sz="23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SG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SG" sz="23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SG" sz="23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3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SG" sz="23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SG" sz="23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SG" sz="23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SG" sz="23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3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SG" sz="23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C7FC13-5BD9-07DD-32E5-A7B9DDB6C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974" y="3691010"/>
                <a:ext cx="3090594" cy="14157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08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296916-583D-16CB-7B50-8B5310950AE7}"/>
                  </a:ext>
                </a:extLst>
              </p:cNvPr>
              <p:cNvSpPr txBox="1"/>
              <p:nvPr/>
            </p:nvSpPr>
            <p:spPr>
              <a:xfrm>
                <a:off x="8861714" y="538529"/>
                <a:ext cx="2635523" cy="14157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3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SG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sz="23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SG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3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SG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300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  <m:r>
                            <a:rPr lang="en-SG" sz="23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3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SG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SG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SG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sz="23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SG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3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SG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3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3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SG" sz="2300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SG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SG" sz="23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SG" sz="23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SG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3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SG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SG" sz="23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SG" sz="23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SG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3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SG" sz="23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296916-583D-16CB-7B50-8B5310950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714" y="538529"/>
                <a:ext cx="2635523" cy="1415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FF5A54-C2C1-4038-2BDA-3769107C9964}"/>
                  </a:ext>
                </a:extLst>
              </p:cNvPr>
              <p:cNvSpPr txBox="1"/>
              <p:nvPr/>
            </p:nvSpPr>
            <p:spPr>
              <a:xfrm>
                <a:off x="4158704" y="2478492"/>
                <a:ext cx="68435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3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FF5A54-C2C1-4038-2BDA-3769107C9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704" y="2478492"/>
                <a:ext cx="6843596" cy="353943"/>
              </a:xfrm>
              <a:prstGeom prst="rect">
                <a:avLst/>
              </a:prstGeom>
              <a:blipFill>
                <a:blip r:embed="rId4"/>
                <a:stretch>
                  <a:fillRect l="-1514" b="-275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385371-BC88-DD6F-17FF-615DE0FC7227}"/>
                  </a:ext>
                </a:extLst>
              </p:cNvPr>
              <p:cNvSpPr txBox="1"/>
              <p:nvPr/>
            </p:nvSpPr>
            <p:spPr>
              <a:xfrm>
                <a:off x="4158704" y="3126360"/>
                <a:ext cx="68435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SG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SG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SG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SG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SG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SG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SG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SG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SG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3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385371-BC88-DD6F-17FF-615DE0FC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704" y="3126360"/>
                <a:ext cx="6843596" cy="353943"/>
              </a:xfrm>
              <a:prstGeom prst="rect">
                <a:avLst/>
              </a:prstGeom>
              <a:blipFill>
                <a:blip r:embed="rId5"/>
                <a:stretch>
                  <a:fillRect l="-1514" t="-3448" b="-39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41F60B-8AC7-E76E-C7D9-D7E6159EF210}"/>
                  </a:ext>
                </a:extLst>
              </p:cNvPr>
              <p:cNvSpPr txBox="1"/>
              <p:nvPr/>
            </p:nvSpPr>
            <p:spPr>
              <a:xfrm>
                <a:off x="783628" y="609953"/>
                <a:ext cx="7748314" cy="1138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SG" sz="3700" dirty="0">
                    <a:solidFill>
                      <a:schemeClr val="dk2"/>
                    </a:solidFill>
                    <a:latin typeface="Sorts Mill Goudy"/>
                    <a:ea typeface="Sorts Mill Goudy"/>
                    <a:cs typeface="Sorts Mill Goudy"/>
                  </a:rPr>
                  <a:t>Show that </a:t>
                </a:r>
                <a14:m>
                  <m:oMath xmlns:m="http://schemas.openxmlformats.org/officeDocument/2006/math">
                    <m:r>
                      <a:rPr lang="en-SG" sz="37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SG" sz="37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37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SG" sz="37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SG" sz="37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37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37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SG" sz="37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37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SG" sz="37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3700" dirty="0">
                    <a:solidFill>
                      <a:schemeClr val="accent6"/>
                    </a:solidFill>
                  </a:rPr>
                  <a:t> </a:t>
                </a:r>
                <a:r>
                  <a:rPr lang="en-SG" sz="3700" dirty="0">
                    <a:solidFill>
                      <a:schemeClr val="dk2"/>
                    </a:solidFill>
                    <a:latin typeface="Sorts Mill Goudy"/>
                    <a:ea typeface="Sorts Mill Goudy"/>
                    <a:cs typeface="Sorts Mill Goudy"/>
                    <a:sym typeface="Sorts Mill Goudy"/>
                  </a:rPr>
                  <a:t>under Lorentz transformation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41F60B-8AC7-E76E-C7D9-D7E6159EF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8" y="609953"/>
                <a:ext cx="7748314" cy="1138773"/>
              </a:xfrm>
              <a:prstGeom prst="rect">
                <a:avLst/>
              </a:prstGeom>
              <a:blipFill>
                <a:blip r:embed="rId6"/>
                <a:stretch>
                  <a:fillRect l="-3698" t="-9626" b="-240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B5DC915-76E2-CC61-AC6A-2CBE09139F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335" y="2456370"/>
                <a:ext cx="381829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SG" sz="2300" dirty="0">
                    <a:solidFill>
                      <a:schemeClr val="accent1"/>
                    </a:solidFill>
                  </a:rPr>
                  <a:t>Spacetime interval for </a:t>
                </a:r>
                <a14:m>
                  <m:oMath xmlns:m="http://schemas.openxmlformats.org/officeDocument/2006/math">
                    <m:r>
                      <a:rPr lang="en-SG" sz="23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2300" dirty="0">
                    <a:solidFill>
                      <a:schemeClr val="accent1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B5DC915-76E2-CC61-AC6A-2CBE0913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5" y="2456370"/>
                <a:ext cx="3818297" cy="576064"/>
              </a:xfrm>
              <a:prstGeom prst="rect">
                <a:avLst/>
              </a:prstGeom>
              <a:blipFill>
                <a:blip r:embed="rId7"/>
                <a:stretch>
                  <a:fillRect l="-2396" t="-8511" b="-10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A9E374A-93F3-75A0-B46D-10A84B587C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334" y="3086371"/>
                <a:ext cx="381829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SG" sz="2300" dirty="0">
                    <a:solidFill>
                      <a:schemeClr val="accent6"/>
                    </a:solidFill>
                  </a:rPr>
                  <a:t>Spacetime interval for </a:t>
                </a:r>
                <a14:m>
                  <m:oMath xmlns:m="http://schemas.openxmlformats.org/officeDocument/2006/math">
                    <m:r>
                      <a:rPr lang="en-SG" sz="23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SG" sz="23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sz="2300" dirty="0">
                    <a:solidFill>
                      <a:schemeClr val="accent6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A9E374A-93F3-75A0-B46D-10A84B587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4" y="3086371"/>
                <a:ext cx="3818297" cy="576064"/>
              </a:xfrm>
              <a:prstGeom prst="rect">
                <a:avLst/>
              </a:prstGeom>
              <a:blipFill>
                <a:blip r:embed="rId8"/>
                <a:stretch>
                  <a:fillRect l="-2396" t="-736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DarkSeedLeftStep">
      <a:dk1>
        <a:srgbClr val="000000"/>
      </a:dk1>
      <a:lt1>
        <a:srgbClr val="FFFFFF"/>
      </a:lt1>
      <a:dk2>
        <a:srgbClr val="311B25"/>
      </a:dk2>
      <a:lt2>
        <a:srgbClr val="F0F3F2"/>
      </a:lt2>
      <a:accent1>
        <a:srgbClr val="C34D82"/>
      </a:accent1>
      <a:accent2>
        <a:srgbClr val="B13BA1"/>
      </a:accent2>
      <a:accent3>
        <a:srgbClr val="A24DC3"/>
      </a:accent3>
      <a:accent4>
        <a:srgbClr val="5F3BB1"/>
      </a:accent4>
      <a:accent5>
        <a:srgbClr val="4D5AC3"/>
      </a:accent5>
      <a:accent6>
        <a:srgbClr val="3B7AB1"/>
      </a:accent6>
      <a:hlink>
        <a:srgbClr val="655FC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626</Words>
  <Application>Microsoft Office PowerPoint</Application>
  <PresentationFormat>Widescreen</PresentationFormat>
  <Paragraphs>103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Sorts Mill Goudy</vt:lpstr>
      <vt:lpstr>MarrakeshVTI</vt:lpstr>
      <vt:lpstr>Spacetime </vt:lpstr>
      <vt:lpstr>Lecture Recap</vt:lpstr>
      <vt:lpstr>Einstein: Speed of light in invariant for all inertial observers</vt:lpstr>
      <vt:lpstr>Galilean transformation</vt:lpstr>
      <vt:lpstr>Minkowski: I’ll make Einstein’s theory more nice (and mathy) </vt:lpstr>
      <vt:lpstr>Relativity and Spacetime diagrams are cool stuffs.</vt:lpstr>
      <vt:lpstr>In-class activities!</vt:lpstr>
      <vt:lpstr>Draw the Spacetime axes for O and O′ on a graph paper. </vt:lpstr>
      <vt:lpstr>PowerPoint Presentation</vt:lpstr>
      <vt:lpstr>Discussion Questions</vt:lpstr>
      <vt:lpstr>Q2 Worldlines</vt:lpstr>
      <vt:lpstr>Q2. Worldline trajectories</vt:lpstr>
      <vt:lpstr>Q3. The barn and pole paradox</vt:lpstr>
      <vt:lpstr>Q4. Life-time of a muon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Spacetime </dc:title>
  <dc:creator>Matthew Sung Weixiang</dc:creator>
  <cp:lastModifiedBy>Lim Zhi Han</cp:lastModifiedBy>
  <cp:revision>19</cp:revision>
  <dcterms:created xsi:type="dcterms:W3CDTF">2023-08-18T09:19:48Z</dcterms:created>
  <dcterms:modified xsi:type="dcterms:W3CDTF">2023-10-13T01:06:14Z</dcterms:modified>
</cp:coreProperties>
</file>