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2" r:id="rId9"/>
    <p:sldId id="257" r:id="rId10"/>
    <p:sldId id="258" r:id="rId11"/>
    <p:sldId id="264" r:id="rId12"/>
    <p:sldId id="265" r:id="rId1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830" autoAdjust="0"/>
  </p:normalViewPr>
  <p:slideViewPr>
    <p:cSldViewPr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57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1"/>
            <a:ext cx="4160520" cy="3657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10/11/24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3388" y="549275"/>
            <a:ext cx="3654425" cy="274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1"/>
            <a:ext cx="4160520" cy="3657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9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5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5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6" y="2336430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6" y="2336430"/>
            <a:ext cx="129540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6" y="2536485"/>
            <a:ext cx="575207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62" y="2162544"/>
            <a:ext cx="187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26" y="2160290"/>
            <a:ext cx="219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414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1155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299" y="2497497"/>
            <a:ext cx="172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498" y="2169926"/>
            <a:ext cx="135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56" y="2557764"/>
            <a:ext cx="182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5" y="3289808"/>
            <a:ext cx="134276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Superclass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81" y="4459703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9" y="3713092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764" y="3742469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20" y="3707972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821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897" y="5928372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372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395" y="6128427"/>
            <a:ext cx="137160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61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0" y="345913"/>
            <a:ext cx="1600200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0" y="73730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7" y="1449846"/>
            <a:ext cx="1552833" cy="442674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64" y="3630376"/>
            <a:ext cx="1734064" cy="442674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789" y="5359468"/>
            <a:ext cx="1734064" cy="442674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8992" y="4261481"/>
            <a:ext cx="1734064" cy="442674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0" y="232132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40000" y="1138075"/>
            <a:ext cx="1600199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41" y="5937261"/>
            <a:ext cx="16104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39" y="5937261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39" y="6137316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39" y="6028850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33" y="5368357"/>
            <a:ext cx="1734064" cy="442674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2421" y="0"/>
            <a:ext cx="8229600" cy="792162"/>
          </a:xfr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 sz="2400" dirty="0"/>
              <a:t>Use case diagrams [example]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124465" y="4069146"/>
            <a:ext cx="304800" cy="685800"/>
            <a:chOff x="2819400" y="3124200"/>
            <a:chExt cx="304800" cy="685800"/>
          </a:xfrm>
        </p:grpSpPr>
        <p:cxnSp>
          <p:nvCxnSpPr>
            <p:cNvPr id="24" name="Straight Connector 23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3029465" y="2545146"/>
            <a:ext cx="1905000" cy="685800"/>
          </a:xfrm>
          <a:prstGeom prst="ellips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Edit Post</a:t>
            </a:r>
          </a:p>
        </p:txBody>
      </p:sp>
      <p:sp>
        <p:nvSpPr>
          <p:cNvPr id="37" name="Oval 36"/>
          <p:cNvSpPr/>
          <p:nvPr/>
        </p:nvSpPr>
        <p:spPr>
          <a:xfrm>
            <a:off x="2953265" y="3383346"/>
            <a:ext cx="2057400" cy="685800"/>
          </a:xfrm>
          <a:prstGeom prst="ellips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Create Post</a:t>
            </a:r>
          </a:p>
        </p:txBody>
      </p:sp>
      <p:sp>
        <p:nvSpPr>
          <p:cNvPr id="38" name="Oval 37"/>
          <p:cNvSpPr/>
          <p:nvPr/>
        </p:nvSpPr>
        <p:spPr>
          <a:xfrm>
            <a:off x="3029465" y="5597611"/>
            <a:ext cx="1905000" cy="762000"/>
          </a:xfrm>
          <a:prstGeom prst="ellips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Calculate Stats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77065" y="94941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b="1" dirty="0">
                <a:solidFill>
                  <a:srgbClr val="9BBB59">
                    <a:lumMod val="75000"/>
                  </a:srgbClr>
                </a:solidFill>
              </a:rPr>
              <a:t>Blog System</a:t>
            </a:r>
          </a:p>
        </p:txBody>
      </p:sp>
      <p:sp>
        <p:nvSpPr>
          <p:cNvPr id="45" name="Oval 44"/>
          <p:cNvSpPr/>
          <p:nvPr/>
        </p:nvSpPr>
        <p:spPr>
          <a:xfrm>
            <a:off x="2953265" y="4297746"/>
            <a:ext cx="2057400" cy="685800"/>
          </a:xfrm>
          <a:prstGeom prst="ellips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Delete Post</a:t>
            </a:r>
          </a:p>
        </p:txBody>
      </p:sp>
      <p:sp>
        <p:nvSpPr>
          <p:cNvPr id="46" name="Oval 45"/>
          <p:cNvSpPr/>
          <p:nvPr/>
        </p:nvSpPr>
        <p:spPr>
          <a:xfrm>
            <a:off x="2953265" y="1706946"/>
            <a:ext cx="2057400" cy="685800"/>
          </a:xfrm>
          <a:prstGeom prst="ellipse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View Post</a:t>
            </a:r>
          </a:p>
        </p:txBody>
      </p:sp>
      <p:grpSp>
        <p:nvGrpSpPr>
          <p:cNvPr id="3" name="Group 46"/>
          <p:cNvGrpSpPr/>
          <p:nvPr/>
        </p:nvGrpSpPr>
        <p:grpSpPr>
          <a:xfrm>
            <a:off x="1048265" y="5597611"/>
            <a:ext cx="304800" cy="685800"/>
            <a:chOff x="2819400" y="3124200"/>
            <a:chExt cx="304800" cy="685800"/>
          </a:xfrm>
          <a:effectLst/>
        </p:grpSpPr>
        <p:cxnSp>
          <p:nvCxnSpPr>
            <p:cNvPr id="48" name="Straight Connector 47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2465" y="6283411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Stat System</a:t>
            </a:r>
          </a:p>
        </p:txBody>
      </p:sp>
      <p:grpSp>
        <p:nvGrpSpPr>
          <p:cNvPr id="4" name="Group 53"/>
          <p:cNvGrpSpPr/>
          <p:nvPr/>
        </p:nvGrpSpPr>
        <p:grpSpPr>
          <a:xfrm>
            <a:off x="1124465" y="2011746"/>
            <a:ext cx="304800" cy="685800"/>
            <a:chOff x="2819400" y="3124200"/>
            <a:chExt cx="304800" cy="685800"/>
          </a:xfrm>
        </p:grpSpPr>
        <p:cxnSp>
          <p:nvCxnSpPr>
            <p:cNvPr id="55" name="Straight Connector 54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91065" y="2626128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Guest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572265" y="873211"/>
            <a:ext cx="5428735" cy="5791200"/>
          </a:xfrm>
          <a:prstGeom prst="rect">
            <a:avLst/>
          </a:prstGeom>
          <a:noFill/>
          <a:ln w="38100">
            <a:solidFill>
              <a:srgbClr val="B8CF8B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7265" y="4749518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Blogger</a:t>
            </a:r>
          </a:p>
        </p:txBody>
      </p:sp>
      <p:cxnSp>
        <p:nvCxnSpPr>
          <p:cNvPr id="63" name="Straight Connector 62"/>
          <p:cNvCxnSpPr>
            <a:endCxn id="32" idx="2"/>
          </p:cNvCxnSpPr>
          <p:nvPr/>
        </p:nvCxnSpPr>
        <p:spPr>
          <a:xfrm rot="5400000" flipH="1" flipV="1">
            <a:off x="1524515" y="2945196"/>
            <a:ext cx="156210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37" idx="2"/>
          </p:cNvCxnSpPr>
          <p:nvPr/>
        </p:nvCxnSpPr>
        <p:spPr>
          <a:xfrm flipV="1">
            <a:off x="1581665" y="3726246"/>
            <a:ext cx="1371600" cy="723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45" idx="2"/>
          </p:cNvCxnSpPr>
          <p:nvPr/>
        </p:nvCxnSpPr>
        <p:spPr>
          <a:xfrm>
            <a:off x="1581665" y="4450146"/>
            <a:ext cx="1371600" cy="190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6" idx="2"/>
          </p:cNvCxnSpPr>
          <p:nvPr/>
        </p:nvCxnSpPr>
        <p:spPr>
          <a:xfrm flipV="1">
            <a:off x="1581665" y="2049846"/>
            <a:ext cx="13716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8" idx="2"/>
          </p:cNvCxnSpPr>
          <p:nvPr/>
        </p:nvCxnSpPr>
        <p:spPr>
          <a:xfrm rot="10800000">
            <a:off x="1657865" y="5978611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/>
          <p:cNvSpPr/>
          <p:nvPr/>
        </p:nvSpPr>
        <p:spPr>
          <a:xfrm>
            <a:off x="1124465" y="3154746"/>
            <a:ext cx="228600" cy="228600"/>
          </a:xfrm>
          <a:prstGeom prst="triangl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1010165" y="3611946"/>
            <a:ext cx="457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153665" y="3311611"/>
            <a:ext cx="1723617" cy="1066800"/>
          </a:xfrm>
          <a:prstGeom prst="ellipse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Choose template</a:t>
            </a:r>
          </a:p>
        </p:txBody>
      </p:sp>
      <p:cxnSp>
        <p:nvCxnSpPr>
          <p:cNvPr id="71" name="Straight Connector 70"/>
          <p:cNvCxnSpPr>
            <a:stCxn id="70" idx="1"/>
          </p:cNvCxnSpPr>
          <p:nvPr/>
        </p:nvCxnSpPr>
        <p:spPr>
          <a:xfrm flipH="1" flipV="1">
            <a:off x="4934467" y="2930612"/>
            <a:ext cx="1471616" cy="53722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2"/>
            <a:endCxn id="37" idx="6"/>
          </p:cNvCxnSpPr>
          <p:nvPr/>
        </p:nvCxnSpPr>
        <p:spPr>
          <a:xfrm flipH="1" flipV="1">
            <a:off x="5010665" y="3726246"/>
            <a:ext cx="1143000" cy="1187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91665" y="262581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&lt;&lt;include&gt;&gt;</a:t>
            </a:r>
          </a:p>
        </p:txBody>
      </p:sp>
      <p:sp>
        <p:nvSpPr>
          <p:cNvPr id="74" name="TextBox 73"/>
          <p:cNvSpPr txBox="1"/>
          <p:nvPr/>
        </p:nvSpPr>
        <p:spPr>
          <a:xfrm rot="985127">
            <a:off x="4886223" y="40486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&lt;&lt;include&gt;&gt;</a:t>
            </a:r>
          </a:p>
        </p:txBody>
      </p:sp>
      <p:sp>
        <p:nvSpPr>
          <p:cNvPr id="43" name="Oval 22">
            <a:extLst>
              <a:ext uri="{FF2B5EF4-FFF2-40B4-BE49-F238E27FC236}">
                <a16:creationId xmlns:a16="http://schemas.microsoft.com/office/drawing/2014/main" id="{3404C037-19A1-4930-B788-00A7B6EED96E}"/>
              </a:ext>
            </a:extLst>
          </p:cNvPr>
          <p:cNvSpPr/>
          <p:nvPr/>
        </p:nvSpPr>
        <p:spPr>
          <a:xfrm>
            <a:off x="6001265" y="4983547"/>
            <a:ext cx="1643449" cy="9296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Delete multiple posts</a:t>
            </a:r>
          </a:p>
        </p:txBody>
      </p:sp>
      <p:cxnSp>
        <p:nvCxnSpPr>
          <p:cNvPr id="44" name="Straight Arrow Connector 23">
            <a:extLst>
              <a:ext uri="{FF2B5EF4-FFF2-40B4-BE49-F238E27FC236}">
                <a16:creationId xmlns:a16="http://schemas.microsoft.com/office/drawing/2014/main" id="{F5B658A1-0A70-45B1-A4DA-19CC167B6B0A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5010665" y="4640646"/>
            <a:ext cx="990600" cy="80771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4">
            <a:extLst>
              <a:ext uri="{FF2B5EF4-FFF2-40B4-BE49-F238E27FC236}">
                <a16:creationId xmlns:a16="http://schemas.microsoft.com/office/drawing/2014/main" id="{6BD851B7-D50E-4AC6-800D-9E4B5A29F39A}"/>
              </a:ext>
            </a:extLst>
          </p:cNvPr>
          <p:cNvSpPr txBox="1"/>
          <p:nvPr/>
        </p:nvSpPr>
        <p:spPr>
          <a:xfrm rot="2329072">
            <a:off x="4651290" y="5194254"/>
            <a:ext cx="155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389865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Activity diagrams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21908" y="1268627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Action  </a:t>
            </a:r>
          </a:p>
        </p:txBody>
      </p:sp>
      <p:sp>
        <p:nvSpPr>
          <p:cNvPr id="7" name="Oval 6"/>
          <p:cNvSpPr/>
          <p:nvPr/>
        </p:nvSpPr>
        <p:spPr>
          <a:xfrm>
            <a:off x="2483708" y="1497227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8" name="Elbow Connector 7"/>
          <p:cNvCxnSpPr>
            <a:stCxn id="7" idx="6"/>
            <a:endCxn id="5" idx="1"/>
          </p:cNvCxnSpPr>
          <p:nvPr/>
        </p:nvCxnSpPr>
        <p:spPr>
          <a:xfrm>
            <a:off x="2636108" y="1573427"/>
            <a:ext cx="685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</p:cNvCxnSpPr>
          <p:nvPr/>
        </p:nvCxnSpPr>
        <p:spPr>
          <a:xfrm rot="5400000">
            <a:off x="3855308" y="2030627"/>
            <a:ext cx="3048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4" idx="0"/>
          </p:cNvCxnSpPr>
          <p:nvPr/>
        </p:nvCxnSpPr>
        <p:spPr>
          <a:xfrm rot="16200000" flipH="1">
            <a:off x="4540096" y="1964399"/>
            <a:ext cx="776381" cy="13077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2712308" y="5881837"/>
            <a:ext cx="152400" cy="152400"/>
            <a:chOff x="3048000" y="6096000"/>
            <a:chExt cx="152400" cy="152400"/>
          </a:xfrm>
        </p:grpSpPr>
        <p:sp>
          <p:nvSpPr>
            <p:cNvPr id="12" name="Oval 11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 w="19050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Elbow Connector 13"/>
          <p:cNvCxnSpPr>
            <a:stCxn id="23" idx="1"/>
          </p:cNvCxnSpPr>
          <p:nvPr/>
        </p:nvCxnSpPr>
        <p:spPr>
          <a:xfrm rot="10800000">
            <a:off x="2864708" y="5958037"/>
            <a:ext cx="4572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1" idx="2"/>
          </p:cNvCxnSpPr>
          <p:nvPr/>
        </p:nvCxnSpPr>
        <p:spPr>
          <a:xfrm rot="5400000">
            <a:off x="4771434" y="4643044"/>
            <a:ext cx="351807" cy="12696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22" idx="0"/>
          </p:cNvCxnSpPr>
          <p:nvPr/>
        </p:nvCxnSpPr>
        <p:spPr>
          <a:xfrm rot="5400000">
            <a:off x="2660640" y="1939886"/>
            <a:ext cx="866367" cy="14467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3702908" y="2183027"/>
            <a:ext cx="685800" cy="76200"/>
            <a:chOff x="3733800" y="4648200"/>
            <a:chExt cx="685800" cy="76200"/>
          </a:xfrm>
          <a:solidFill>
            <a:schemeClr val="tx2"/>
          </a:solidFill>
        </p:grpSpPr>
        <p:sp>
          <p:nvSpPr>
            <p:cNvPr id="18" name="Minus 17"/>
            <p:cNvSpPr/>
            <p:nvPr/>
          </p:nvSpPr>
          <p:spPr>
            <a:xfrm>
              <a:off x="37338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19" name="Minus 18"/>
            <p:cNvSpPr/>
            <p:nvPr/>
          </p:nvSpPr>
          <p:spPr>
            <a:xfrm>
              <a:off x="38862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0" name="Minus 19"/>
            <p:cNvSpPr/>
            <p:nvPr/>
          </p:nvSpPr>
          <p:spPr>
            <a:xfrm>
              <a:off x="40386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1" name="Minus 20"/>
            <p:cNvSpPr/>
            <p:nvPr/>
          </p:nvSpPr>
          <p:spPr>
            <a:xfrm>
              <a:off x="4191000" y="4648200"/>
              <a:ext cx="228600" cy="76200"/>
            </a:xfrm>
            <a:prstGeom prst="mathMinus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760838" y="3096455"/>
            <a:ext cx="1219200" cy="442674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Action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321908" y="5653237"/>
            <a:ext cx="1371600" cy="609600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24" name="Elbow Connector 23"/>
          <p:cNvCxnSpPr>
            <a:stCxn id="59" idx="2"/>
            <a:endCxn id="30" idx="3"/>
          </p:cNvCxnSpPr>
          <p:nvPr/>
        </p:nvCxnSpPr>
        <p:spPr>
          <a:xfrm rot="16200000" flipH="1">
            <a:off x="2596311" y="4194778"/>
            <a:ext cx="1033125" cy="14848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4"/>
          <p:cNvGrpSpPr/>
          <p:nvPr/>
        </p:nvGrpSpPr>
        <p:grpSpPr>
          <a:xfrm>
            <a:off x="3588608" y="5424637"/>
            <a:ext cx="838200" cy="76200"/>
            <a:chOff x="2971800" y="4648200"/>
            <a:chExt cx="838200" cy="76200"/>
          </a:xfrm>
        </p:grpSpPr>
        <p:grpSp>
          <p:nvGrpSpPr>
            <p:cNvPr id="6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</p:grpSpPr>
          <p:sp>
            <p:nvSpPr>
              <p:cNvPr id="29" name="Minus 28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Minus 29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Minus 30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Minus 31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72733"/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7" name="Minus 26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Elbow Connector 32"/>
          <p:cNvCxnSpPr>
            <a:endCxn id="23" idx="0"/>
          </p:cNvCxnSpPr>
          <p:nvPr/>
        </p:nvCxnSpPr>
        <p:spPr>
          <a:xfrm rot="5400000">
            <a:off x="3916939" y="5562467"/>
            <a:ext cx="18153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/>
          <p:cNvSpPr/>
          <p:nvPr/>
        </p:nvSpPr>
        <p:spPr>
          <a:xfrm>
            <a:off x="5315465" y="3006469"/>
            <a:ext cx="533400" cy="533400"/>
          </a:xfrm>
          <a:prstGeom prst="flowChartDecisio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25065" y="3768469"/>
            <a:ext cx="1104900" cy="6096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Action</a:t>
            </a:r>
          </a:p>
        </p:txBody>
      </p:sp>
      <p:cxnSp>
        <p:nvCxnSpPr>
          <p:cNvPr id="36" name="Elbow Connector 13"/>
          <p:cNvCxnSpPr>
            <a:stCxn id="34" idx="3"/>
            <a:endCxn id="35" idx="0"/>
          </p:cNvCxnSpPr>
          <p:nvPr/>
        </p:nvCxnSpPr>
        <p:spPr>
          <a:xfrm>
            <a:off x="5848865" y="3273169"/>
            <a:ext cx="628650" cy="4953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57"/>
          <p:cNvCxnSpPr>
            <a:stCxn id="35" idx="2"/>
            <a:endCxn id="41" idx="3"/>
          </p:cNvCxnSpPr>
          <p:nvPr/>
        </p:nvCxnSpPr>
        <p:spPr>
          <a:xfrm rot="5400000">
            <a:off x="5934590" y="4292344"/>
            <a:ext cx="457200" cy="6286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61"/>
          <p:cNvCxnSpPr>
            <a:stCxn id="34" idx="1"/>
            <a:endCxn id="40" idx="0"/>
          </p:cNvCxnSpPr>
          <p:nvPr/>
        </p:nvCxnSpPr>
        <p:spPr>
          <a:xfrm rot="10800000" flipV="1">
            <a:off x="4801115" y="3273169"/>
            <a:ext cx="514350" cy="5334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72665" y="2860243"/>
            <a:ext cx="1565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[condition2]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248665" y="3806569"/>
            <a:ext cx="1104900" cy="609600"/>
          </a:xfrm>
          <a:prstGeom prst="round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Action</a:t>
            </a:r>
          </a:p>
        </p:txBody>
      </p:sp>
      <p:sp>
        <p:nvSpPr>
          <p:cNvPr id="41" name="Flowchart: Decision 40"/>
          <p:cNvSpPr/>
          <p:nvPr/>
        </p:nvSpPr>
        <p:spPr>
          <a:xfrm>
            <a:off x="5315465" y="4568569"/>
            <a:ext cx="533400" cy="533400"/>
          </a:xfrm>
          <a:prstGeom prst="flowChartDecisio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42" name="Elbow Connector 57"/>
          <p:cNvCxnSpPr>
            <a:stCxn id="40" idx="2"/>
            <a:endCxn id="41" idx="1"/>
          </p:cNvCxnSpPr>
          <p:nvPr/>
        </p:nvCxnSpPr>
        <p:spPr>
          <a:xfrm rot="16200000" flipH="1">
            <a:off x="4848740" y="4368544"/>
            <a:ext cx="419100" cy="5143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45808" y="2839648"/>
            <a:ext cx="147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[condition1]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760838" y="3977977"/>
            <a:ext cx="1219200" cy="442674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  Action</a:t>
            </a:r>
          </a:p>
        </p:txBody>
      </p:sp>
      <p:cxnSp>
        <p:nvCxnSpPr>
          <p:cNvPr id="64" name="Elbow Connector 63"/>
          <p:cNvCxnSpPr>
            <a:stCxn id="22" idx="2"/>
            <a:endCxn id="59" idx="0"/>
          </p:cNvCxnSpPr>
          <p:nvPr/>
        </p:nvCxnSpPr>
        <p:spPr>
          <a:xfrm rot="5400000">
            <a:off x="2151014" y="3758553"/>
            <a:ext cx="43884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ular Callout 92"/>
          <p:cNvSpPr/>
          <p:nvPr/>
        </p:nvSpPr>
        <p:spPr>
          <a:xfrm>
            <a:off x="1899850" y="5193799"/>
            <a:ext cx="990600" cy="442674"/>
          </a:xfrm>
          <a:prstGeom prst="wedgeRoundRectCallout">
            <a:avLst>
              <a:gd name="adj1" fmla="val 108264"/>
              <a:gd name="adj2" fmla="val 146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join </a:t>
            </a:r>
          </a:p>
        </p:txBody>
      </p:sp>
      <p:sp>
        <p:nvSpPr>
          <p:cNvPr id="94" name="Rounded Rectangular Callout 93"/>
          <p:cNvSpPr/>
          <p:nvPr/>
        </p:nvSpPr>
        <p:spPr>
          <a:xfrm>
            <a:off x="1101408" y="1992365"/>
            <a:ext cx="990600" cy="442674"/>
          </a:xfrm>
          <a:prstGeom prst="wedgeRoundRectCallout">
            <a:avLst>
              <a:gd name="adj1" fmla="val 189200"/>
              <a:gd name="adj2" fmla="val 101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fork </a:t>
            </a:r>
          </a:p>
        </p:txBody>
      </p:sp>
      <p:sp>
        <p:nvSpPr>
          <p:cNvPr id="96" name="Rounded Rectangular Callout 95"/>
          <p:cNvSpPr/>
          <p:nvPr/>
        </p:nvSpPr>
        <p:spPr>
          <a:xfrm>
            <a:off x="6986895" y="5053796"/>
            <a:ext cx="990600" cy="442674"/>
          </a:xfrm>
          <a:prstGeom prst="wedgeRoundRectCallout">
            <a:avLst>
              <a:gd name="adj1" fmla="val -159964"/>
              <a:gd name="adj2" fmla="val -617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merge </a:t>
            </a:r>
          </a:p>
        </p:txBody>
      </p:sp>
      <p:sp>
        <p:nvSpPr>
          <p:cNvPr id="97" name="Rounded Rectangular Callout 96"/>
          <p:cNvSpPr/>
          <p:nvPr/>
        </p:nvSpPr>
        <p:spPr>
          <a:xfrm>
            <a:off x="5963165" y="1918932"/>
            <a:ext cx="990600" cy="442674"/>
          </a:xfrm>
          <a:prstGeom prst="wedgeRoundRectCallout">
            <a:avLst>
              <a:gd name="adj1" fmla="val -73007"/>
              <a:gd name="adj2" fmla="val 1987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branch </a:t>
            </a:r>
          </a:p>
        </p:txBody>
      </p:sp>
      <p:sp>
        <p:nvSpPr>
          <p:cNvPr id="99" name="Rounded Rectangular Callout 98"/>
          <p:cNvSpPr/>
          <p:nvPr/>
        </p:nvSpPr>
        <p:spPr>
          <a:xfrm>
            <a:off x="1101408" y="5976456"/>
            <a:ext cx="990600" cy="442674"/>
          </a:xfrm>
          <a:prstGeom prst="wedgeRoundRectCallout">
            <a:avLst>
              <a:gd name="adj1" fmla="val 106926"/>
              <a:gd name="adj2" fmla="val -557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end </a:t>
            </a:r>
          </a:p>
        </p:txBody>
      </p:sp>
      <p:grpSp>
        <p:nvGrpSpPr>
          <p:cNvPr id="47" name="Group 41"/>
          <p:cNvGrpSpPr/>
          <p:nvPr/>
        </p:nvGrpSpPr>
        <p:grpSpPr>
          <a:xfrm>
            <a:off x="1823650" y="4083677"/>
            <a:ext cx="152400" cy="228600"/>
            <a:chOff x="6629400" y="3657600"/>
            <a:chExt cx="152400" cy="30480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553200" y="3810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6553200" y="3886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6705600" y="3886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6629400" y="3810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ounded Rectangular Callout 51"/>
          <p:cNvSpPr/>
          <p:nvPr/>
        </p:nvSpPr>
        <p:spPr>
          <a:xfrm>
            <a:off x="324363" y="3851932"/>
            <a:ext cx="990600" cy="442674"/>
          </a:xfrm>
          <a:prstGeom prst="wedgeRoundRectCallout">
            <a:avLst>
              <a:gd name="adj1" fmla="val 108264"/>
              <a:gd name="adj2" fmla="val 146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rake </a:t>
            </a:r>
          </a:p>
        </p:txBody>
      </p:sp>
    </p:spTree>
    <p:extLst>
      <p:ext uri="{BB962C8B-B14F-4D97-AF65-F5344CB8AC3E}">
        <p14:creationId xmlns:p14="http://schemas.microsoft.com/office/powerpoint/2010/main" val="367448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595" y="274638"/>
            <a:ext cx="8229600" cy="577562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400" dirty="0"/>
              <a:t>Activity diagrams [example]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609600"/>
            <a:ext cx="1602260" cy="609600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Put piece on Square 0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3338384" y="609600"/>
            <a:ext cx="533400" cy="533400"/>
          </a:xfrm>
          <a:prstGeom prst="flowChartDecision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56587" y="1447800"/>
            <a:ext cx="1696995" cy="381000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Throw die</a:t>
            </a:r>
          </a:p>
        </p:txBody>
      </p:sp>
      <p:sp>
        <p:nvSpPr>
          <p:cNvPr id="7" name="Oval 6"/>
          <p:cNvSpPr/>
          <p:nvPr/>
        </p:nvSpPr>
        <p:spPr>
          <a:xfrm>
            <a:off x="535460" y="838200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cxnSp>
        <p:nvCxnSpPr>
          <p:cNvPr id="8" name="Elbow Connector 7"/>
          <p:cNvCxnSpPr>
            <a:endCxn id="4" idx="1"/>
          </p:cNvCxnSpPr>
          <p:nvPr/>
        </p:nvCxnSpPr>
        <p:spPr>
          <a:xfrm>
            <a:off x="687860" y="913606"/>
            <a:ext cx="455140" cy="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5" idx="1"/>
          </p:cNvCxnSpPr>
          <p:nvPr/>
        </p:nvCxnSpPr>
        <p:spPr>
          <a:xfrm flipV="1">
            <a:off x="2745260" y="876300"/>
            <a:ext cx="593124" cy="38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16200000" flipH="1">
            <a:off x="3452684" y="1295399"/>
            <a:ext cx="3048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/>
          <p:nvPr/>
        </p:nvGrpSpPr>
        <p:grpSpPr>
          <a:xfrm>
            <a:off x="1221260" y="3009900"/>
            <a:ext cx="152400" cy="152400"/>
            <a:chOff x="3048000" y="6096000"/>
            <a:chExt cx="152400" cy="152400"/>
          </a:xfrm>
        </p:grpSpPr>
        <p:sp>
          <p:nvSpPr>
            <p:cNvPr id="12" name="Oval 11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 w="19050"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Elbow Connector 13"/>
          <p:cNvCxnSpPr>
            <a:stCxn id="17" idx="1"/>
          </p:cNvCxnSpPr>
          <p:nvPr/>
        </p:nvCxnSpPr>
        <p:spPr>
          <a:xfrm rot="10800000">
            <a:off x="1373660" y="3086100"/>
            <a:ext cx="1964724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6060" y="2689592"/>
            <a:ext cx="1828800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 defTabSz="872733"/>
            <a:r>
              <a:rPr lang="en-US" sz="2000" dirty="0">
                <a:solidFill>
                  <a:prstClr val="black"/>
                </a:solidFill>
              </a:rPr>
              <a:t>[100</a:t>
            </a:r>
            <a:r>
              <a:rPr lang="en-US" sz="2000" baseline="30000" dirty="0">
                <a:solidFill>
                  <a:prstClr val="black"/>
                </a:solidFill>
              </a:rPr>
              <a:t>th</a:t>
            </a:r>
            <a:r>
              <a:rPr lang="en-US" sz="2000" dirty="0">
                <a:solidFill>
                  <a:prstClr val="black"/>
                </a:solidFill>
              </a:rPr>
              <a:t> square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 reached?]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5373" y="272672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72733"/>
            <a:r>
              <a:rPr lang="en-US" sz="2000" dirty="0">
                <a:solidFill>
                  <a:prstClr val="black"/>
                </a:solidFill>
              </a:rPr>
              <a:t>[else]</a:t>
            </a:r>
          </a:p>
        </p:txBody>
      </p:sp>
      <p:sp>
        <p:nvSpPr>
          <p:cNvPr id="17" name="Flowchart: Decision 16"/>
          <p:cNvSpPr/>
          <p:nvPr/>
        </p:nvSpPr>
        <p:spPr>
          <a:xfrm>
            <a:off x="3338384" y="2819400"/>
            <a:ext cx="533400" cy="533400"/>
          </a:xfrm>
          <a:prstGeom prst="flowChartDecision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8" name="Elbow Connector 57"/>
          <p:cNvCxnSpPr>
            <a:stCxn id="6" idx="2"/>
            <a:endCxn id="20" idx="0"/>
          </p:cNvCxnSpPr>
          <p:nvPr/>
        </p:nvCxnSpPr>
        <p:spPr>
          <a:xfrm rot="5400000">
            <a:off x="3490785" y="1943100"/>
            <a:ext cx="2286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61"/>
          <p:cNvCxnSpPr>
            <a:stCxn id="17" idx="3"/>
            <a:endCxn id="57" idx="1"/>
          </p:cNvCxnSpPr>
          <p:nvPr/>
        </p:nvCxnSpPr>
        <p:spPr>
          <a:xfrm flipV="1">
            <a:off x="3871784" y="2611088"/>
            <a:ext cx="2377646" cy="47501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712308" y="2057400"/>
            <a:ext cx="1785552" cy="381000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Move piece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14103" y="1621824"/>
            <a:ext cx="1624914" cy="381000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Wait for turn</a:t>
            </a:r>
          </a:p>
        </p:txBody>
      </p:sp>
      <p:cxnSp>
        <p:nvCxnSpPr>
          <p:cNvPr id="22" name="Elbow Connector 61"/>
          <p:cNvCxnSpPr>
            <a:stCxn id="66" idx="3"/>
            <a:endCxn id="5" idx="3"/>
          </p:cNvCxnSpPr>
          <p:nvPr/>
        </p:nvCxnSpPr>
        <p:spPr>
          <a:xfrm rot="16200000" flipV="1">
            <a:off x="5044493" y="-296409"/>
            <a:ext cx="188748" cy="2534165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2"/>
            <a:endCxn id="17" idx="0"/>
          </p:cNvCxnSpPr>
          <p:nvPr/>
        </p:nvCxnSpPr>
        <p:spPr>
          <a:xfrm rot="5400000">
            <a:off x="3414584" y="2628900"/>
            <a:ext cx="381000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4"/>
          <p:cNvGrpSpPr/>
          <p:nvPr/>
        </p:nvGrpSpPr>
        <p:grpSpPr>
          <a:xfrm>
            <a:off x="5982730" y="2564027"/>
            <a:ext cx="685800" cy="76200"/>
            <a:chOff x="3733800" y="4648200"/>
            <a:chExt cx="685800" cy="76200"/>
          </a:xfrm>
          <a:solidFill>
            <a:schemeClr val="tx2"/>
          </a:solidFill>
        </p:grpSpPr>
        <p:sp>
          <p:nvSpPr>
            <p:cNvPr id="56" name="Minus 55"/>
            <p:cNvSpPr/>
            <p:nvPr/>
          </p:nvSpPr>
          <p:spPr>
            <a:xfrm>
              <a:off x="37338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57" name="Minus 56"/>
            <p:cNvSpPr/>
            <p:nvPr/>
          </p:nvSpPr>
          <p:spPr>
            <a:xfrm>
              <a:off x="38862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58" name="Minus 57"/>
            <p:cNvSpPr/>
            <p:nvPr/>
          </p:nvSpPr>
          <p:spPr>
            <a:xfrm>
              <a:off x="40386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59" name="Minus 58"/>
            <p:cNvSpPr/>
            <p:nvPr/>
          </p:nvSpPr>
          <p:spPr>
            <a:xfrm>
              <a:off x="41910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6489357" y="1629037"/>
            <a:ext cx="1684638" cy="587975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Others take turns</a:t>
            </a:r>
          </a:p>
        </p:txBody>
      </p:sp>
      <p:grpSp>
        <p:nvGrpSpPr>
          <p:cNvPr id="24" name="Group 62"/>
          <p:cNvGrpSpPr/>
          <p:nvPr/>
        </p:nvGrpSpPr>
        <p:grpSpPr>
          <a:xfrm>
            <a:off x="5986849" y="1035909"/>
            <a:ext cx="685800" cy="76200"/>
            <a:chOff x="3733800" y="4648200"/>
            <a:chExt cx="685800" cy="76200"/>
          </a:xfrm>
          <a:solidFill>
            <a:schemeClr val="tx2"/>
          </a:solidFill>
        </p:grpSpPr>
        <p:sp>
          <p:nvSpPr>
            <p:cNvPr id="64" name="Minus 63"/>
            <p:cNvSpPr/>
            <p:nvPr/>
          </p:nvSpPr>
          <p:spPr>
            <a:xfrm>
              <a:off x="37338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38862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40386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41910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white"/>
                </a:solidFill>
              </a:endParaRPr>
            </a:p>
          </p:txBody>
        </p:sp>
      </p:grpSp>
      <p:cxnSp>
        <p:nvCxnSpPr>
          <p:cNvPr id="70" name="Elbow Connector 61"/>
          <p:cNvCxnSpPr>
            <a:stCxn id="56" idx="3"/>
            <a:endCxn id="21" idx="2"/>
          </p:cNvCxnSpPr>
          <p:nvPr/>
        </p:nvCxnSpPr>
        <p:spPr>
          <a:xfrm rot="16200000" flipV="1">
            <a:off x="5516624" y="2012760"/>
            <a:ext cx="590342" cy="5704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61"/>
          <p:cNvCxnSpPr>
            <a:stCxn id="59" idx="3"/>
            <a:endCxn id="62" idx="2"/>
          </p:cNvCxnSpPr>
          <p:nvPr/>
        </p:nvCxnSpPr>
        <p:spPr>
          <a:xfrm rot="5400000" flipH="1" flipV="1">
            <a:off x="6754876" y="2016366"/>
            <a:ext cx="376154" cy="7774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61"/>
          <p:cNvCxnSpPr>
            <a:stCxn id="21" idx="0"/>
            <a:endCxn id="65" idx="1"/>
          </p:cNvCxnSpPr>
          <p:nvPr/>
        </p:nvCxnSpPr>
        <p:spPr>
          <a:xfrm rot="5400000" flipH="1" flipV="1">
            <a:off x="5620627" y="988903"/>
            <a:ext cx="538854" cy="726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61"/>
          <p:cNvCxnSpPr>
            <a:stCxn id="62" idx="0"/>
            <a:endCxn id="67" idx="1"/>
          </p:cNvCxnSpPr>
          <p:nvPr/>
        </p:nvCxnSpPr>
        <p:spPr>
          <a:xfrm rot="16200000" flipV="1">
            <a:off x="6671980" y="969340"/>
            <a:ext cx="546067" cy="7733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41"/>
          <p:cNvGrpSpPr/>
          <p:nvPr/>
        </p:nvGrpSpPr>
        <p:grpSpPr>
          <a:xfrm>
            <a:off x="2807361" y="2128610"/>
            <a:ext cx="152400" cy="228600"/>
            <a:chOff x="6629400" y="3657600"/>
            <a:chExt cx="1524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5400000">
              <a:off x="6553200" y="3810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6553200" y="3886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6705600" y="38862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0800000">
              <a:off x="6629400" y="381000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lowchart: Decision 42"/>
          <p:cNvSpPr/>
          <p:nvPr/>
        </p:nvSpPr>
        <p:spPr>
          <a:xfrm>
            <a:off x="2847203" y="5361871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15430" y="5878831"/>
            <a:ext cx="16764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 piece to snake tail</a:t>
            </a:r>
          </a:p>
        </p:txBody>
      </p:sp>
      <p:cxnSp>
        <p:nvCxnSpPr>
          <p:cNvPr id="45" name="Elbow Connector 44"/>
          <p:cNvCxnSpPr>
            <a:stCxn id="51" idx="2"/>
            <a:endCxn id="43" idx="0"/>
          </p:cNvCxnSpPr>
          <p:nvPr/>
        </p:nvCxnSpPr>
        <p:spPr>
          <a:xfrm rot="5400000">
            <a:off x="2951978" y="5199946"/>
            <a:ext cx="32385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1"/>
            <a:endCxn id="44" idx="0"/>
          </p:cNvCxnSpPr>
          <p:nvPr/>
        </p:nvCxnSpPr>
        <p:spPr>
          <a:xfrm rot="10800000" flipV="1">
            <a:off x="1753631" y="5628571"/>
            <a:ext cx="1093573" cy="2502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3868" y="5793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[else]</a:t>
            </a:r>
          </a:p>
        </p:txBody>
      </p:sp>
      <p:cxnSp>
        <p:nvCxnSpPr>
          <p:cNvPr id="48" name="Elbow Connector 57"/>
          <p:cNvCxnSpPr>
            <a:stCxn id="44" idx="2"/>
            <a:endCxn id="54" idx="2"/>
          </p:cNvCxnSpPr>
          <p:nvPr/>
        </p:nvCxnSpPr>
        <p:spPr>
          <a:xfrm rot="16200000" flipH="1">
            <a:off x="4664734" y="3501127"/>
            <a:ext cx="16440" cy="5838648"/>
          </a:xfrm>
          <a:prstGeom prst="bentConnector3">
            <a:avLst>
              <a:gd name="adj1" fmla="val 14905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61"/>
          <p:cNvCxnSpPr>
            <a:stCxn id="43" idx="3"/>
            <a:endCxn id="52" idx="1"/>
          </p:cNvCxnSpPr>
          <p:nvPr/>
        </p:nvCxnSpPr>
        <p:spPr>
          <a:xfrm>
            <a:off x="3380603" y="5628571"/>
            <a:ext cx="1828799" cy="79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7537" y="523918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[snake head]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313803" y="4504621"/>
            <a:ext cx="16002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 forward </a:t>
            </a:r>
            <a:r>
              <a:rPr lang="en-US" i="1" dirty="0"/>
              <a:t>fv</a:t>
            </a:r>
            <a:r>
              <a:rPr lang="en-US" dirty="0"/>
              <a:t> squares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209402" y="5369822"/>
            <a:ext cx="1676400" cy="533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Move piece to ladder top</a:t>
            </a:r>
          </a:p>
        </p:txBody>
      </p:sp>
      <p:cxnSp>
        <p:nvCxnSpPr>
          <p:cNvPr id="53" name="Elbow Connector 52"/>
          <p:cNvCxnSpPr>
            <a:stCxn id="43" idx="2"/>
            <a:endCxn id="54" idx="1"/>
          </p:cNvCxnSpPr>
          <p:nvPr/>
        </p:nvCxnSpPr>
        <p:spPr>
          <a:xfrm rot="16200000" flipH="1">
            <a:off x="5086390" y="3922783"/>
            <a:ext cx="266700" cy="42116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7325578" y="5895271"/>
            <a:ext cx="533400" cy="533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Elbow Connector 57"/>
          <p:cNvCxnSpPr>
            <a:stCxn id="52" idx="3"/>
            <a:endCxn id="54" idx="0"/>
          </p:cNvCxnSpPr>
          <p:nvPr/>
        </p:nvCxnSpPr>
        <p:spPr>
          <a:xfrm>
            <a:off x="6885802" y="5636522"/>
            <a:ext cx="706476" cy="25874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94903" y="525316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[ladder foot]</a:t>
            </a:r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747858" y="3984440"/>
            <a:ext cx="487680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dirty="0"/>
              <a:t>Activity: Move piece</a:t>
            </a:r>
          </a:p>
        </p:txBody>
      </p:sp>
      <p:sp>
        <p:nvSpPr>
          <p:cNvPr id="63" name="Oval 62"/>
          <p:cNvSpPr/>
          <p:nvPr/>
        </p:nvSpPr>
        <p:spPr>
          <a:xfrm>
            <a:off x="1589903" y="4695121"/>
            <a:ext cx="152400" cy="1524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63" idx="6"/>
            <a:endCxn id="51" idx="1"/>
          </p:cNvCxnSpPr>
          <p:nvPr/>
        </p:nvCxnSpPr>
        <p:spPr>
          <a:xfrm>
            <a:off x="1742303" y="4771321"/>
            <a:ext cx="5715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19"/>
          <p:cNvGrpSpPr/>
          <p:nvPr/>
        </p:nvGrpSpPr>
        <p:grpSpPr>
          <a:xfrm>
            <a:off x="8449487" y="6085771"/>
            <a:ext cx="152400" cy="152400"/>
            <a:chOff x="3048000" y="6096000"/>
            <a:chExt cx="152400" cy="152400"/>
          </a:xfrm>
        </p:grpSpPr>
        <p:sp>
          <p:nvSpPr>
            <p:cNvPr id="71" name="Oval 70"/>
            <p:cNvSpPr/>
            <p:nvPr/>
          </p:nvSpPr>
          <p:spPr>
            <a:xfrm>
              <a:off x="3048000" y="6096000"/>
              <a:ext cx="152400" cy="152400"/>
            </a:xfrm>
            <a:prstGeom prst="ellipse">
              <a:avLst/>
            </a:prstGeom>
            <a:ln w="952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86100" y="61341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Elbow Connector 57"/>
          <p:cNvCxnSpPr>
            <a:stCxn id="54" idx="3"/>
            <a:endCxn id="71" idx="2"/>
          </p:cNvCxnSpPr>
          <p:nvPr/>
        </p:nvCxnSpPr>
        <p:spPr>
          <a:xfrm>
            <a:off x="7858978" y="6161971"/>
            <a:ext cx="59050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olded Corner 74"/>
          <p:cNvSpPr/>
          <p:nvPr/>
        </p:nvSpPr>
        <p:spPr>
          <a:xfrm>
            <a:off x="4409303" y="4390321"/>
            <a:ext cx="1600200" cy="609600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fv</a:t>
            </a:r>
            <a:r>
              <a:rPr lang="en-US" dirty="0"/>
              <a:t> = face value of the die</a:t>
            </a:r>
          </a:p>
        </p:txBody>
      </p:sp>
      <p:cxnSp>
        <p:nvCxnSpPr>
          <p:cNvPr id="77" name="Straight Connector 76"/>
          <p:cNvCxnSpPr>
            <a:stCxn id="75" idx="1"/>
            <a:endCxn id="51" idx="3"/>
          </p:cNvCxnSpPr>
          <p:nvPr/>
        </p:nvCxnSpPr>
        <p:spPr>
          <a:xfrm flipH="1">
            <a:off x="3914003" y="4695121"/>
            <a:ext cx="495300" cy="762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04" y="258266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26" y="640945"/>
            <a:ext cx="5178020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734"/>
            <a:ext cx="5174912" cy="40011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24" y="843582"/>
            <a:ext cx="3301432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{abstract}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38" y="1507056"/>
            <a:ext cx="3305926" cy="524380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u="sng" kern="0" dirty="0" err="1">
                <a:solidFill>
                  <a:srgbClr val="FF0000"/>
                </a:solidFill>
              </a:rPr>
              <a:t>classLevelAttribute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1" y="2035314"/>
            <a:ext cx="3302265" cy="707886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0" kern="0" dirty="0">
                <a:solidFill>
                  <a:sysClr val="windowText" lastClr="000000"/>
                </a:solidFill>
              </a:rPr>
              <a:t>  </a:t>
            </a:r>
            <a:r>
              <a:rPr lang="en-US" sz="2000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0" u="sng" kern="0" dirty="0" err="1">
                <a:solidFill>
                  <a:srgbClr val="FF0000"/>
                </a:solidFill>
              </a:rPr>
              <a:t>classLevelOperation</a:t>
            </a:r>
            <a:endParaRPr lang="en-US" sz="2000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2367992"/>
            <a:ext cx="191529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0" kern="0" dirty="0">
                <a:solidFill>
                  <a:srgbClr val="FF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02" y="3800804"/>
            <a:ext cx="1299518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685" y="3083570"/>
            <a:ext cx="594211" cy="84025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441" y="3049073"/>
            <a:ext cx="598329" cy="9133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6" y="3804922"/>
            <a:ext cx="1272747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080185" y="1741732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24" y="222135"/>
            <a:ext cx="3274541" cy="442674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00" y="4267200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200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6306066" y="3344558"/>
            <a:ext cx="1734064" cy="442674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21" y="5969345"/>
            <a:ext cx="1153298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19" y="5969345"/>
            <a:ext cx="126862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19" y="6169400"/>
            <a:ext cx="1371600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78" y="5327812"/>
            <a:ext cx="1734064" cy="442674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dependency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5401" y="5995946"/>
            <a:ext cx="1022520" cy="400110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1" y="5995946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21" y="6196001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87" y="5267990"/>
            <a:ext cx="1034881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27" y="5651916"/>
            <a:ext cx="1" cy="55873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01" y="4610651"/>
            <a:ext cx="2143898" cy="442674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Association class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30003" y="2568933"/>
            <a:ext cx="1989276" cy="70788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endParaRPr lang="en-US" sz="2000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9588" y="2367998"/>
            <a:ext cx="1937796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FF0000"/>
            </a:solidFill>
            <a:prstDash val="dash"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kern="0" dirty="0">
                <a:solidFill>
                  <a:sysClr val="windowText" lastClr="000000"/>
                </a:solidFill>
              </a:rPr>
              <a:t>Type parameters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3494899" y="1741501"/>
            <a:ext cx="1396653" cy="442674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b="1" dirty="0">
                <a:solidFill>
                  <a:prstClr val="black"/>
                </a:solidFill>
              </a:rPr>
              <a:t>generics</a:t>
            </a:r>
          </a:p>
        </p:txBody>
      </p:sp>
      <p:cxnSp>
        <p:nvCxnSpPr>
          <p:cNvPr id="7" name="Straight Arrow Connector 6"/>
          <p:cNvCxnSpPr>
            <a:stCxn id="24" idx="3"/>
            <a:endCxn id="25" idx="1"/>
          </p:cNvCxnSpPr>
          <p:nvPr/>
        </p:nvCxnSpPr>
        <p:spPr>
          <a:xfrm>
            <a:off x="5801498" y="4467255"/>
            <a:ext cx="13716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1498" y="4467255"/>
            <a:ext cx="1344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1" y="188256"/>
            <a:ext cx="3633529" cy="377170"/>
          </a:xfrm>
        </p:spPr>
        <p:txBody>
          <a:bodyPr vert="horz" lIns="87273" tIns="43637" rIns="87273" bIns="43637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0" y="1057366"/>
            <a:ext cx="1699055" cy="400110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71" y="1057366"/>
            <a:ext cx="1295400" cy="4001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71" y="1057366"/>
            <a:ext cx="1143000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71" y="1257421"/>
            <a:ext cx="1143000" cy="583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>
            <a:off x="1875525" y="1257421"/>
            <a:ext cx="1044146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69" y="2200366"/>
            <a:ext cx="136130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MinedCell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2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0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62" y="2200366"/>
            <a:ext cx="2693772" cy="40011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71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490" y="1467686"/>
            <a:ext cx="594211" cy="8711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155" y="1190172"/>
            <a:ext cx="594211" cy="142617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47" y="3190966"/>
            <a:ext cx="897924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320" y="2894176"/>
            <a:ext cx="590490" cy="308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93" y="871643"/>
            <a:ext cx="200055" cy="571500"/>
          </a:xfrm>
          <a:prstGeom prst="bentConnector4">
            <a:avLst>
              <a:gd name="adj1" fmla="val -253380"/>
              <a:gd name="adj2" fmla="val 27101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71" y="6917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71" y="122515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71" y="28253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71" y="9203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18" y="920355"/>
            <a:ext cx="64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71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26" y="1461992"/>
            <a:ext cx="158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61" y="2588020"/>
            <a:ext cx="2699951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4" y="2046031"/>
            <a:ext cx="2362200" cy="707886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0" kern="0" dirty="0">
                <a:solidFill>
                  <a:sysClr val="windowText" lastClr="000000"/>
                </a:solidFill>
              </a:rPr>
            </a:br>
            <a:r>
              <a:rPr lang="en-US" sz="2000" kern="0" dirty="0">
                <a:solidFill>
                  <a:sysClr val="windowText" lastClr="000000"/>
                </a:solidFill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4" y="2724286"/>
            <a:ext cx="2362200" cy="400110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0" y="1626532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895" y="281148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stCxn id="57" idx="3"/>
            <a:endCxn id="29" idx="2"/>
          </p:cNvCxnSpPr>
          <p:nvPr/>
        </p:nvCxnSpPr>
        <p:spPr>
          <a:xfrm flipV="1">
            <a:off x="3192394" y="1457476"/>
            <a:ext cx="374977" cy="94249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7" y="4038600"/>
            <a:ext cx="4238368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7" y="4434013"/>
            <a:ext cx="4238368" cy="1105933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- number: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- chairs: Chair [0..6] = null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totalTables</a:t>
            </a:r>
            <a:r>
              <a:rPr lang="en-US" sz="2000" u="sng" dirty="0">
                <a:solidFill>
                  <a:prstClr val="black"/>
                </a:solidFill>
              </a:rPr>
              <a:t>: Integer</a:t>
            </a:r>
            <a:br>
              <a:rPr lang="en-US" sz="2000" u="sng" dirty="0">
                <a:solidFill>
                  <a:prstClr val="black"/>
                </a:solidFill>
              </a:rPr>
            </a:br>
            <a:endParaRPr lang="en-US" sz="2000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70" y="5358714"/>
            <a:ext cx="4242923" cy="1330412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+ Table(mode: M)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getNumber</a:t>
            </a:r>
            <a:r>
              <a:rPr lang="en-US" sz="2000" dirty="0">
                <a:solidFill>
                  <a:prstClr val="black"/>
                </a:solidFill>
              </a:rPr>
              <a:t>( ): Integer</a:t>
            </a:r>
          </a:p>
          <a:p>
            <a:pPr defTabSz="872733"/>
            <a:r>
              <a:rPr lang="en-US" sz="2000" dirty="0">
                <a:solidFill>
                  <a:prstClr val="black"/>
                </a:solidFill>
              </a:rPr>
              <a:t>+ </a:t>
            </a:r>
            <a:r>
              <a:rPr lang="en-US" sz="2000" dirty="0" err="1">
                <a:solidFill>
                  <a:prstClr val="black"/>
                </a:solidFill>
              </a:rPr>
              <a:t>setNumber</a:t>
            </a:r>
            <a:r>
              <a:rPr lang="en-US" sz="2000" dirty="0">
                <a:solidFill>
                  <a:prstClr val="black"/>
                </a:solidFill>
              </a:rPr>
              <a:t>(n: Integer) </a:t>
            </a:r>
          </a:p>
          <a:p>
            <a:pPr defTabSz="872733"/>
            <a:r>
              <a:rPr lang="en-US" sz="2000" u="sng" dirty="0">
                <a:solidFill>
                  <a:prstClr val="black"/>
                </a:solidFill>
              </a:rPr>
              <a:t>+ </a:t>
            </a:r>
            <a:r>
              <a:rPr lang="en-US" sz="2000" u="sng" dirty="0" err="1">
                <a:solidFill>
                  <a:prstClr val="black"/>
                </a:solidFill>
              </a:rPr>
              <a:t>getTotal</a:t>
            </a:r>
            <a:r>
              <a:rPr lang="en-US" sz="2000" u="sng" dirty="0">
                <a:solidFill>
                  <a:prstClr val="black"/>
                </a:solidFill>
              </a:rPr>
              <a:t>( ): Integer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35" y="4755637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stCxn id="61" idx="3"/>
            <a:endCxn id="59" idx="1"/>
          </p:cNvCxnSpPr>
          <p:nvPr/>
        </p:nvCxnSpPr>
        <p:spPr>
          <a:xfrm>
            <a:off x="2495781" y="4984237"/>
            <a:ext cx="2187146" cy="27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67" y="4625547"/>
            <a:ext cx="321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71" y="674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5" y="5511401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1" y="5539946"/>
            <a:ext cx="1429137" cy="400110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3" y="5939764"/>
            <a:ext cx="1429137" cy="707886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startTime</a:t>
            </a:r>
            <a:endParaRPr lang="en-US" sz="2000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- </a:t>
            </a:r>
            <a:r>
              <a:rPr lang="en-US" sz="2000" kern="0" dirty="0" err="1">
                <a:solidFill>
                  <a:sysClr val="windowText" lastClr="000000"/>
                </a:solidFill>
              </a:rPr>
              <a:t>endTime</a:t>
            </a:r>
            <a:endParaRPr lang="en-US" sz="20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89" y="5004029"/>
            <a:ext cx="1" cy="558732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70" y="5764715"/>
            <a:ext cx="2034746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 err="1">
                <a:solidFill>
                  <a:prstClr val="black"/>
                </a:solidFill>
              </a:rPr>
              <a:t>LoyaltyProgram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30260" y="5360985"/>
            <a:ext cx="298564" cy="2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1"/>
          <p:cNvSpPr/>
          <p:nvPr/>
        </p:nvSpPr>
        <p:spPr>
          <a:xfrm>
            <a:off x="7682170" y="3801265"/>
            <a:ext cx="1351075" cy="400110"/>
          </a:xfrm>
          <a:prstGeom prst="rect">
            <a:avLst/>
          </a:prstGeom>
          <a:ln w="19050">
            <a:prstDash val="dash"/>
            <a:headEnd/>
            <a:tailEnd type="none" w="lg" len="lg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M, T</a:t>
            </a:r>
          </a:p>
        </p:txBody>
      </p: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3" tIns="43637" rIns="87273" bIns="43637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19" y="3683328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Lee:Professor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9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Jean:Studen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65" y="3603985"/>
            <a:ext cx="1618735" cy="279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46" y="5575972"/>
            <a:ext cx="1055473" cy="400110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:Admin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65" y="3883383"/>
            <a:ext cx="1618735" cy="2540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20" y="4873983"/>
            <a:ext cx="1649627" cy="9020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9" y="4673928"/>
            <a:ext cx="1759122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:Professor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330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 err="1">
                <a:solidFill>
                  <a:prstClr val="black"/>
                </a:solidFill>
              </a:rPr>
              <a:t>Jon:Studen</a:t>
            </a:r>
            <a:r>
              <a:rPr lang="en-US" sz="2000" dirty="0" err="1">
                <a:solidFill>
                  <a:prstClr val="black"/>
                </a:solidFill>
              </a:rPr>
              <a:t>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998"/>
            <a:ext cx="1905000" cy="400110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:Studen</a:t>
            </a:r>
            <a:r>
              <a:rPr lang="en-US" sz="2000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20" y="3883383"/>
            <a:ext cx="1649627" cy="1892644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1" y="4873983"/>
            <a:ext cx="1970559" cy="370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19" y="4911053"/>
            <a:ext cx="2929581" cy="864974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19" y="4137385"/>
            <a:ext cx="2929581" cy="1638642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19" y="3603985"/>
            <a:ext cx="2929581" cy="217204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43000" y="1135116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3000" y="1504448"/>
            <a:ext cx="3338384" cy="400110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19" y="4052660"/>
            <a:ext cx="2110946" cy="400110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name = “L. John”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2" y="2750108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14" y="420718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06" y="3138069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57" y="5807129"/>
            <a:ext cx="2055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 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8200" y="5823604"/>
            <a:ext cx="2178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looked after by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2" y="3314550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1" y="438778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591339" y="598830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64131" y="5947673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81800" y="2636484"/>
            <a:ext cx="1114168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:Essay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29400" y="1676400"/>
            <a:ext cx="1418968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733"/>
            <a:r>
              <a:rPr lang="en-US" sz="2000" u="sng" dirty="0">
                <a:solidFill>
                  <a:prstClr val="black"/>
                </a:solidFill>
              </a:rPr>
              <a:t>:Title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32" name="Elbow Connector 31"/>
          <p:cNvCxnSpPr>
            <a:stCxn id="30" idx="0"/>
            <a:endCxn id="31" idx="2"/>
          </p:cNvCxnSpPr>
          <p:nvPr/>
        </p:nvCxnSpPr>
        <p:spPr>
          <a:xfrm rot="5400000" flipH="1" flipV="1">
            <a:off x="7058897" y="2356497"/>
            <a:ext cx="55997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0"/>
            <a:endCxn id="30" idx="1"/>
          </p:cNvCxnSpPr>
          <p:nvPr/>
        </p:nvCxnSpPr>
        <p:spPr>
          <a:xfrm rot="5400000" flipH="1" flipV="1">
            <a:off x="6250455" y="2872585"/>
            <a:ext cx="567391" cy="4953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91745" y="2442790"/>
            <a:ext cx="14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wrote</a:t>
            </a:r>
          </a:p>
        </p:txBody>
      </p:sp>
      <p:sp>
        <p:nvSpPr>
          <p:cNvPr id="40" name="Isosceles Triangle 1"/>
          <p:cNvSpPr/>
          <p:nvPr/>
        </p:nvSpPr>
        <p:spPr>
          <a:xfrm rot="5400000" flipH="1">
            <a:off x="6413069" y="2598721"/>
            <a:ext cx="158418" cy="11902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ecision 51"/>
          <p:cNvSpPr/>
          <p:nvPr/>
        </p:nvSpPr>
        <p:spPr>
          <a:xfrm>
            <a:off x="7224584" y="2414234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61"/>
            <a:ext cx="440187" cy="210590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7" y="2147720"/>
            <a:ext cx="0" cy="4405480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7"/>
            <a:ext cx="4399005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26" y="1616892"/>
            <a:ext cx="1622276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1" y="2595647"/>
            <a:ext cx="625498" cy="9785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00" y="6263032"/>
            <a:ext cx="651173" cy="135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1" y="2605432"/>
            <a:ext cx="250333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70" y="3841941"/>
            <a:ext cx="8135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0" y="3403765"/>
            <a:ext cx="200880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9" y="3028890"/>
            <a:ext cx="106844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06" y="3644348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6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09" y="4354933"/>
            <a:ext cx="126786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6" y="4409519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5" y="5612734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2"/>
            <a:ext cx="193695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194" y="3161462"/>
            <a:ext cx="1537584" cy="49244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73" y="4731547"/>
            <a:ext cx="251361" cy="3938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4" y="5746265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44" y="5750759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4" y="4526647"/>
            <a:ext cx="276298" cy="210590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2" y="4121965"/>
            <a:ext cx="119860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8766" y="171209"/>
            <a:ext cx="3193076" cy="179247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8763" y="162350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3480" y="17120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8764" y="788008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81386" y="1392554"/>
            <a:ext cx="97377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50528" y="2062782"/>
            <a:ext cx="3193076" cy="77762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50525" y="2057400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5242" y="2062781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41138" y="2968563"/>
            <a:ext cx="3193076" cy="78358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41135" y="2963267"/>
            <a:ext cx="754669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65852" y="2968562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50526" y="1397611"/>
            <a:ext cx="3193078" cy="112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8761" y="803549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48869" y="3869442"/>
            <a:ext cx="3193076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48866" y="3869375"/>
            <a:ext cx="583859" cy="403761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73583" y="3869442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48867" y="4569095"/>
            <a:ext cx="3193078" cy="1126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5" y="1494311"/>
            <a:ext cx="1070578" cy="658693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&lt;&lt;class&gt;&gt;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4" y="2181054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388" y="2672273"/>
            <a:ext cx="3746469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73" y="2672272"/>
            <a:ext cx="251361" cy="188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89" y="2860639"/>
            <a:ext cx="3755283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56" y="2259215"/>
            <a:ext cx="2143611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class-level method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6B1052-1037-45B8-8F4C-EABEF3E9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618" y="5222540"/>
            <a:ext cx="3193076" cy="75920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4" name="Snip Single Corner Rectangle 54">
            <a:extLst>
              <a:ext uri="{FF2B5EF4-FFF2-40B4-BE49-F238E27FC236}">
                <a16:creationId xmlns:a16="http://schemas.microsoft.com/office/drawing/2014/main" id="{75E56EF6-11F4-44E2-A993-EA8A8807EDEF}"/>
              </a:ext>
            </a:extLst>
          </p:cNvPr>
          <p:cNvSpPr/>
          <p:nvPr/>
        </p:nvSpPr>
        <p:spPr>
          <a:xfrm flipV="1">
            <a:off x="5734615" y="5222471"/>
            <a:ext cx="583859" cy="389859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B59BAB-EEDD-4E26-8E99-BEBA2E5CE51D}"/>
              </a:ext>
            </a:extLst>
          </p:cNvPr>
          <p:cNvSpPr/>
          <p:nvPr/>
        </p:nvSpPr>
        <p:spPr bwMode="auto">
          <a:xfrm>
            <a:off x="5759332" y="5222539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ref     reference frame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0D04CB-667C-441A-ADE3-48DC9C44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434" y="6079245"/>
            <a:ext cx="3193076" cy="70255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78" name="Snip Single Corner Rectangle 54">
            <a:extLst>
              <a:ext uri="{FF2B5EF4-FFF2-40B4-BE49-F238E27FC236}">
                <a16:creationId xmlns:a16="http://schemas.microsoft.com/office/drawing/2014/main" id="{EF0EE88D-345F-44AD-B9BF-DFA9D142D42E}"/>
              </a:ext>
            </a:extLst>
          </p:cNvPr>
          <p:cNvSpPr/>
          <p:nvPr/>
        </p:nvSpPr>
        <p:spPr>
          <a:xfrm flipV="1">
            <a:off x="5747431" y="6079174"/>
            <a:ext cx="2989187" cy="389859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E8D024-3C91-4854-96A2-A06791C59809}"/>
              </a:ext>
            </a:extLst>
          </p:cNvPr>
          <p:cNvSpPr/>
          <p:nvPr/>
        </p:nvSpPr>
        <p:spPr bwMode="auto">
          <a:xfrm>
            <a:off x="5772148" y="6079243"/>
            <a:ext cx="319307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cs typeface="Arial" charset="0"/>
              </a:rPr>
              <a:t>sd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     reference frame name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  <p:bldP spid="73" grpId="0" animBg="1"/>
      <p:bldP spid="74" grpId="0" animBg="1"/>
      <p:bldP spid="75" grpId="0"/>
      <p:bldP spid="77" grpId="0" animBg="1"/>
      <p:bldP spid="78" grpId="0" animBg="1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0630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6" y="1964212"/>
            <a:ext cx="0" cy="4682206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6" y="1811812"/>
            <a:ext cx="0" cy="4818564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6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TextUI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6" y="2802412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4" y="5500112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38" y="2412994"/>
            <a:ext cx="232306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79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2" y="1045848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733"/>
              <a:endParaRPr 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62" y="2774230"/>
            <a:ext cx="225619" cy="278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1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prstClr val="black"/>
                </a:solidFill>
              </a:rPr>
              <a:t>:</a:t>
            </a:r>
            <a:r>
              <a:rPr lang="en-US" sz="2000" dirty="0" err="1">
                <a:solidFill>
                  <a:prstClr val="black"/>
                </a:solidFill>
              </a:rPr>
              <a:t>MSLogic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12"/>
            <a:ext cx="0" cy="417688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8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5" y="2580186"/>
            <a:ext cx="255319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0" y="2962255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0" y="3367442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0" y="4917261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4" y="4503513"/>
            <a:ext cx="2249009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55" y="491282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5" y="5318015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1" y="5345293"/>
            <a:ext cx="171004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0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56" y="2038433"/>
            <a:ext cx="8144643" cy="3837964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733"/>
            <a:r>
              <a:rPr lang="en-US" sz="200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57" y="2037955"/>
            <a:ext cx="673143" cy="403761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31" y="2038433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2000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0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0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29" y="1637737"/>
            <a:ext cx="108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733"/>
            <a:r>
              <a:rPr lang="en-US" sz="2000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75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&lt;&lt;class&gt;&gt;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83"/>
            <a:ext cx="0" cy="423160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0" y="3883650"/>
            <a:ext cx="4385463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57" y="3474659"/>
            <a:ext cx="98133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2000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06" y="3897258"/>
            <a:ext cx="251361" cy="393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67" y="4284404"/>
            <a:ext cx="439733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2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2" y="304800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6" y="1335322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rot="5400000">
            <a:off x="1515461" y="1892013"/>
            <a:ext cx="985254" cy="8268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37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rot="5400000">
            <a:off x="4917689" y="1859062"/>
            <a:ext cx="985254" cy="82687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19" y="2142630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89" y="2220889"/>
            <a:ext cx="1386016" cy="477500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2" y="3633636"/>
            <a:ext cx="8229600" cy="792162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pPr defTabSz="87273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1" y="4545239"/>
            <a:ext cx="2514600" cy="844808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0" y="4589074"/>
            <a:ext cx="2214319" cy="477500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20" y="5066574"/>
            <a:ext cx="1241020" cy="9852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36228" y="274638"/>
            <a:ext cx="8250572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Use case diagrams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6568" y="2215980"/>
            <a:ext cx="762000" cy="1162051"/>
            <a:chOff x="1056" y="1968"/>
            <a:chExt cx="480" cy="732"/>
          </a:xfrm>
        </p:grpSpPr>
        <p:pic>
          <p:nvPicPr>
            <p:cNvPr id="309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1968"/>
              <a:ext cx="32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7" name="Text Box 6"/>
            <p:cNvSpPr txBox="1">
              <a:spLocks noChangeArrowheads="1"/>
            </p:cNvSpPr>
            <p:nvPr/>
          </p:nvSpPr>
          <p:spPr bwMode="auto">
            <a:xfrm>
              <a:off x="1056" y="2448"/>
              <a:ext cx="4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2733"/>
              <a:r>
                <a:rPr lang="en-US" sz="2000">
                  <a:solidFill>
                    <a:prstClr val="black"/>
                  </a:solidFill>
                </a:rPr>
                <a:t>Actor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3212757" y="2471352"/>
            <a:ext cx="1643449" cy="729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Use Case</a:t>
            </a:r>
          </a:p>
        </p:txBody>
      </p:sp>
      <p:sp>
        <p:nvSpPr>
          <p:cNvPr id="31" name="Oval 30"/>
          <p:cNvSpPr/>
          <p:nvPr/>
        </p:nvSpPr>
        <p:spPr>
          <a:xfrm>
            <a:off x="6034216" y="2435366"/>
            <a:ext cx="1643449" cy="729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prstClr val="black"/>
                </a:solidFill>
              </a:rPr>
              <a:t>Use Case</a:t>
            </a:r>
          </a:p>
        </p:txBody>
      </p:sp>
      <p:cxnSp>
        <p:nvCxnSpPr>
          <p:cNvPr id="33" name="Straight Arrow Connector 32"/>
          <p:cNvCxnSpPr>
            <a:stCxn id="30" idx="6"/>
            <a:endCxn id="31" idx="2"/>
          </p:cNvCxnSpPr>
          <p:nvPr/>
        </p:nvCxnSpPr>
        <p:spPr>
          <a:xfrm flipV="1">
            <a:off x="4856206" y="2799891"/>
            <a:ext cx="1178010" cy="3598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32039" y="2360871"/>
            <a:ext cx="155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prstClr val="black"/>
                </a:solidFill>
              </a:rPr>
              <a:t>&lt;&lt;include&gt;&gt;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66768" y="1841158"/>
            <a:ext cx="4992130" cy="34686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70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99324" y="4906151"/>
            <a:ext cx="194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b="1" dirty="0">
                <a:solidFill>
                  <a:srgbClr val="7030A0"/>
                </a:solidFill>
              </a:rPr>
              <a:t>System name</a:t>
            </a:r>
          </a:p>
        </p:txBody>
      </p:sp>
      <p:cxnSp>
        <p:nvCxnSpPr>
          <p:cNvPr id="43" name="Straight Connector 42"/>
          <p:cNvCxnSpPr>
            <a:endCxn id="30" idx="2"/>
          </p:cNvCxnSpPr>
          <p:nvPr/>
        </p:nvCxnSpPr>
        <p:spPr>
          <a:xfrm flipV="1">
            <a:off x="2174790" y="2835877"/>
            <a:ext cx="1037967" cy="3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295398" y="4147753"/>
            <a:ext cx="762000" cy="1162051"/>
            <a:chOff x="1056" y="1968"/>
            <a:chExt cx="480" cy="732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1968"/>
              <a:ext cx="32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056" y="2448"/>
              <a:ext cx="4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2733"/>
              <a:r>
                <a:rPr lang="en-US" sz="2000" dirty="0">
                  <a:solidFill>
                    <a:prstClr val="black"/>
                  </a:solidFill>
                </a:rPr>
                <a:t>Actor</a:t>
              </a:r>
            </a:p>
          </p:txBody>
        </p:sp>
      </p:grpSp>
      <p:sp>
        <p:nvSpPr>
          <p:cNvPr id="21" name="Isosceles Triangle 20"/>
          <p:cNvSpPr/>
          <p:nvPr/>
        </p:nvSpPr>
        <p:spPr>
          <a:xfrm>
            <a:off x="1544595" y="3521676"/>
            <a:ext cx="197708" cy="17299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733"/>
            <a:endParaRPr lang="en-US" sz="1700">
              <a:solidFill>
                <a:prstClr val="white"/>
              </a:solidFill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 rot="5400000">
            <a:off x="1409570" y="3913873"/>
            <a:ext cx="453083" cy="14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90967" y="3418704"/>
            <a:ext cx="1643449" cy="7290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733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</p:txBody>
      </p:sp>
      <p:cxnSp>
        <p:nvCxnSpPr>
          <p:cNvPr id="24" name="Straight Arrow Connector 23"/>
          <p:cNvCxnSpPr>
            <a:stCxn id="30" idx="5"/>
            <a:endCxn id="23" idx="2"/>
          </p:cNvCxnSpPr>
          <p:nvPr/>
        </p:nvCxnSpPr>
        <p:spPr>
          <a:xfrm>
            <a:off x="4615528" y="3093634"/>
            <a:ext cx="1375439" cy="6895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255085">
            <a:off x="4319443" y="3489870"/>
            <a:ext cx="155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733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12428088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559</Words>
  <Application>Microsoft Macintosh PowerPoint</Application>
  <PresentationFormat>On-screen Show (4:3)</PresentationFormat>
  <Paragraphs>212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PowerPoint Presentation</vt:lpstr>
      <vt:lpstr>Use case diagrams</vt:lpstr>
      <vt:lpstr>Use case diagrams [example]</vt:lpstr>
      <vt:lpstr>Activity diagrams</vt:lpstr>
      <vt:lpstr>Activity diagrams [example]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Damith Chatura Rajapakse</cp:lastModifiedBy>
  <cp:revision>32</cp:revision>
  <cp:lastPrinted>2024-11-10T14:29:44Z</cp:lastPrinted>
  <dcterms:created xsi:type="dcterms:W3CDTF">2006-08-16T00:00:00Z</dcterms:created>
  <dcterms:modified xsi:type="dcterms:W3CDTF">2024-11-10T14:34:34Z</dcterms:modified>
</cp:coreProperties>
</file>