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353" r:id="rId2"/>
    <p:sldId id="349" r:id="rId3"/>
    <p:sldId id="350" r:id="rId4"/>
    <p:sldId id="352" r:id="rId5"/>
    <p:sldId id="333" r:id="rId6"/>
    <p:sldId id="351" r:id="rId7"/>
    <p:sldId id="278" r:id="rId8"/>
    <p:sldId id="338" r:id="rId9"/>
    <p:sldId id="355" r:id="rId10"/>
    <p:sldId id="354" r:id="rId11"/>
    <p:sldId id="341" r:id="rId12"/>
    <p:sldId id="339" r:id="rId13"/>
    <p:sldId id="343" r:id="rId14"/>
    <p:sldId id="342" r:id="rId15"/>
    <p:sldId id="344" r:id="rId16"/>
    <p:sldId id="345" r:id="rId17"/>
    <p:sldId id="346" r:id="rId18"/>
    <p:sldId id="337" r:id="rId19"/>
    <p:sldId id="357" r:id="rId20"/>
    <p:sldId id="358" r:id="rId21"/>
    <p:sldId id="35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60093"/>
    <a:srgbClr val="FF0066"/>
    <a:srgbClr val="F4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464" autoAdjust="0"/>
  </p:normalViewPr>
  <p:slideViewPr>
    <p:cSldViewPr>
      <p:cViewPr varScale="1">
        <p:scale>
          <a:sx n="111" d="100"/>
          <a:sy n="111" d="100"/>
        </p:scale>
        <p:origin x="420" y="9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CC492-2A21-4D00-AA28-9549A913A616}" type="datetimeFigureOut">
              <a:rPr lang="en-SG" smtClean="0"/>
              <a:t>30/10/2023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D7BC89-9334-4FDD-BA42-551323CBA62C}" type="slidenum">
              <a:rPr lang="en-SG" smtClean="0"/>
              <a:t>‹#›</a:t>
            </a:fld>
            <a:endParaRPr lang="en-SG"/>
          </a:p>
        </p:txBody>
      </p:sp>
    </p:spTree>
    <p:extLst>
      <p:ext uri="{BB962C8B-B14F-4D97-AF65-F5344CB8AC3E}">
        <p14:creationId xmlns:p14="http://schemas.microsoft.com/office/powerpoint/2010/main" val="4239555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65ABA64C-04E9-4EEC-8408-AFB6F7BA4320}" type="datetime1">
              <a:rPr lang="en-US" smtClean="0"/>
              <a:t>10/30/2023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081BC99-F884-43C5-B753-915CEB8D5D35}" type="slidenum">
              <a:rPr lang="en-SG" smtClean="0"/>
              <a:pPr/>
              <a:t>‹#›</a:t>
            </a:fld>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08696E49-5930-4EC2-A74E-9ADA6FB0ECAC}" type="datetime1">
              <a:rPr lang="en-US" smtClean="0"/>
              <a:t>10/30/2023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081BC99-F884-43C5-B753-915CEB8D5D35}" type="slidenum">
              <a:rPr lang="en-SG" smtClean="0"/>
              <a:pPr/>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CE179A19-5C47-47E8-AFD3-617F426F39D5}" type="datetime1">
              <a:rPr lang="en-US" smtClean="0"/>
              <a:t>10/30/2023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081BC99-F884-43C5-B753-915CEB8D5D35}" type="slidenum">
              <a:rPr lang="en-SG" smtClean="0"/>
              <a:pPr/>
              <a:t>‹#›</a:t>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F5ACD7C4-19EC-4002-89F2-365EDAC40578}" type="datetime1">
              <a:rPr lang="en-US" smtClean="0"/>
              <a:t>10/30/2023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081BC99-F884-43C5-B753-915CEB8D5D35}" type="slidenum">
              <a:rPr lang="en-SG" smtClean="0"/>
              <a:pPr/>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30CFB9-EB3A-4E34-B9AD-3F83068C5BAD}" type="datetime1">
              <a:rPr lang="en-US" smtClean="0"/>
              <a:t>10/30/2023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7081BC99-F884-43C5-B753-915CEB8D5D35}" type="slidenum">
              <a:rPr lang="en-SG" smtClean="0"/>
              <a:pPr/>
              <a:t>‹#›</a:t>
            </a:fld>
            <a:endParaRPr lang="en-S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CA4A90F7-415D-409A-B82F-DDF1A37AC508}" type="datetime1">
              <a:rPr lang="en-US" smtClean="0"/>
              <a:t>10/30/2023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081BC99-F884-43C5-B753-915CEB8D5D35}" type="slidenum">
              <a:rPr lang="en-SG" smtClean="0"/>
              <a:pPr/>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739BC452-1B06-4D07-BBED-744818F7199E}" type="datetime1">
              <a:rPr lang="en-US" smtClean="0"/>
              <a:t>10/30/2023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7081BC99-F884-43C5-B753-915CEB8D5D35}" type="slidenum">
              <a:rPr lang="en-SG" smtClean="0"/>
              <a:pPr/>
              <a:t>‹#›</a:t>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437C8F89-A5F7-43CE-9FE9-5AF3E4FA0D04}" type="datetime1">
              <a:rPr lang="en-US" smtClean="0"/>
              <a:t>10/30/2023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7081BC99-F884-43C5-B753-915CEB8D5D35}" type="slidenum">
              <a:rPr lang="en-SG" smtClean="0"/>
              <a:pPr/>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469FA3-02E8-4D54-96EB-9643D67C7A9C}" type="datetime1">
              <a:rPr lang="en-US" smtClean="0"/>
              <a:t>10/30/2023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7081BC99-F884-43C5-B753-915CEB8D5D35}" type="slidenum">
              <a:rPr lang="en-SG" smtClean="0"/>
              <a:pPr/>
              <a:t>‹#›</a:t>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134BB7-79D1-4BB6-97A0-D6340846806D}" type="datetime1">
              <a:rPr lang="en-US" smtClean="0"/>
              <a:t>10/30/2023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081BC99-F884-43C5-B753-915CEB8D5D35}" type="slidenum">
              <a:rPr lang="en-SG" smtClean="0"/>
              <a:pPr/>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995EAE-BC05-48A9-B406-C44B8A369BBF}" type="datetime1">
              <a:rPr lang="en-US" smtClean="0"/>
              <a:t>10/30/2023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7081BC99-F884-43C5-B753-915CEB8D5D35}" type="slidenum">
              <a:rPr lang="en-SG" smtClean="0"/>
              <a:pPr/>
              <a:t>‹#›</a:t>
            </a:fld>
            <a:endParaRPr lang="en-S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4147-06D3-43D7-83ED-3FA7AF233A4A}" type="datetime1">
              <a:rPr lang="en-US" smtClean="0"/>
              <a:t>10/30/2023</a:t>
            </a:fld>
            <a:endParaRPr lang="en-SG"/>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81BC99-F884-43C5-B753-915CEB8D5D35}" type="slidenum">
              <a:rPr lang="en-SG" smtClean="0"/>
              <a:pPr/>
              <a:t>‹#›</a:t>
            </a:fld>
            <a:endParaRPr lang="en-S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90.png"/><Relationship Id="rId1" Type="http://schemas.openxmlformats.org/officeDocument/2006/relationships/slideLayout" Target="../slideLayouts/slideLayout2.xml"/><Relationship Id="rId6" Type="http://schemas.openxmlformats.org/officeDocument/2006/relationships/image" Target="../media/image30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00.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430.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https://arxiv.org/abs/1707.07952"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Nitrogen" TargetMode="External"/><Relationship Id="rId3" Type="http://schemas.openxmlformats.org/officeDocument/2006/relationships/hyperlink" Target="https://en.wikipedia.org/wiki/Helium" TargetMode="External"/><Relationship Id="rId7" Type="http://schemas.openxmlformats.org/officeDocument/2006/relationships/hyperlink" Target="https://en.wikipedia.org/wiki/Iron" TargetMode="External"/><Relationship Id="rId12" Type="http://schemas.openxmlformats.org/officeDocument/2006/relationships/hyperlink" Target="http://kencroswell.com/alchemy.html" TargetMode="External"/><Relationship Id="rId2" Type="http://schemas.openxmlformats.org/officeDocument/2006/relationships/hyperlink" Target="https://en.wikipedia.org/wiki/Hydrogen" TargetMode="External"/><Relationship Id="rId1" Type="http://schemas.openxmlformats.org/officeDocument/2006/relationships/slideLayout" Target="../slideLayouts/slideLayout2.xml"/><Relationship Id="rId6" Type="http://schemas.openxmlformats.org/officeDocument/2006/relationships/hyperlink" Target="https://en.wikipedia.org/wiki/Neon" TargetMode="External"/><Relationship Id="rId11" Type="http://schemas.openxmlformats.org/officeDocument/2006/relationships/hyperlink" Target="https://en.wikipedia.org/wiki/Sulfur" TargetMode="External"/><Relationship Id="rId5" Type="http://schemas.openxmlformats.org/officeDocument/2006/relationships/hyperlink" Target="https://en.wikipedia.org/wiki/Carbon" TargetMode="External"/><Relationship Id="rId10" Type="http://schemas.openxmlformats.org/officeDocument/2006/relationships/hyperlink" Target="https://en.wikipedia.org/wiki/Magnesium" TargetMode="External"/><Relationship Id="rId4" Type="http://schemas.openxmlformats.org/officeDocument/2006/relationships/hyperlink" Target="https://en.wikipedia.org/wiki/Oxygen" TargetMode="External"/><Relationship Id="rId9" Type="http://schemas.openxmlformats.org/officeDocument/2006/relationships/hyperlink" Target="https://en.wikipedia.org/wiki/Silicon"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rts Mill Goudy"/>
              <a:ea typeface="Sorts Mill Goudy"/>
              <a:cs typeface="Sorts Mill Goudy"/>
              <a:sym typeface="Sorts Mill Goudy"/>
            </a:endParaRPr>
          </a:p>
        </p:txBody>
      </p:sp>
      <p:pic>
        <p:nvPicPr>
          <p:cNvPr id="104" name="Google Shape;104;p1" descr="Seamless Space Fly Through"/>
          <p:cNvPicPr preferRelativeResize="0"/>
          <p:nvPr/>
        </p:nvPicPr>
        <p:blipFill rotWithShape="1">
          <a:blip r:embed="rId3">
            <a:alphaModFix/>
          </a:blip>
          <a:srcRect r="-1" b="282"/>
          <a:stretch/>
        </p:blipFill>
        <p:spPr>
          <a:xfrm>
            <a:off x="21" y="11"/>
            <a:ext cx="12191979" cy="6857989"/>
          </a:xfrm>
          <a:prstGeom prst="rect">
            <a:avLst/>
          </a:prstGeom>
          <a:noFill/>
          <a:ln>
            <a:noFill/>
          </a:ln>
        </p:spPr>
      </p:pic>
      <p:sp>
        <p:nvSpPr>
          <p:cNvPr id="105" name="Google Shape;105;p1"/>
          <p:cNvSpPr/>
          <p:nvPr/>
        </p:nvSpPr>
        <p:spPr>
          <a:xfrm>
            <a:off x="1109595" y="805231"/>
            <a:ext cx="3876811" cy="5245563"/>
          </a:xfrm>
          <a:custGeom>
            <a:avLst/>
            <a:gdLst/>
            <a:ahLst/>
            <a:cxnLst/>
            <a:rect l="l" t="t" r="r" b="b"/>
            <a:pathLst>
              <a:path w="3876811" h="5245563" extrusionOk="0">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rts Mill Goudy"/>
              <a:ea typeface="Sorts Mill Goudy"/>
              <a:cs typeface="Sorts Mill Goudy"/>
              <a:sym typeface="Sorts Mill Goudy"/>
            </a:endParaRPr>
          </a:p>
        </p:txBody>
      </p:sp>
      <p:sp>
        <p:nvSpPr>
          <p:cNvPr id="106" name="Google Shape;106;p1"/>
          <p:cNvSpPr txBox="1">
            <a:spLocks noGrp="1"/>
          </p:cNvSpPr>
          <p:nvPr>
            <p:ph type="ctrTitle"/>
          </p:nvPr>
        </p:nvSpPr>
        <p:spPr>
          <a:xfrm>
            <a:off x="1473390" y="1826096"/>
            <a:ext cx="3513016" cy="2142699"/>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2"/>
              </a:buClr>
              <a:buSzPts val="4000"/>
              <a:buFont typeface="Sorts Mill Goudy"/>
              <a:buNone/>
            </a:pPr>
            <a:r>
              <a:rPr lang="en-SG" sz="3700" dirty="0"/>
              <a:t>Big Bang Nucleosynthesis</a:t>
            </a:r>
            <a:endParaRPr sz="3700" dirty="0"/>
          </a:p>
        </p:txBody>
      </p:sp>
      <p:sp>
        <p:nvSpPr>
          <p:cNvPr id="107" name="Google Shape;107;p1"/>
          <p:cNvSpPr txBox="1">
            <a:spLocks noGrp="1"/>
          </p:cNvSpPr>
          <p:nvPr>
            <p:ph type="subTitle" idx="1"/>
          </p:nvPr>
        </p:nvSpPr>
        <p:spPr>
          <a:xfrm>
            <a:off x="1594514" y="4196605"/>
            <a:ext cx="2906973" cy="948601"/>
          </a:xfrm>
          <a:prstGeom prst="rect">
            <a:avLst/>
          </a:prstGeom>
          <a:noFill/>
          <a:ln>
            <a:noFill/>
          </a:ln>
        </p:spPr>
        <p:txBody>
          <a:bodyPr spcFirstLastPara="1" wrap="square" lIns="91425" tIns="45700" rIns="91425" bIns="45700" anchor="t" anchorCtr="0">
            <a:normAutofit fontScale="77500" lnSpcReduction="20000"/>
          </a:bodyPr>
          <a:lstStyle/>
          <a:p>
            <a:pPr marL="0" lvl="0" indent="0" algn="ctr" rtl="0">
              <a:lnSpc>
                <a:spcPct val="110000"/>
              </a:lnSpc>
              <a:spcBef>
                <a:spcPts val="0"/>
              </a:spcBef>
              <a:spcAft>
                <a:spcPts val="0"/>
              </a:spcAft>
              <a:buClr>
                <a:schemeClr val="dk2"/>
              </a:buClr>
              <a:buSzPts val="3000"/>
              <a:buNone/>
            </a:pPr>
            <a:r>
              <a:rPr lang="en-SG" dirty="0"/>
              <a:t>THE UNIVERSE</a:t>
            </a:r>
            <a:endParaRPr dirty="0"/>
          </a:p>
          <a:p>
            <a:pPr marL="0" lvl="0" indent="0" algn="ctr" rtl="0">
              <a:lnSpc>
                <a:spcPct val="110000"/>
              </a:lnSpc>
              <a:spcBef>
                <a:spcPts val="1000"/>
              </a:spcBef>
              <a:spcAft>
                <a:spcPts val="0"/>
              </a:spcAft>
              <a:buClr>
                <a:schemeClr val="dk2"/>
              </a:buClr>
              <a:buSzPts val="3000"/>
              <a:buNone/>
            </a:pPr>
            <a:r>
              <a:rPr lang="en-SG" dirty="0"/>
              <a:t>IS #10 (week 11)</a:t>
            </a:r>
            <a:endParaRPr dirty="0"/>
          </a:p>
        </p:txBody>
      </p:sp>
      <p:sp>
        <p:nvSpPr>
          <p:cNvPr id="108" name="Google Shape;108;p1"/>
          <p:cNvSpPr/>
          <p:nvPr/>
        </p:nvSpPr>
        <p:spPr>
          <a:xfrm>
            <a:off x="1040828" y="720724"/>
            <a:ext cx="4014345" cy="5414576"/>
          </a:xfrm>
          <a:custGeom>
            <a:avLst/>
            <a:gdLst/>
            <a:ahLst/>
            <a:cxnLst/>
            <a:rect l="l" t="t" r="r" b="b"/>
            <a:pathLst>
              <a:path w="4282900" h="5795027" extrusionOk="0">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cmpd="sng">
            <a:solidFill>
              <a:schemeClr val="lt2"/>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Sorts Mill Goudy"/>
              <a:ea typeface="Sorts Mill Goudy"/>
              <a:cs typeface="Sorts Mill Goudy"/>
              <a:sym typeface="Sorts Mill Goudy"/>
            </a:endParaRPr>
          </a:p>
        </p:txBody>
      </p:sp>
      <p:sp>
        <p:nvSpPr>
          <p:cNvPr id="109" name="Google Shape;109;p1"/>
          <p:cNvSpPr txBox="1">
            <a:spLocks noGrp="1"/>
          </p:cNvSpPr>
          <p:nvPr>
            <p:ph type="sldNum" idx="12"/>
          </p:nvPr>
        </p:nvSpPr>
        <p:spPr>
          <a:xfrm>
            <a:off x="11239498" y="6356350"/>
            <a:ext cx="51547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SG"/>
              <a:t>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91E6A-9C69-2E21-55B3-821AE846EFDD}"/>
              </a:ext>
            </a:extLst>
          </p:cNvPr>
          <p:cNvSpPr>
            <a:spLocks noGrp="1"/>
          </p:cNvSpPr>
          <p:nvPr>
            <p:ph type="title"/>
          </p:nvPr>
        </p:nvSpPr>
        <p:spPr>
          <a:xfrm>
            <a:off x="609600" y="413792"/>
            <a:ext cx="10972800" cy="1143000"/>
          </a:xfrm>
        </p:spPr>
        <p:txBody>
          <a:bodyPr>
            <a:normAutofit fontScale="90000"/>
          </a:bodyPr>
          <a:lstStyle/>
          <a:p>
            <a:pPr algn="l"/>
            <a:r>
              <a:rPr lang="en-SG" dirty="0">
                <a:solidFill>
                  <a:schemeClr val="tx1">
                    <a:lumMod val="65000"/>
                    <a:lumOff val="35000"/>
                  </a:schemeClr>
                </a:solidFill>
              </a:rPr>
              <a:t>Big Bang Nucleosynthesis: Making the first elements</a:t>
            </a:r>
          </a:p>
        </p:txBody>
      </p:sp>
      <p:sp>
        <p:nvSpPr>
          <p:cNvPr id="4" name="Slide Number Placeholder 3">
            <a:extLst>
              <a:ext uri="{FF2B5EF4-FFF2-40B4-BE49-F238E27FC236}">
                <a16:creationId xmlns:a16="http://schemas.microsoft.com/office/drawing/2014/main" id="{AEE27798-3B33-9715-58E2-77163DC9FB2A}"/>
              </a:ext>
            </a:extLst>
          </p:cNvPr>
          <p:cNvSpPr>
            <a:spLocks noGrp="1"/>
          </p:cNvSpPr>
          <p:nvPr>
            <p:ph type="sldNum" sz="quarter" idx="12"/>
          </p:nvPr>
        </p:nvSpPr>
        <p:spPr/>
        <p:txBody>
          <a:bodyPr/>
          <a:lstStyle/>
          <a:p>
            <a:fld id="{7081BC99-F884-43C5-B753-915CEB8D5D35}" type="slidenum">
              <a:rPr lang="en-SG" smtClean="0"/>
              <a:pPr/>
              <a:t>10</a:t>
            </a:fld>
            <a:endParaRPr lang="en-SG"/>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BC7C239-86FE-7A99-AFD3-928A7302E96F}"/>
                  </a:ext>
                </a:extLst>
              </p:cNvPr>
              <p:cNvSpPr txBox="1"/>
              <p:nvPr/>
            </p:nvSpPr>
            <p:spPr>
              <a:xfrm>
                <a:off x="6581776" y="3704732"/>
                <a:ext cx="5331781" cy="8794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z="2300" b="0" i="1" smtClean="0">
                          <a:solidFill>
                            <a:schemeClr val="tx1">
                              <a:lumMod val="75000"/>
                              <a:lumOff val="25000"/>
                            </a:schemeClr>
                          </a:solidFill>
                          <a:latin typeface="Cambria Math" panose="02040503050406030204" pitchFamily="18" charset="0"/>
                        </a:rPr>
                        <m:t>𝑓</m:t>
                      </m:r>
                      <m:d>
                        <m:dPr>
                          <m:ctrlPr>
                            <a:rPr lang="en-SG" sz="2300" b="0" i="1" smtClean="0">
                              <a:solidFill>
                                <a:schemeClr val="tx1">
                                  <a:lumMod val="75000"/>
                                  <a:lumOff val="25000"/>
                                </a:schemeClr>
                              </a:solidFill>
                              <a:latin typeface="Cambria Math" panose="02040503050406030204" pitchFamily="18" charset="0"/>
                            </a:rPr>
                          </m:ctrlPr>
                        </m:dPr>
                        <m:e>
                          <m:r>
                            <a:rPr lang="en-SG" sz="2300" b="0" i="1" smtClean="0">
                              <a:solidFill>
                                <a:schemeClr val="tx1">
                                  <a:lumMod val="75000"/>
                                  <a:lumOff val="25000"/>
                                </a:schemeClr>
                              </a:solidFill>
                              <a:latin typeface="Cambria Math" panose="02040503050406030204" pitchFamily="18" charset="0"/>
                            </a:rPr>
                            <m:t>𝑣</m:t>
                          </m:r>
                        </m:e>
                      </m:d>
                      <m:r>
                        <a:rPr lang="en-SG" sz="2300" b="0" i="1" smtClean="0">
                          <a:solidFill>
                            <a:schemeClr val="tx1">
                              <a:lumMod val="75000"/>
                              <a:lumOff val="25000"/>
                            </a:schemeClr>
                          </a:solidFill>
                          <a:latin typeface="Cambria Math" panose="02040503050406030204" pitchFamily="18" charset="0"/>
                        </a:rPr>
                        <m:t>=4</m:t>
                      </m:r>
                      <m:r>
                        <a:rPr lang="en-SG" sz="2300" b="0" i="1" smtClean="0">
                          <a:solidFill>
                            <a:schemeClr val="tx1">
                              <a:lumMod val="75000"/>
                              <a:lumOff val="25000"/>
                            </a:schemeClr>
                          </a:solidFill>
                          <a:latin typeface="Cambria Math" panose="02040503050406030204" pitchFamily="18" charset="0"/>
                        </a:rPr>
                        <m:t>𝜋</m:t>
                      </m:r>
                      <m:sSup>
                        <m:sSupPr>
                          <m:ctrlPr>
                            <a:rPr lang="en-SG" sz="2300" b="0" i="1" smtClean="0">
                              <a:solidFill>
                                <a:schemeClr val="tx1">
                                  <a:lumMod val="75000"/>
                                  <a:lumOff val="25000"/>
                                </a:schemeClr>
                              </a:solidFill>
                              <a:latin typeface="Cambria Math" panose="02040503050406030204" pitchFamily="18" charset="0"/>
                            </a:rPr>
                          </m:ctrlPr>
                        </m:sSupPr>
                        <m:e>
                          <m:d>
                            <m:dPr>
                              <m:ctrlPr>
                                <a:rPr lang="en-SG" sz="2300" b="0" i="1" smtClean="0">
                                  <a:solidFill>
                                    <a:schemeClr val="tx1">
                                      <a:lumMod val="75000"/>
                                      <a:lumOff val="25000"/>
                                    </a:schemeClr>
                                  </a:solidFill>
                                  <a:latin typeface="Cambria Math" panose="02040503050406030204" pitchFamily="18" charset="0"/>
                                </a:rPr>
                              </m:ctrlPr>
                            </m:dPr>
                            <m:e>
                              <m:f>
                                <m:fPr>
                                  <m:ctrlPr>
                                    <a:rPr lang="en-SG" sz="2300" b="0" i="1" smtClean="0">
                                      <a:solidFill>
                                        <a:schemeClr val="tx1">
                                          <a:lumMod val="75000"/>
                                          <a:lumOff val="25000"/>
                                        </a:schemeClr>
                                      </a:solidFill>
                                      <a:latin typeface="Cambria Math" panose="02040503050406030204" pitchFamily="18" charset="0"/>
                                    </a:rPr>
                                  </m:ctrlPr>
                                </m:fPr>
                                <m:num>
                                  <m:r>
                                    <a:rPr lang="en-SG" sz="2300" b="0" i="1" smtClean="0">
                                      <a:solidFill>
                                        <a:schemeClr val="tx1">
                                          <a:lumMod val="75000"/>
                                          <a:lumOff val="25000"/>
                                        </a:schemeClr>
                                      </a:solidFill>
                                      <a:latin typeface="Cambria Math" panose="02040503050406030204" pitchFamily="18" charset="0"/>
                                    </a:rPr>
                                    <m:t>𝑚</m:t>
                                  </m:r>
                                </m:num>
                                <m:den>
                                  <m:r>
                                    <a:rPr lang="en-SG" sz="2300" b="0" i="1" smtClean="0">
                                      <a:solidFill>
                                        <a:schemeClr val="tx1">
                                          <a:lumMod val="75000"/>
                                          <a:lumOff val="25000"/>
                                        </a:schemeClr>
                                      </a:solidFill>
                                      <a:latin typeface="Cambria Math" panose="02040503050406030204" pitchFamily="18" charset="0"/>
                                    </a:rPr>
                                    <m:t>2</m:t>
                                  </m:r>
                                  <m:r>
                                    <a:rPr lang="en-SG" sz="2300" b="0" i="1" smtClean="0">
                                      <a:solidFill>
                                        <a:schemeClr val="tx1">
                                          <a:lumMod val="75000"/>
                                          <a:lumOff val="25000"/>
                                        </a:schemeClr>
                                      </a:solidFill>
                                      <a:latin typeface="Cambria Math" panose="02040503050406030204" pitchFamily="18" charset="0"/>
                                    </a:rPr>
                                    <m:t>𝜋</m:t>
                                  </m:r>
                                  <m:sSub>
                                    <m:sSubPr>
                                      <m:ctrlPr>
                                        <a:rPr lang="en-SG" sz="2300" b="0" i="1" smtClean="0">
                                          <a:solidFill>
                                            <a:schemeClr val="tx1">
                                              <a:lumMod val="75000"/>
                                              <a:lumOff val="25000"/>
                                            </a:schemeClr>
                                          </a:solidFill>
                                          <a:latin typeface="Cambria Math" panose="02040503050406030204" pitchFamily="18" charset="0"/>
                                        </a:rPr>
                                      </m:ctrlPr>
                                    </m:sSubPr>
                                    <m:e>
                                      <m:r>
                                        <a:rPr lang="en-SG" sz="2300" b="0" i="1" smtClean="0">
                                          <a:solidFill>
                                            <a:schemeClr val="tx1">
                                              <a:lumMod val="75000"/>
                                              <a:lumOff val="25000"/>
                                            </a:schemeClr>
                                          </a:solidFill>
                                          <a:latin typeface="Cambria Math" panose="02040503050406030204" pitchFamily="18" charset="0"/>
                                        </a:rPr>
                                        <m:t>𝑘</m:t>
                                      </m:r>
                                    </m:e>
                                    <m:sub>
                                      <m:r>
                                        <a:rPr lang="en-SG" sz="2300" b="0" i="1" smtClean="0">
                                          <a:solidFill>
                                            <a:schemeClr val="tx1">
                                              <a:lumMod val="75000"/>
                                              <a:lumOff val="25000"/>
                                            </a:schemeClr>
                                          </a:solidFill>
                                          <a:latin typeface="Cambria Math" panose="02040503050406030204" pitchFamily="18" charset="0"/>
                                        </a:rPr>
                                        <m:t>𝐵</m:t>
                                      </m:r>
                                    </m:sub>
                                  </m:sSub>
                                  <m:r>
                                    <a:rPr lang="en-SG" sz="2300" b="0" i="1" smtClean="0">
                                      <a:solidFill>
                                        <a:schemeClr val="tx1">
                                          <a:lumMod val="75000"/>
                                          <a:lumOff val="25000"/>
                                        </a:schemeClr>
                                      </a:solidFill>
                                      <a:latin typeface="Cambria Math" panose="02040503050406030204" pitchFamily="18" charset="0"/>
                                    </a:rPr>
                                    <m:t>𝑇</m:t>
                                  </m:r>
                                </m:den>
                              </m:f>
                            </m:e>
                          </m:d>
                        </m:e>
                        <m:sup>
                          <m:r>
                            <a:rPr lang="en-SG" sz="2300" b="0" i="1" smtClean="0">
                              <a:solidFill>
                                <a:schemeClr val="tx1">
                                  <a:lumMod val="75000"/>
                                  <a:lumOff val="25000"/>
                                </a:schemeClr>
                              </a:solidFill>
                              <a:latin typeface="Cambria Math" panose="02040503050406030204" pitchFamily="18" charset="0"/>
                            </a:rPr>
                            <m:t>3/2</m:t>
                          </m:r>
                        </m:sup>
                      </m:sSup>
                      <m:sSup>
                        <m:sSupPr>
                          <m:ctrlPr>
                            <a:rPr lang="en-SG" sz="2300" b="0" i="1" smtClean="0">
                              <a:solidFill>
                                <a:schemeClr val="tx1">
                                  <a:lumMod val="75000"/>
                                  <a:lumOff val="25000"/>
                                </a:schemeClr>
                              </a:solidFill>
                              <a:latin typeface="Cambria Math" panose="02040503050406030204" pitchFamily="18" charset="0"/>
                            </a:rPr>
                          </m:ctrlPr>
                        </m:sSupPr>
                        <m:e>
                          <m:r>
                            <a:rPr lang="en-SG" sz="2300" b="0" i="1" smtClean="0">
                              <a:solidFill>
                                <a:schemeClr val="tx1">
                                  <a:lumMod val="75000"/>
                                  <a:lumOff val="25000"/>
                                </a:schemeClr>
                              </a:solidFill>
                              <a:latin typeface="Cambria Math" panose="02040503050406030204" pitchFamily="18" charset="0"/>
                            </a:rPr>
                            <m:t>𝑣</m:t>
                          </m:r>
                        </m:e>
                        <m:sup>
                          <m:r>
                            <a:rPr lang="en-SG" sz="2300" b="0" i="1" smtClean="0">
                              <a:solidFill>
                                <a:schemeClr val="tx1">
                                  <a:lumMod val="75000"/>
                                  <a:lumOff val="25000"/>
                                </a:schemeClr>
                              </a:solidFill>
                              <a:latin typeface="Cambria Math" panose="02040503050406030204" pitchFamily="18" charset="0"/>
                            </a:rPr>
                            <m:t>2</m:t>
                          </m:r>
                        </m:sup>
                      </m:sSup>
                      <m:func>
                        <m:funcPr>
                          <m:ctrlPr>
                            <a:rPr lang="en-SG" sz="2300" b="0" i="1" smtClean="0">
                              <a:solidFill>
                                <a:schemeClr val="tx1">
                                  <a:lumMod val="75000"/>
                                  <a:lumOff val="25000"/>
                                </a:schemeClr>
                              </a:solidFill>
                              <a:latin typeface="Cambria Math" panose="02040503050406030204" pitchFamily="18" charset="0"/>
                            </a:rPr>
                          </m:ctrlPr>
                        </m:funcPr>
                        <m:fName>
                          <m:r>
                            <m:rPr>
                              <m:sty m:val="p"/>
                            </m:rPr>
                            <a:rPr lang="en-SG" sz="2300" b="0" i="0" smtClean="0">
                              <a:solidFill>
                                <a:schemeClr val="tx1">
                                  <a:lumMod val="75000"/>
                                  <a:lumOff val="25000"/>
                                </a:schemeClr>
                              </a:solidFill>
                              <a:latin typeface="Cambria Math" panose="02040503050406030204" pitchFamily="18" charset="0"/>
                            </a:rPr>
                            <m:t>exp</m:t>
                          </m:r>
                        </m:fName>
                        <m:e>
                          <m:d>
                            <m:dPr>
                              <m:ctrlPr>
                                <a:rPr lang="en-SG" sz="2300" b="0" i="1" smtClean="0">
                                  <a:solidFill>
                                    <a:schemeClr val="tx1">
                                      <a:lumMod val="75000"/>
                                      <a:lumOff val="25000"/>
                                    </a:schemeClr>
                                  </a:solidFill>
                                  <a:latin typeface="Cambria Math" panose="02040503050406030204" pitchFamily="18" charset="0"/>
                                </a:rPr>
                              </m:ctrlPr>
                            </m:dPr>
                            <m:e>
                              <m:r>
                                <a:rPr lang="en-SG" sz="2300" b="0" i="1" smtClean="0">
                                  <a:solidFill>
                                    <a:schemeClr val="tx1">
                                      <a:lumMod val="75000"/>
                                      <a:lumOff val="25000"/>
                                    </a:schemeClr>
                                  </a:solidFill>
                                  <a:latin typeface="Cambria Math" panose="02040503050406030204" pitchFamily="18" charset="0"/>
                                </a:rPr>
                                <m:t>−</m:t>
                              </m:r>
                              <m:f>
                                <m:fPr>
                                  <m:ctrlPr>
                                    <a:rPr lang="en-SG" sz="2300" b="0" i="1" smtClean="0">
                                      <a:solidFill>
                                        <a:schemeClr val="tx1">
                                          <a:lumMod val="75000"/>
                                          <a:lumOff val="25000"/>
                                        </a:schemeClr>
                                      </a:solidFill>
                                      <a:latin typeface="Cambria Math" panose="02040503050406030204" pitchFamily="18" charset="0"/>
                                    </a:rPr>
                                  </m:ctrlPr>
                                </m:fPr>
                                <m:num>
                                  <m:r>
                                    <a:rPr lang="en-SG" sz="2300" b="0" i="1" smtClean="0">
                                      <a:solidFill>
                                        <a:schemeClr val="tx1">
                                          <a:lumMod val="75000"/>
                                          <a:lumOff val="25000"/>
                                        </a:schemeClr>
                                      </a:solidFill>
                                      <a:latin typeface="Cambria Math" panose="02040503050406030204" pitchFamily="18" charset="0"/>
                                    </a:rPr>
                                    <m:t>𝑚</m:t>
                                  </m:r>
                                  <m:sSup>
                                    <m:sSupPr>
                                      <m:ctrlPr>
                                        <a:rPr lang="en-SG" sz="2300" b="0" i="1" smtClean="0">
                                          <a:solidFill>
                                            <a:schemeClr val="tx1">
                                              <a:lumMod val="75000"/>
                                              <a:lumOff val="25000"/>
                                            </a:schemeClr>
                                          </a:solidFill>
                                          <a:latin typeface="Cambria Math" panose="02040503050406030204" pitchFamily="18" charset="0"/>
                                        </a:rPr>
                                      </m:ctrlPr>
                                    </m:sSupPr>
                                    <m:e>
                                      <m:r>
                                        <a:rPr lang="en-SG" sz="2300" b="0" i="1" smtClean="0">
                                          <a:solidFill>
                                            <a:schemeClr val="tx1">
                                              <a:lumMod val="75000"/>
                                              <a:lumOff val="25000"/>
                                            </a:schemeClr>
                                          </a:solidFill>
                                          <a:latin typeface="Cambria Math" panose="02040503050406030204" pitchFamily="18" charset="0"/>
                                        </a:rPr>
                                        <m:t>𝑣</m:t>
                                      </m:r>
                                    </m:e>
                                    <m:sup>
                                      <m:r>
                                        <a:rPr lang="en-SG" sz="2300" b="0" i="1" smtClean="0">
                                          <a:solidFill>
                                            <a:schemeClr val="tx1">
                                              <a:lumMod val="75000"/>
                                              <a:lumOff val="25000"/>
                                            </a:schemeClr>
                                          </a:solidFill>
                                          <a:latin typeface="Cambria Math" panose="02040503050406030204" pitchFamily="18" charset="0"/>
                                        </a:rPr>
                                        <m:t>2</m:t>
                                      </m:r>
                                    </m:sup>
                                  </m:sSup>
                                </m:num>
                                <m:den>
                                  <m:r>
                                    <a:rPr lang="en-SG" sz="2300" b="0" i="1" smtClean="0">
                                      <a:solidFill>
                                        <a:schemeClr val="tx1">
                                          <a:lumMod val="75000"/>
                                          <a:lumOff val="25000"/>
                                        </a:schemeClr>
                                      </a:solidFill>
                                      <a:latin typeface="Cambria Math" panose="02040503050406030204" pitchFamily="18" charset="0"/>
                                    </a:rPr>
                                    <m:t>2</m:t>
                                  </m:r>
                                  <m:sSub>
                                    <m:sSubPr>
                                      <m:ctrlPr>
                                        <a:rPr lang="en-SG" sz="2300" b="0" i="1" smtClean="0">
                                          <a:solidFill>
                                            <a:schemeClr val="tx1">
                                              <a:lumMod val="75000"/>
                                              <a:lumOff val="25000"/>
                                            </a:schemeClr>
                                          </a:solidFill>
                                          <a:latin typeface="Cambria Math" panose="02040503050406030204" pitchFamily="18" charset="0"/>
                                        </a:rPr>
                                      </m:ctrlPr>
                                    </m:sSubPr>
                                    <m:e>
                                      <m:r>
                                        <a:rPr lang="en-SG" sz="2300" b="0" i="1" smtClean="0">
                                          <a:solidFill>
                                            <a:schemeClr val="tx1">
                                              <a:lumMod val="75000"/>
                                              <a:lumOff val="25000"/>
                                            </a:schemeClr>
                                          </a:solidFill>
                                          <a:latin typeface="Cambria Math" panose="02040503050406030204" pitchFamily="18" charset="0"/>
                                        </a:rPr>
                                        <m:t>𝑘</m:t>
                                      </m:r>
                                    </m:e>
                                    <m:sub>
                                      <m:r>
                                        <a:rPr lang="en-SG" sz="2300" b="0" i="1" smtClean="0">
                                          <a:solidFill>
                                            <a:schemeClr val="tx1">
                                              <a:lumMod val="75000"/>
                                              <a:lumOff val="25000"/>
                                            </a:schemeClr>
                                          </a:solidFill>
                                          <a:latin typeface="Cambria Math" panose="02040503050406030204" pitchFamily="18" charset="0"/>
                                        </a:rPr>
                                        <m:t>𝐵</m:t>
                                      </m:r>
                                    </m:sub>
                                  </m:sSub>
                                  <m:r>
                                    <a:rPr lang="en-SG" sz="2300" b="0" i="1" smtClean="0">
                                      <a:solidFill>
                                        <a:schemeClr val="tx1">
                                          <a:lumMod val="75000"/>
                                          <a:lumOff val="25000"/>
                                        </a:schemeClr>
                                      </a:solidFill>
                                      <a:latin typeface="Cambria Math" panose="02040503050406030204" pitchFamily="18" charset="0"/>
                                    </a:rPr>
                                    <m:t>𝑇</m:t>
                                  </m:r>
                                </m:den>
                              </m:f>
                            </m:e>
                          </m:d>
                        </m:e>
                      </m:func>
                    </m:oMath>
                  </m:oMathPara>
                </a14:m>
                <a:endParaRPr lang="en-SG" sz="2300" dirty="0">
                  <a:solidFill>
                    <a:schemeClr val="tx1">
                      <a:lumMod val="75000"/>
                      <a:lumOff val="25000"/>
                    </a:schemeClr>
                  </a:solidFill>
                </a:endParaRPr>
              </a:p>
            </p:txBody>
          </p:sp>
        </mc:Choice>
        <mc:Fallback xmlns="">
          <p:sp>
            <p:nvSpPr>
              <p:cNvPr id="5" name="TextBox 4">
                <a:extLst>
                  <a:ext uri="{FF2B5EF4-FFF2-40B4-BE49-F238E27FC236}">
                    <a16:creationId xmlns:a16="http://schemas.microsoft.com/office/drawing/2014/main" id="{6BC7C239-86FE-7A99-AFD3-928A7302E96F}"/>
                  </a:ext>
                </a:extLst>
              </p:cNvPr>
              <p:cNvSpPr txBox="1">
                <a:spLocks noRot="1" noChangeAspect="1" noMove="1" noResize="1" noEditPoints="1" noAdjustHandles="1" noChangeArrowheads="1" noChangeShapeType="1" noTextEdit="1"/>
              </p:cNvSpPr>
              <p:nvPr/>
            </p:nvSpPr>
            <p:spPr>
              <a:xfrm>
                <a:off x="6581776" y="3704732"/>
                <a:ext cx="5331781" cy="879472"/>
              </a:xfrm>
              <a:prstGeom prst="rect">
                <a:avLst/>
              </a:prstGeom>
              <a:blipFill>
                <a:blip r:embed="rId2"/>
                <a:stretch>
                  <a:fillRect/>
                </a:stretch>
              </a:blipFill>
            </p:spPr>
            <p:txBody>
              <a:bodyPr/>
              <a:lstStyle/>
              <a:p>
                <a:r>
                  <a:rPr lang="en-SG">
                    <a:noFill/>
                  </a:rPr>
                  <a:t> </a:t>
                </a:r>
              </a:p>
            </p:txBody>
          </p:sp>
        </mc:Fallback>
      </mc:AlternateContent>
      <p:sp>
        <p:nvSpPr>
          <p:cNvPr id="6" name="Content Placeholder 2">
            <a:extLst>
              <a:ext uri="{FF2B5EF4-FFF2-40B4-BE49-F238E27FC236}">
                <a16:creationId xmlns:a16="http://schemas.microsoft.com/office/drawing/2014/main" id="{9D552842-2F22-F733-8DE9-58ACAF8BAFEC}"/>
              </a:ext>
            </a:extLst>
          </p:cNvPr>
          <p:cNvSpPr>
            <a:spLocks noGrp="1"/>
          </p:cNvSpPr>
          <p:nvPr>
            <p:ph idx="1"/>
          </p:nvPr>
        </p:nvSpPr>
        <p:spPr>
          <a:xfrm>
            <a:off x="5984342" y="2404861"/>
            <a:ext cx="6054854" cy="1143001"/>
          </a:xfrm>
        </p:spPr>
        <p:txBody>
          <a:bodyPr>
            <a:normAutofit/>
          </a:bodyPr>
          <a:lstStyle/>
          <a:p>
            <a:pPr marL="0" indent="0" algn="just">
              <a:spcBef>
                <a:spcPts val="600"/>
              </a:spcBef>
              <a:spcAft>
                <a:spcPts val="600"/>
              </a:spcAft>
              <a:buNone/>
            </a:pPr>
            <a:r>
              <a:rPr lang="en-SG" sz="2700" dirty="0">
                <a:solidFill>
                  <a:schemeClr val="tx1">
                    <a:lumMod val="65000"/>
                    <a:lumOff val="35000"/>
                  </a:schemeClr>
                </a:solidFill>
                <a:cs typeface="Gill Sans"/>
              </a:rPr>
              <a:t>We’re interested to know the distribution of particle at a given temperature.</a:t>
            </a:r>
          </a:p>
        </p:txBody>
      </p:sp>
      <p:pic>
        <p:nvPicPr>
          <p:cNvPr id="13" name="Picture 12">
            <a:extLst>
              <a:ext uri="{FF2B5EF4-FFF2-40B4-BE49-F238E27FC236}">
                <a16:creationId xmlns:a16="http://schemas.microsoft.com/office/drawing/2014/main" id="{264FCAB6-554B-7103-BE36-8C6AA2CD71FB}"/>
              </a:ext>
            </a:extLst>
          </p:cNvPr>
          <p:cNvPicPr>
            <a:picLocks noChangeAspect="1"/>
          </p:cNvPicPr>
          <p:nvPr/>
        </p:nvPicPr>
        <p:blipFill>
          <a:blip r:embed="rId3"/>
          <a:stretch>
            <a:fillRect/>
          </a:stretch>
        </p:blipFill>
        <p:spPr>
          <a:xfrm>
            <a:off x="1055440" y="1916832"/>
            <a:ext cx="3312368" cy="1423153"/>
          </a:xfrm>
          <a:prstGeom prst="rect">
            <a:avLst/>
          </a:prstGeom>
        </p:spPr>
      </p:pic>
      <p:pic>
        <p:nvPicPr>
          <p:cNvPr id="15" name="Picture 14">
            <a:extLst>
              <a:ext uri="{FF2B5EF4-FFF2-40B4-BE49-F238E27FC236}">
                <a16:creationId xmlns:a16="http://schemas.microsoft.com/office/drawing/2014/main" id="{3A09EE6C-5D2B-0CC6-0B71-C0F8EFA13562}"/>
              </a:ext>
            </a:extLst>
          </p:cNvPr>
          <p:cNvPicPr>
            <a:picLocks noChangeAspect="1"/>
          </p:cNvPicPr>
          <p:nvPr/>
        </p:nvPicPr>
        <p:blipFill>
          <a:blip r:embed="rId4"/>
          <a:stretch>
            <a:fillRect/>
          </a:stretch>
        </p:blipFill>
        <p:spPr>
          <a:xfrm>
            <a:off x="1991544" y="3309756"/>
            <a:ext cx="3384376" cy="924554"/>
          </a:xfrm>
          <a:prstGeom prst="rect">
            <a:avLst/>
          </a:prstGeom>
        </p:spPr>
      </p:pic>
      <p:sp>
        <p:nvSpPr>
          <p:cNvPr id="19" name="Content Placeholder 2">
            <a:extLst>
              <a:ext uri="{FF2B5EF4-FFF2-40B4-BE49-F238E27FC236}">
                <a16:creationId xmlns:a16="http://schemas.microsoft.com/office/drawing/2014/main" id="{378F5D1B-41D0-B201-E5E2-191ACC920131}"/>
              </a:ext>
            </a:extLst>
          </p:cNvPr>
          <p:cNvSpPr txBox="1">
            <a:spLocks/>
          </p:cNvSpPr>
          <p:nvPr/>
        </p:nvSpPr>
        <p:spPr>
          <a:xfrm>
            <a:off x="6633075" y="4725144"/>
            <a:ext cx="5400600" cy="7200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600"/>
              </a:spcAft>
              <a:buFont typeface="Arial" pitchFamily="34" charset="0"/>
              <a:buNone/>
            </a:pPr>
            <a:r>
              <a:rPr lang="en-SG" sz="2700" dirty="0">
                <a:solidFill>
                  <a:schemeClr val="tx1">
                    <a:lumMod val="75000"/>
                    <a:lumOff val="25000"/>
                  </a:schemeClr>
                </a:solidFill>
                <a:cs typeface="Gill Sans"/>
              </a:rPr>
              <a:t>Maxwell Boltzmann distribution</a:t>
            </a:r>
          </a:p>
        </p:txBody>
      </p:sp>
      <p:sp>
        <p:nvSpPr>
          <p:cNvPr id="3" name="Content Placeholder 2">
            <a:extLst>
              <a:ext uri="{FF2B5EF4-FFF2-40B4-BE49-F238E27FC236}">
                <a16:creationId xmlns:a16="http://schemas.microsoft.com/office/drawing/2014/main" id="{8DF7E7A7-B729-0F8A-5828-3850780DC2C5}"/>
              </a:ext>
            </a:extLst>
          </p:cNvPr>
          <p:cNvSpPr txBox="1">
            <a:spLocks/>
          </p:cNvSpPr>
          <p:nvPr/>
        </p:nvSpPr>
        <p:spPr>
          <a:xfrm>
            <a:off x="6633075" y="5602093"/>
            <a:ext cx="5400600" cy="7200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600"/>
              </a:spcAft>
              <a:buFont typeface="Arial" pitchFamily="34" charset="0"/>
              <a:buNone/>
            </a:pPr>
            <a:r>
              <a:rPr lang="en-SG" sz="2700" dirty="0">
                <a:solidFill>
                  <a:schemeClr val="accent6"/>
                </a:solidFill>
                <a:cs typeface="Gill Sans"/>
              </a:rPr>
              <a:t>Plot this out on Desmos!</a:t>
            </a:r>
          </a:p>
        </p:txBody>
      </p:sp>
      <p:sp>
        <p:nvSpPr>
          <p:cNvPr id="7" name="Arrow: Curved Right 6">
            <a:extLst>
              <a:ext uri="{FF2B5EF4-FFF2-40B4-BE49-F238E27FC236}">
                <a16:creationId xmlns:a16="http://schemas.microsoft.com/office/drawing/2014/main" id="{A452A102-7EEF-7AD1-3CED-0EB7CC60A494}"/>
              </a:ext>
            </a:extLst>
          </p:cNvPr>
          <p:cNvSpPr/>
          <p:nvPr/>
        </p:nvSpPr>
        <p:spPr>
          <a:xfrm flipV="1">
            <a:off x="5984342" y="4149080"/>
            <a:ext cx="597434" cy="1801122"/>
          </a:xfrm>
          <a:prstGeom prst="curvedRightArrow">
            <a:avLst>
              <a:gd name="adj1" fmla="val 11006"/>
              <a:gd name="adj2" fmla="val 29183"/>
              <a:gd name="adj3" fmla="val 18623"/>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FF5DA8A-D493-B9EB-3269-461594E4B4B6}"/>
                  </a:ext>
                </a:extLst>
              </p:cNvPr>
              <p:cNvSpPr txBox="1"/>
              <p:nvPr/>
            </p:nvSpPr>
            <p:spPr>
              <a:xfrm>
                <a:off x="7783644" y="6167014"/>
                <a:ext cx="2456250" cy="3039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SG" b="0" i="0" smtClean="0">
                          <a:latin typeface="Cambria Math" panose="02040503050406030204" pitchFamily="18" charset="0"/>
                        </a:rPr>
                        <m:t>Use</m:t>
                      </m:r>
                      <m:r>
                        <a:rPr lang="en-SG" b="0" i="1" smtClean="0">
                          <a:latin typeface="Cambria Math" panose="02040503050406030204" pitchFamily="18" charset="0"/>
                        </a:rPr>
                        <m:t> </m:t>
                      </m:r>
                      <m:r>
                        <a:rPr lang="en-SG" b="0" i="1" smtClean="0">
                          <a:latin typeface="Cambria Math" panose="02040503050406030204" pitchFamily="18" charset="0"/>
                        </a:rPr>
                        <m:t>𝑚</m:t>
                      </m:r>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𝑚</m:t>
                          </m:r>
                        </m:e>
                        <m:sub>
                          <m:r>
                            <a:rPr lang="en-SG" b="0" i="1" smtClean="0">
                              <a:latin typeface="Cambria Math" panose="02040503050406030204" pitchFamily="18" charset="0"/>
                            </a:rPr>
                            <m:t>𝑝</m:t>
                          </m:r>
                        </m:sub>
                      </m:sSub>
                      <m:r>
                        <a:rPr lang="en-SG" b="0" i="1" smtClean="0">
                          <a:latin typeface="Cambria Math" panose="02040503050406030204" pitchFamily="18" charset="0"/>
                        </a:rPr>
                        <m:t>, </m:t>
                      </m:r>
                      <m:r>
                        <a:rPr lang="en-SG" b="0" i="1" smtClean="0">
                          <a:latin typeface="Cambria Math" panose="02040503050406030204" pitchFamily="18" charset="0"/>
                        </a:rPr>
                        <m:t>𝑇</m:t>
                      </m:r>
                      <m:r>
                        <a:rPr lang="en-SG" b="0" i="1" smtClean="0">
                          <a:latin typeface="Cambria Math" panose="02040503050406030204" pitchFamily="18" charset="0"/>
                        </a:rPr>
                        <m:t>=</m:t>
                      </m:r>
                      <m:sSup>
                        <m:sSupPr>
                          <m:ctrlPr>
                            <a:rPr lang="en-SG" b="0" i="1" smtClean="0">
                              <a:latin typeface="Cambria Math" panose="02040503050406030204" pitchFamily="18" charset="0"/>
                            </a:rPr>
                          </m:ctrlPr>
                        </m:sSupPr>
                        <m:e>
                          <m:r>
                            <a:rPr lang="en-SG" b="0" i="1" smtClean="0">
                              <a:latin typeface="Cambria Math" panose="02040503050406030204" pitchFamily="18" charset="0"/>
                            </a:rPr>
                            <m:t>10</m:t>
                          </m:r>
                        </m:e>
                        <m:sup>
                          <m:r>
                            <a:rPr lang="en-SG" b="0" i="1" smtClean="0">
                              <a:latin typeface="Cambria Math" panose="02040503050406030204" pitchFamily="18" charset="0"/>
                            </a:rPr>
                            <m:t>10</m:t>
                          </m:r>
                        </m:sup>
                      </m:sSup>
                      <m:r>
                        <m:rPr>
                          <m:sty m:val="p"/>
                        </m:rPr>
                        <a:rPr lang="en-SG" b="0" i="0" smtClean="0">
                          <a:latin typeface="Cambria Math" panose="02040503050406030204" pitchFamily="18" charset="0"/>
                        </a:rPr>
                        <m:t>K</m:t>
                      </m:r>
                    </m:oMath>
                  </m:oMathPara>
                </a14:m>
                <a:endParaRPr lang="en-SG" dirty="0"/>
              </a:p>
            </p:txBody>
          </p:sp>
        </mc:Choice>
        <mc:Fallback xmlns="">
          <p:sp>
            <p:nvSpPr>
              <p:cNvPr id="8" name="TextBox 7">
                <a:extLst>
                  <a:ext uri="{FF2B5EF4-FFF2-40B4-BE49-F238E27FC236}">
                    <a16:creationId xmlns:a16="http://schemas.microsoft.com/office/drawing/2014/main" id="{3FF5DA8A-D493-B9EB-3269-461594E4B4B6}"/>
                  </a:ext>
                </a:extLst>
              </p:cNvPr>
              <p:cNvSpPr txBox="1">
                <a:spLocks noRot="1" noChangeAspect="1" noMove="1" noResize="1" noEditPoints="1" noAdjustHandles="1" noChangeArrowheads="1" noChangeShapeType="1" noTextEdit="1"/>
              </p:cNvSpPr>
              <p:nvPr/>
            </p:nvSpPr>
            <p:spPr>
              <a:xfrm>
                <a:off x="7783644" y="6167014"/>
                <a:ext cx="2456250" cy="303929"/>
              </a:xfrm>
              <a:prstGeom prst="rect">
                <a:avLst/>
              </a:prstGeom>
              <a:blipFill>
                <a:blip r:embed="rId6"/>
                <a:stretch>
                  <a:fillRect l="-993" r="-993" b="-20000"/>
                </a:stretch>
              </a:blipFill>
            </p:spPr>
            <p:txBody>
              <a:bodyPr/>
              <a:lstStyle/>
              <a:p>
                <a:r>
                  <a:rPr lang="en-SG">
                    <a:noFill/>
                  </a:rPr>
                  <a:t> </a:t>
                </a:r>
              </a:p>
            </p:txBody>
          </p:sp>
        </mc:Fallback>
      </mc:AlternateContent>
      <p:pic>
        <p:nvPicPr>
          <p:cNvPr id="10" name="Picture 9">
            <a:extLst>
              <a:ext uri="{FF2B5EF4-FFF2-40B4-BE49-F238E27FC236}">
                <a16:creationId xmlns:a16="http://schemas.microsoft.com/office/drawing/2014/main" id="{3627B3BD-C3FB-17C3-28C7-4091B26E5FA4}"/>
              </a:ext>
            </a:extLst>
          </p:cNvPr>
          <p:cNvPicPr>
            <a:picLocks noChangeAspect="1"/>
          </p:cNvPicPr>
          <p:nvPr/>
        </p:nvPicPr>
        <p:blipFill>
          <a:blip r:embed="rId7"/>
          <a:stretch>
            <a:fillRect/>
          </a:stretch>
        </p:blipFill>
        <p:spPr>
          <a:xfrm>
            <a:off x="616266" y="4235387"/>
            <a:ext cx="4190716" cy="2073933"/>
          </a:xfrm>
          <a:prstGeom prst="rect">
            <a:avLst/>
          </a:prstGeom>
        </p:spPr>
      </p:pic>
      <p:sp>
        <p:nvSpPr>
          <p:cNvPr id="11" name="Rectangle 10">
            <a:extLst>
              <a:ext uri="{FF2B5EF4-FFF2-40B4-BE49-F238E27FC236}">
                <a16:creationId xmlns:a16="http://schemas.microsoft.com/office/drawing/2014/main" id="{A1BFEF0E-D74B-FD2B-DDB2-968EA0FB32A1}"/>
              </a:ext>
            </a:extLst>
          </p:cNvPr>
          <p:cNvSpPr/>
          <p:nvPr/>
        </p:nvSpPr>
        <p:spPr>
          <a:xfrm>
            <a:off x="3071664" y="5445224"/>
            <a:ext cx="2016224" cy="720080"/>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492748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6A9EE4-F93A-AB74-058D-3FDF0EB8267F}"/>
              </a:ext>
            </a:extLst>
          </p:cNvPr>
          <p:cNvSpPr>
            <a:spLocks noGrp="1"/>
          </p:cNvSpPr>
          <p:nvPr>
            <p:ph type="sldNum" sz="quarter" idx="12"/>
          </p:nvPr>
        </p:nvSpPr>
        <p:spPr/>
        <p:txBody>
          <a:bodyPr/>
          <a:lstStyle/>
          <a:p>
            <a:fld id="{7081BC99-F884-43C5-B753-915CEB8D5D35}" type="slidenum">
              <a:rPr lang="en-SG" smtClean="0"/>
              <a:pPr/>
              <a:t>11</a:t>
            </a:fld>
            <a:endParaRPr lang="en-SG"/>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D84A574-99F0-CBDA-DE63-23F9196DDBA0}"/>
                  </a:ext>
                </a:extLst>
              </p:cNvPr>
              <p:cNvSpPr txBox="1"/>
              <p:nvPr/>
            </p:nvSpPr>
            <p:spPr>
              <a:xfrm>
                <a:off x="3233959" y="1772816"/>
                <a:ext cx="4859985" cy="802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SG" sz="2300" b="0" i="1" smtClean="0">
                          <a:latin typeface="Cambria Math" panose="02040503050406030204" pitchFamily="18" charset="0"/>
                        </a:rPr>
                        <m:t>𝑓</m:t>
                      </m:r>
                      <m:d>
                        <m:dPr>
                          <m:ctrlPr>
                            <a:rPr lang="en-SG" sz="2300" b="0" i="1" smtClean="0">
                              <a:latin typeface="Cambria Math" panose="02040503050406030204" pitchFamily="18" charset="0"/>
                            </a:rPr>
                          </m:ctrlPr>
                        </m:dPr>
                        <m:e>
                          <m:r>
                            <a:rPr lang="en-SG" sz="2300" b="0" i="1" smtClean="0">
                              <a:latin typeface="Cambria Math" panose="02040503050406030204" pitchFamily="18" charset="0"/>
                            </a:rPr>
                            <m:t>𝑣</m:t>
                          </m:r>
                        </m:e>
                      </m:d>
                      <m:r>
                        <a:rPr lang="en-SG" sz="2300" b="0" i="1" smtClean="0">
                          <a:latin typeface="Cambria Math" panose="02040503050406030204" pitchFamily="18" charset="0"/>
                        </a:rPr>
                        <m:t>=4</m:t>
                      </m:r>
                      <m:r>
                        <a:rPr lang="en-SG" sz="2300" b="0" i="1" smtClean="0">
                          <a:latin typeface="Cambria Math" panose="02040503050406030204" pitchFamily="18" charset="0"/>
                        </a:rPr>
                        <m:t>𝜋</m:t>
                      </m:r>
                      <m:sSup>
                        <m:sSupPr>
                          <m:ctrlPr>
                            <a:rPr lang="en-SG" sz="2300" b="0" i="1" smtClean="0">
                              <a:latin typeface="Cambria Math" panose="02040503050406030204" pitchFamily="18" charset="0"/>
                            </a:rPr>
                          </m:ctrlPr>
                        </m:sSupPr>
                        <m:e>
                          <m:d>
                            <m:dPr>
                              <m:ctrlPr>
                                <a:rPr lang="en-SG" sz="2300" b="0" i="1" smtClean="0">
                                  <a:latin typeface="Cambria Math" panose="02040503050406030204" pitchFamily="18" charset="0"/>
                                </a:rPr>
                              </m:ctrlPr>
                            </m:dPr>
                            <m:e>
                              <m:f>
                                <m:fPr>
                                  <m:ctrlPr>
                                    <a:rPr lang="en-SG" sz="2300" b="0" i="1" smtClean="0">
                                      <a:latin typeface="Cambria Math" panose="02040503050406030204" pitchFamily="18" charset="0"/>
                                    </a:rPr>
                                  </m:ctrlPr>
                                </m:fPr>
                                <m:num>
                                  <m:r>
                                    <a:rPr lang="en-SG" sz="2300" b="0" i="1" smtClean="0">
                                      <a:latin typeface="Cambria Math" panose="02040503050406030204" pitchFamily="18" charset="0"/>
                                    </a:rPr>
                                    <m:t>𝑚</m:t>
                                  </m:r>
                                </m:num>
                                <m:den>
                                  <m:r>
                                    <a:rPr lang="en-SG" sz="2300" b="0" i="1" smtClean="0">
                                      <a:latin typeface="Cambria Math" panose="02040503050406030204" pitchFamily="18" charset="0"/>
                                    </a:rPr>
                                    <m:t>2</m:t>
                                  </m:r>
                                  <m:r>
                                    <a:rPr lang="en-SG" sz="2300" b="0" i="1" smtClean="0">
                                      <a:latin typeface="Cambria Math" panose="02040503050406030204" pitchFamily="18" charset="0"/>
                                    </a:rPr>
                                    <m:t>𝜋</m:t>
                                  </m:r>
                                  <m:r>
                                    <a:rPr lang="en-SG" sz="2300" b="0" i="1" smtClean="0">
                                      <a:latin typeface="Cambria Math" panose="02040503050406030204" pitchFamily="18" charset="0"/>
                                    </a:rPr>
                                    <m:t>𝑘𝑇</m:t>
                                  </m:r>
                                </m:den>
                              </m:f>
                            </m:e>
                          </m:d>
                        </m:e>
                        <m:sup>
                          <m:r>
                            <a:rPr lang="en-SG" sz="2300" b="0" i="1" smtClean="0">
                              <a:latin typeface="Cambria Math" panose="02040503050406030204" pitchFamily="18" charset="0"/>
                            </a:rPr>
                            <m:t>3/2</m:t>
                          </m:r>
                        </m:sup>
                      </m:sSup>
                      <m:sSup>
                        <m:sSupPr>
                          <m:ctrlPr>
                            <a:rPr lang="en-SG" sz="2300" b="0" i="1" smtClean="0">
                              <a:latin typeface="Cambria Math" panose="02040503050406030204" pitchFamily="18" charset="0"/>
                            </a:rPr>
                          </m:ctrlPr>
                        </m:sSupPr>
                        <m:e>
                          <m:r>
                            <a:rPr lang="en-SG" sz="2300" b="0" i="1" smtClean="0">
                              <a:latin typeface="Cambria Math" panose="02040503050406030204" pitchFamily="18" charset="0"/>
                            </a:rPr>
                            <m:t>𝑣</m:t>
                          </m:r>
                        </m:e>
                        <m:sup>
                          <m:r>
                            <a:rPr lang="en-SG" sz="2300" b="0" i="1" smtClean="0">
                              <a:latin typeface="Cambria Math" panose="02040503050406030204" pitchFamily="18" charset="0"/>
                            </a:rPr>
                            <m:t>2</m:t>
                          </m:r>
                        </m:sup>
                      </m:sSup>
                      <m:func>
                        <m:funcPr>
                          <m:ctrlPr>
                            <a:rPr lang="en-SG" sz="2300" b="0" i="1" smtClean="0">
                              <a:latin typeface="Cambria Math" panose="02040503050406030204" pitchFamily="18" charset="0"/>
                            </a:rPr>
                          </m:ctrlPr>
                        </m:funcPr>
                        <m:fName>
                          <m:r>
                            <m:rPr>
                              <m:sty m:val="p"/>
                            </m:rPr>
                            <a:rPr lang="en-SG" sz="2300" b="0" i="0" smtClean="0">
                              <a:latin typeface="Cambria Math" panose="02040503050406030204" pitchFamily="18" charset="0"/>
                            </a:rPr>
                            <m:t>exp</m:t>
                          </m:r>
                        </m:fName>
                        <m:e>
                          <m:d>
                            <m:dPr>
                              <m:ctrlPr>
                                <a:rPr lang="en-SG" sz="2300" b="0" i="1" smtClean="0">
                                  <a:latin typeface="Cambria Math" panose="02040503050406030204" pitchFamily="18" charset="0"/>
                                </a:rPr>
                              </m:ctrlPr>
                            </m:dPr>
                            <m:e>
                              <m:r>
                                <a:rPr lang="en-SG" sz="2300" b="0" i="1" smtClean="0">
                                  <a:latin typeface="Cambria Math" panose="02040503050406030204" pitchFamily="18" charset="0"/>
                                </a:rPr>
                                <m:t>−</m:t>
                              </m:r>
                              <m:f>
                                <m:fPr>
                                  <m:ctrlPr>
                                    <a:rPr lang="en-SG" sz="2300" b="0" i="1" smtClean="0">
                                      <a:latin typeface="Cambria Math" panose="02040503050406030204" pitchFamily="18" charset="0"/>
                                    </a:rPr>
                                  </m:ctrlPr>
                                </m:fPr>
                                <m:num>
                                  <m:r>
                                    <a:rPr lang="en-SG" sz="2300" b="0" i="1" smtClean="0">
                                      <a:latin typeface="Cambria Math" panose="02040503050406030204" pitchFamily="18" charset="0"/>
                                    </a:rPr>
                                    <m:t>𝑚</m:t>
                                  </m:r>
                                  <m:sSup>
                                    <m:sSupPr>
                                      <m:ctrlPr>
                                        <a:rPr lang="en-SG" sz="2300" b="0" i="1" smtClean="0">
                                          <a:latin typeface="Cambria Math" panose="02040503050406030204" pitchFamily="18" charset="0"/>
                                        </a:rPr>
                                      </m:ctrlPr>
                                    </m:sSupPr>
                                    <m:e>
                                      <m:r>
                                        <a:rPr lang="en-SG" sz="2300" b="0" i="1" smtClean="0">
                                          <a:latin typeface="Cambria Math" panose="02040503050406030204" pitchFamily="18" charset="0"/>
                                        </a:rPr>
                                        <m:t>𝑣</m:t>
                                      </m:r>
                                    </m:e>
                                    <m:sup>
                                      <m:r>
                                        <a:rPr lang="en-SG" sz="2300" b="0" i="1" smtClean="0">
                                          <a:latin typeface="Cambria Math" panose="02040503050406030204" pitchFamily="18" charset="0"/>
                                        </a:rPr>
                                        <m:t>2</m:t>
                                      </m:r>
                                    </m:sup>
                                  </m:sSup>
                                </m:num>
                                <m:den>
                                  <m:r>
                                    <a:rPr lang="en-SG" sz="2300" b="0" i="1" smtClean="0">
                                      <a:latin typeface="Cambria Math" panose="02040503050406030204" pitchFamily="18" charset="0"/>
                                    </a:rPr>
                                    <m:t>2</m:t>
                                  </m:r>
                                  <m:r>
                                    <a:rPr lang="en-SG" sz="2300" b="0" i="1" smtClean="0">
                                      <a:latin typeface="Cambria Math" panose="02040503050406030204" pitchFamily="18" charset="0"/>
                                    </a:rPr>
                                    <m:t>𝑘𝑇</m:t>
                                  </m:r>
                                </m:den>
                              </m:f>
                            </m:e>
                          </m:d>
                        </m:e>
                      </m:func>
                    </m:oMath>
                  </m:oMathPara>
                </a14:m>
                <a:endParaRPr lang="en-SG" sz="2300" dirty="0"/>
              </a:p>
            </p:txBody>
          </p:sp>
        </mc:Choice>
        <mc:Fallback xmlns="">
          <p:sp>
            <p:nvSpPr>
              <p:cNvPr id="5" name="TextBox 4">
                <a:extLst>
                  <a:ext uri="{FF2B5EF4-FFF2-40B4-BE49-F238E27FC236}">
                    <a16:creationId xmlns:a16="http://schemas.microsoft.com/office/drawing/2014/main" id="{7D84A574-99F0-CBDA-DE63-23F9196DDBA0}"/>
                  </a:ext>
                </a:extLst>
              </p:cNvPr>
              <p:cNvSpPr txBox="1">
                <a:spLocks noRot="1" noChangeAspect="1" noMove="1" noResize="1" noEditPoints="1" noAdjustHandles="1" noChangeArrowheads="1" noChangeShapeType="1" noTextEdit="1"/>
              </p:cNvSpPr>
              <p:nvPr/>
            </p:nvSpPr>
            <p:spPr>
              <a:xfrm>
                <a:off x="3233959" y="1772816"/>
                <a:ext cx="4859985" cy="802399"/>
              </a:xfrm>
              <a:prstGeom prst="rect">
                <a:avLst/>
              </a:prstGeom>
              <a:blipFill>
                <a:blip r:embed="rId2"/>
                <a:stretch>
                  <a:fillRect/>
                </a:stretch>
              </a:blipFill>
            </p:spPr>
            <p:txBody>
              <a:bodyPr/>
              <a:lstStyle/>
              <a:p>
                <a:r>
                  <a:rPr lang="en-SG">
                    <a:noFill/>
                  </a:rPr>
                  <a:t> </a:t>
                </a:r>
              </a:p>
            </p:txBody>
          </p:sp>
        </mc:Fallback>
      </mc:AlternateContent>
      <p:sp>
        <p:nvSpPr>
          <p:cNvPr id="2" name="TextBox 1">
            <a:extLst>
              <a:ext uri="{FF2B5EF4-FFF2-40B4-BE49-F238E27FC236}">
                <a16:creationId xmlns:a16="http://schemas.microsoft.com/office/drawing/2014/main" id="{AF63D316-1376-6001-E40C-03206AE70909}"/>
              </a:ext>
            </a:extLst>
          </p:cNvPr>
          <p:cNvSpPr txBox="1"/>
          <p:nvPr/>
        </p:nvSpPr>
        <p:spPr>
          <a:xfrm>
            <a:off x="551384" y="548680"/>
            <a:ext cx="10225136" cy="1046440"/>
          </a:xfrm>
          <a:prstGeom prst="rect">
            <a:avLst/>
          </a:prstGeom>
          <a:noFill/>
        </p:spPr>
        <p:txBody>
          <a:bodyPr wrap="square" rtlCol="0">
            <a:spAutoFit/>
          </a:bodyPr>
          <a:lstStyle/>
          <a:p>
            <a:r>
              <a:rPr lang="en-SG" sz="3100" dirty="0">
                <a:solidFill>
                  <a:srgbClr val="0000FF"/>
                </a:solidFill>
                <a:latin typeface="+mj-lt"/>
              </a:rPr>
              <a:t>What is the mode velocity and kinetic energy for a Maxwell-Boltzmann distribution?</a:t>
            </a:r>
          </a:p>
        </p:txBody>
      </p:sp>
    </p:spTree>
    <p:extLst>
      <p:ext uri="{BB962C8B-B14F-4D97-AF65-F5344CB8AC3E}">
        <p14:creationId xmlns:p14="http://schemas.microsoft.com/office/powerpoint/2010/main" val="2541942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E27798-3B33-9715-58E2-77163DC9FB2A}"/>
              </a:ext>
            </a:extLst>
          </p:cNvPr>
          <p:cNvSpPr>
            <a:spLocks noGrp="1"/>
          </p:cNvSpPr>
          <p:nvPr>
            <p:ph type="sldNum" sz="quarter" idx="12"/>
          </p:nvPr>
        </p:nvSpPr>
        <p:spPr/>
        <p:txBody>
          <a:bodyPr/>
          <a:lstStyle/>
          <a:p>
            <a:fld id="{7081BC99-F884-43C5-B753-915CEB8D5D35}" type="slidenum">
              <a:rPr lang="en-SG" smtClean="0"/>
              <a:pPr/>
              <a:t>12</a:t>
            </a:fld>
            <a:endParaRPr lang="en-SG"/>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9D552842-2F22-F733-8DE9-58ACAF8BAFEC}"/>
                  </a:ext>
                </a:extLst>
              </p:cNvPr>
              <p:cNvSpPr>
                <a:spLocks noGrp="1"/>
              </p:cNvSpPr>
              <p:nvPr>
                <p:ph idx="1"/>
              </p:nvPr>
            </p:nvSpPr>
            <p:spPr>
              <a:xfrm>
                <a:off x="1055440" y="2852936"/>
                <a:ext cx="9001000" cy="720080"/>
              </a:xfrm>
            </p:spPr>
            <p:txBody>
              <a:bodyPr>
                <a:normAutofit/>
              </a:bodyPr>
              <a:lstStyle/>
              <a:p>
                <a:pPr marL="0" indent="0" algn="just">
                  <a:spcBef>
                    <a:spcPts val="600"/>
                  </a:spcBef>
                  <a:spcAft>
                    <a:spcPts val="600"/>
                  </a:spcAft>
                  <a:buNone/>
                </a:pPr>
                <a14:m>
                  <m:oMath xmlns:m="http://schemas.openxmlformats.org/officeDocument/2006/math">
                    <m:r>
                      <a:rPr lang="en-SG" sz="2700" b="0" i="1" smtClean="0">
                        <a:solidFill>
                          <a:schemeClr val="tx1">
                            <a:lumMod val="65000"/>
                            <a:lumOff val="35000"/>
                          </a:schemeClr>
                        </a:solidFill>
                        <a:latin typeface="Cambria Math" panose="02040503050406030204" pitchFamily="18" charset="0"/>
                        <a:cs typeface="Gill Sans"/>
                      </a:rPr>
                      <m:t>𝑘𝑇</m:t>
                    </m:r>
                    <m:r>
                      <a:rPr lang="en-SG" sz="2700" b="0" i="1" smtClean="0">
                        <a:solidFill>
                          <a:schemeClr val="tx1">
                            <a:lumMod val="65000"/>
                            <a:lumOff val="35000"/>
                          </a:schemeClr>
                        </a:solidFill>
                        <a:latin typeface="Cambria Math" panose="02040503050406030204" pitchFamily="18" charset="0"/>
                        <a:cs typeface="Gill Sans"/>
                      </a:rPr>
                      <m:t>≈1.381×</m:t>
                    </m:r>
                    <m:sSup>
                      <m:sSupPr>
                        <m:ctrlPr>
                          <a:rPr lang="en-SG" sz="2700" b="0" i="1" smtClean="0">
                            <a:solidFill>
                              <a:schemeClr val="tx1">
                                <a:lumMod val="65000"/>
                                <a:lumOff val="35000"/>
                              </a:schemeClr>
                            </a:solidFill>
                            <a:latin typeface="Cambria Math" panose="02040503050406030204" pitchFamily="18" charset="0"/>
                            <a:cs typeface="Gill Sans"/>
                          </a:rPr>
                        </m:ctrlPr>
                      </m:sSupPr>
                      <m:e>
                        <m:r>
                          <a:rPr lang="en-SG" sz="2700" b="0" i="1" smtClean="0">
                            <a:solidFill>
                              <a:schemeClr val="tx1">
                                <a:lumMod val="65000"/>
                                <a:lumOff val="35000"/>
                              </a:schemeClr>
                            </a:solidFill>
                            <a:latin typeface="Cambria Math" panose="02040503050406030204" pitchFamily="18" charset="0"/>
                            <a:cs typeface="Gill Sans"/>
                          </a:rPr>
                          <m:t>10</m:t>
                        </m:r>
                      </m:e>
                      <m:sup>
                        <m:r>
                          <a:rPr lang="en-SG" sz="2700" b="0" i="1" smtClean="0">
                            <a:solidFill>
                              <a:schemeClr val="tx1">
                                <a:lumMod val="65000"/>
                                <a:lumOff val="35000"/>
                              </a:schemeClr>
                            </a:solidFill>
                            <a:latin typeface="Cambria Math" panose="02040503050406030204" pitchFamily="18" charset="0"/>
                            <a:cs typeface="Gill Sans"/>
                          </a:rPr>
                          <m:t>−11</m:t>
                        </m:r>
                      </m:sup>
                    </m:sSup>
                    <m:r>
                      <a:rPr lang="en-SG" sz="2700" b="0" i="1" smtClean="0">
                        <a:solidFill>
                          <a:schemeClr val="tx1">
                            <a:lumMod val="65000"/>
                            <a:lumOff val="35000"/>
                          </a:schemeClr>
                        </a:solidFill>
                        <a:latin typeface="Cambria Math" panose="02040503050406030204" pitchFamily="18" charset="0"/>
                        <a:cs typeface="Gill Sans"/>
                      </a:rPr>
                      <m:t> </m:t>
                    </m:r>
                    <m:r>
                      <m:rPr>
                        <m:sty m:val="p"/>
                      </m:rPr>
                      <a:rPr lang="en-SG" sz="2700" b="0" i="0" smtClean="0">
                        <a:solidFill>
                          <a:schemeClr val="tx1">
                            <a:lumMod val="65000"/>
                            <a:lumOff val="35000"/>
                          </a:schemeClr>
                        </a:solidFill>
                        <a:latin typeface="Cambria Math" panose="02040503050406030204" pitchFamily="18" charset="0"/>
                        <a:cs typeface="Gill Sans"/>
                      </a:rPr>
                      <m:t>J</m:t>
                    </m:r>
                    <m:r>
                      <a:rPr lang="en-SG" sz="2700" b="0" i="1" smtClean="0">
                        <a:solidFill>
                          <a:schemeClr val="tx1">
                            <a:lumMod val="65000"/>
                            <a:lumOff val="35000"/>
                          </a:schemeClr>
                        </a:solidFill>
                        <a:latin typeface="Cambria Math" panose="02040503050406030204" pitchFamily="18" charset="0"/>
                        <a:cs typeface="Gill Sans"/>
                      </a:rPr>
                      <m:t>≫</m:t>
                    </m:r>
                    <m:d>
                      <m:dPr>
                        <m:ctrlPr>
                          <a:rPr lang="en-SG" sz="2700" i="1">
                            <a:solidFill>
                              <a:schemeClr val="tx1">
                                <a:lumMod val="65000"/>
                                <a:lumOff val="35000"/>
                              </a:schemeClr>
                            </a:solidFill>
                            <a:latin typeface="Cambria Math" panose="02040503050406030204" pitchFamily="18" charset="0"/>
                            <a:cs typeface="Gill Sans"/>
                          </a:rPr>
                        </m:ctrlPr>
                      </m:dPr>
                      <m:e>
                        <m:sSub>
                          <m:sSubPr>
                            <m:ctrlPr>
                              <a:rPr lang="en-SG" sz="2700" i="1">
                                <a:solidFill>
                                  <a:schemeClr val="tx1">
                                    <a:lumMod val="65000"/>
                                    <a:lumOff val="35000"/>
                                  </a:schemeClr>
                                </a:solidFill>
                                <a:latin typeface="Cambria Math" panose="02040503050406030204" pitchFamily="18" charset="0"/>
                                <a:cs typeface="Gill Sans"/>
                              </a:rPr>
                            </m:ctrlPr>
                          </m:sSubPr>
                          <m:e>
                            <m:r>
                              <a:rPr lang="en-SG" sz="2700" i="1">
                                <a:solidFill>
                                  <a:schemeClr val="tx1">
                                    <a:lumMod val="65000"/>
                                    <a:lumOff val="35000"/>
                                  </a:schemeClr>
                                </a:solidFill>
                                <a:latin typeface="Cambria Math" panose="02040503050406030204" pitchFamily="18" charset="0"/>
                                <a:cs typeface="Gill Sans"/>
                              </a:rPr>
                              <m:t>𝑚</m:t>
                            </m:r>
                          </m:e>
                          <m:sub>
                            <m:r>
                              <a:rPr lang="en-SG" sz="2700" i="1">
                                <a:solidFill>
                                  <a:schemeClr val="tx1">
                                    <a:lumMod val="65000"/>
                                    <a:lumOff val="35000"/>
                                  </a:schemeClr>
                                </a:solidFill>
                                <a:latin typeface="Cambria Math" panose="02040503050406030204" pitchFamily="18" charset="0"/>
                                <a:cs typeface="Gill Sans"/>
                              </a:rPr>
                              <m:t>𝑝</m:t>
                            </m:r>
                          </m:sub>
                        </m:sSub>
                        <m:r>
                          <a:rPr lang="en-SG" sz="2700" i="1">
                            <a:solidFill>
                              <a:schemeClr val="tx1">
                                <a:lumMod val="65000"/>
                                <a:lumOff val="35000"/>
                              </a:schemeClr>
                            </a:solidFill>
                            <a:latin typeface="Cambria Math" panose="02040503050406030204" pitchFamily="18" charset="0"/>
                            <a:cs typeface="Gill Sans"/>
                          </a:rPr>
                          <m:t>−</m:t>
                        </m:r>
                        <m:sSub>
                          <m:sSubPr>
                            <m:ctrlPr>
                              <a:rPr lang="en-SG" sz="2700" i="1">
                                <a:solidFill>
                                  <a:schemeClr val="tx1">
                                    <a:lumMod val="65000"/>
                                    <a:lumOff val="35000"/>
                                  </a:schemeClr>
                                </a:solidFill>
                                <a:latin typeface="Cambria Math" panose="02040503050406030204" pitchFamily="18" charset="0"/>
                                <a:cs typeface="Gill Sans"/>
                              </a:rPr>
                            </m:ctrlPr>
                          </m:sSubPr>
                          <m:e>
                            <m:r>
                              <a:rPr lang="en-SG" sz="2700" i="1">
                                <a:solidFill>
                                  <a:schemeClr val="tx1">
                                    <a:lumMod val="65000"/>
                                    <a:lumOff val="35000"/>
                                  </a:schemeClr>
                                </a:solidFill>
                                <a:latin typeface="Cambria Math" panose="02040503050406030204" pitchFamily="18" charset="0"/>
                                <a:cs typeface="Gill Sans"/>
                              </a:rPr>
                              <m:t>𝑚</m:t>
                            </m:r>
                          </m:e>
                          <m:sub>
                            <m:r>
                              <a:rPr lang="en-SG" sz="2700" i="1">
                                <a:solidFill>
                                  <a:schemeClr val="tx1">
                                    <a:lumMod val="65000"/>
                                    <a:lumOff val="35000"/>
                                  </a:schemeClr>
                                </a:solidFill>
                                <a:latin typeface="Cambria Math" panose="02040503050406030204" pitchFamily="18" charset="0"/>
                                <a:cs typeface="Gill Sans"/>
                              </a:rPr>
                              <m:t>𝑛</m:t>
                            </m:r>
                          </m:sub>
                        </m:sSub>
                      </m:e>
                    </m:d>
                    <m:sSup>
                      <m:sSupPr>
                        <m:ctrlPr>
                          <a:rPr lang="en-SG" sz="2700" i="1">
                            <a:solidFill>
                              <a:schemeClr val="tx1">
                                <a:lumMod val="65000"/>
                                <a:lumOff val="35000"/>
                              </a:schemeClr>
                            </a:solidFill>
                            <a:latin typeface="Cambria Math" panose="02040503050406030204" pitchFamily="18" charset="0"/>
                            <a:cs typeface="Gill Sans"/>
                          </a:rPr>
                        </m:ctrlPr>
                      </m:sSupPr>
                      <m:e>
                        <m:r>
                          <a:rPr lang="en-SG" sz="2700" i="1">
                            <a:solidFill>
                              <a:schemeClr val="tx1">
                                <a:lumMod val="65000"/>
                                <a:lumOff val="35000"/>
                              </a:schemeClr>
                            </a:solidFill>
                            <a:latin typeface="Cambria Math" panose="02040503050406030204" pitchFamily="18" charset="0"/>
                            <a:cs typeface="Gill Sans"/>
                          </a:rPr>
                          <m:t>𝑐</m:t>
                        </m:r>
                      </m:e>
                      <m:sup>
                        <m:r>
                          <a:rPr lang="en-SG" sz="2700" i="1">
                            <a:solidFill>
                              <a:schemeClr val="tx1">
                                <a:lumMod val="65000"/>
                                <a:lumOff val="35000"/>
                              </a:schemeClr>
                            </a:solidFill>
                            <a:latin typeface="Cambria Math" panose="02040503050406030204" pitchFamily="18" charset="0"/>
                            <a:cs typeface="Gill Sans"/>
                          </a:rPr>
                          <m:t>2</m:t>
                        </m:r>
                      </m:sup>
                    </m:sSup>
                  </m:oMath>
                </a14:m>
                <a:r>
                  <a:rPr lang="en-SG" sz="2700" dirty="0">
                    <a:solidFill>
                      <a:schemeClr val="tx1">
                        <a:lumMod val="65000"/>
                        <a:lumOff val="35000"/>
                      </a:schemeClr>
                    </a:solidFill>
                    <a:cs typeface="Gill Sans"/>
                  </a:rPr>
                  <a:t> </a:t>
                </a:r>
              </a:p>
            </p:txBody>
          </p:sp>
        </mc:Choice>
        <mc:Fallback xmlns="">
          <p:sp>
            <p:nvSpPr>
              <p:cNvPr id="6" name="Content Placeholder 2">
                <a:extLst>
                  <a:ext uri="{FF2B5EF4-FFF2-40B4-BE49-F238E27FC236}">
                    <a16:creationId xmlns:a16="http://schemas.microsoft.com/office/drawing/2014/main" id="{9D552842-2F22-F733-8DE9-58ACAF8BAFEC}"/>
                  </a:ext>
                </a:extLst>
              </p:cNvPr>
              <p:cNvSpPr>
                <a:spLocks noGrp="1" noRot="1" noChangeAspect="1" noMove="1" noResize="1" noEditPoints="1" noAdjustHandles="1" noChangeArrowheads="1" noChangeShapeType="1" noTextEdit="1"/>
              </p:cNvSpPr>
              <p:nvPr>
                <p:ph idx="1"/>
              </p:nvPr>
            </p:nvSpPr>
            <p:spPr>
              <a:xfrm>
                <a:off x="1055440" y="2852936"/>
                <a:ext cx="9001000" cy="720080"/>
              </a:xfrm>
              <a:blipFill>
                <a:blip r:embed="rId2"/>
                <a:stretch>
                  <a:fillRect/>
                </a:stretch>
              </a:blipFill>
            </p:spPr>
            <p:txBody>
              <a:bodyPr/>
              <a:lstStyle/>
              <a:p>
                <a:r>
                  <a:rPr lang="en-SG">
                    <a:noFill/>
                  </a:rPr>
                  <a:t> </a:t>
                </a:r>
              </a:p>
            </p:txBody>
          </p:sp>
        </mc:Fallback>
      </mc:AlternateContent>
      <p:sp>
        <p:nvSpPr>
          <p:cNvPr id="3" name="Title 1">
            <a:extLst>
              <a:ext uri="{FF2B5EF4-FFF2-40B4-BE49-F238E27FC236}">
                <a16:creationId xmlns:a16="http://schemas.microsoft.com/office/drawing/2014/main" id="{3B179164-6658-5572-0D0D-A52A01EDE7AE}"/>
              </a:ext>
            </a:extLst>
          </p:cNvPr>
          <p:cNvSpPr txBox="1">
            <a:spLocks/>
          </p:cNvSpPr>
          <p:nvPr/>
        </p:nvSpPr>
        <p:spPr>
          <a:xfrm>
            <a:off x="762000" y="566192"/>
            <a:ext cx="10972800" cy="114300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SG">
                <a:solidFill>
                  <a:schemeClr val="tx1">
                    <a:lumMod val="65000"/>
                    <a:lumOff val="35000"/>
                  </a:schemeClr>
                </a:solidFill>
              </a:rPr>
              <a:t>Big Bang Nucleosynthesis: Making the first elements</a:t>
            </a:r>
            <a:endParaRPr lang="en-SG" dirty="0">
              <a:solidFill>
                <a:schemeClr val="tx1">
                  <a:lumMod val="65000"/>
                  <a:lumOff val="35000"/>
                </a:schemeClr>
              </a:solidFill>
            </a:endParaRPr>
          </a:p>
        </p:txBody>
      </p:sp>
      <p:sp>
        <p:nvSpPr>
          <p:cNvPr id="9" name="Content Placeholder 2">
            <a:extLst>
              <a:ext uri="{FF2B5EF4-FFF2-40B4-BE49-F238E27FC236}">
                <a16:creationId xmlns:a16="http://schemas.microsoft.com/office/drawing/2014/main" id="{7837F054-27DB-9037-59AB-C8C874EFB237}"/>
              </a:ext>
            </a:extLst>
          </p:cNvPr>
          <p:cNvSpPr txBox="1">
            <a:spLocks/>
          </p:cNvSpPr>
          <p:nvPr/>
        </p:nvSpPr>
        <p:spPr>
          <a:xfrm>
            <a:off x="4871864" y="4077072"/>
            <a:ext cx="6710536" cy="72008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600"/>
              </a:spcAft>
              <a:buFont typeface="Arial" pitchFamily="34" charset="0"/>
              <a:buNone/>
            </a:pPr>
            <a:r>
              <a:rPr lang="en-SG" sz="2700" dirty="0">
                <a:solidFill>
                  <a:schemeClr val="tx1">
                    <a:lumMod val="65000"/>
                    <a:lumOff val="35000"/>
                  </a:schemeClr>
                </a:solidFill>
                <a:cs typeface="Gill Sans"/>
              </a:rPr>
              <a:t>Proton and neutron constantly transforms from one to another at this temperature.</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07AAFEED-9C11-713D-5CDD-02D64175D7D9}"/>
                  </a:ext>
                </a:extLst>
              </p:cNvPr>
              <p:cNvSpPr txBox="1">
                <a:spLocks/>
              </p:cNvSpPr>
              <p:nvPr/>
            </p:nvSpPr>
            <p:spPr>
              <a:xfrm>
                <a:off x="762000" y="2092747"/>
                <a:ext cx="5400600" cy="7200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600"/>
                  </a:spcAft>
                  <a:buFont typeface="Arial" pitchFamily="34" charset="0"/>
                  <a:buNone/>
                </a:pPr>
                <a:r>
                  <a:rPr lang="en-SG" sz="2700" dirty="0">
                    <a:solidFill>
                      <a:schemeClr val="tx1">
                        <a:lumMod val="65000"/>
                        <a:lumOff val="35000"/>
                      </a:schemeClr>
                    </a:solidFill>
                    <a:cs typeface="Gill Sans"/>
                  </a:rPr>
                  <a:t>At </a:t>
                </a:r>
                <a14:m>
                  <m:oMath xmlns:m="http://schemas.openxmlformats.org/officeDocument/2006/math">
                    <m:r>
                      <a:rPr lang="en-SG" sz="2700" i="1" smtClean="0">
                        <a:solidFill>
                          <a:schemeClr val="tx1">
                            <a:lumMod val="65000"/>
                            <a:lumOff val="35000"/>
                          </a:schemeClr>
                        </a:solidFill>
                        <a:latin typeface="Cambria Math" panose="02040503050406030204" pitchFamily="18" charset="0"/>
                        <a:cs typeface="Gill Sans"/>
                      </a:rPr>
                      <m:t>𝑇</m:t>
                    </m:r>
                    <m:r>
                      <a:rPr lang="en-SG" sz="2700" i="1" smtClean="0">
                        <a:solidFill>
                          <a:schemeClr val="tx1">
                            <a:lumMod val="65000"/>
                            <a:lumOff val="35000"/>
                          </a:schemeClr>
                        </a:solidFill>
                        <a:latin typeface="Cambria Math" panose="02040503050406030204" pitchFamily="18" charset="0"/>
                        <a:cs typeface="Gill Sans"/>
                      </a:rPr>
                      <m:t>=</m:t>
                    </m:r>
                    <m:sSup>
                      <m:sSupPr>
                        <m:ctrlPr>
                          <a:rPr lang="en-SG" sz="2700" i="1" smtClean="0">
                            <a:solidFill>
                              <a:schemeClr val="tx1">
                                <a:lumMod val="65000"/>
                                <a:lumOff val="35000"/>
                              </a:schemeClr>
                            </a:solidFill>
                            <a:latin typeface="Cambria Math" panose="02040503050406030204" pitchFamily="18" charset="0"/>
                            <a:cs typeface="Gill Sans"/>
                          </a:rPr>
                        </m:ctrlPr>
                      </m:sSupPr>
                      <m:e>
                        <m:r>
                          <a:rPr lang="en-SG" sz="2700" i="1" smtClean="0">
                            <a:solidFill>
                              <a:schemeClr val="tx1">
                                <a:lumMod val="65000"/>
                                <a:lumOff val="35000"/>
                              </a:schemeClr>
                            </a:solidFill>
                            <a:latin typeface="Cambria Math" panose="02040503050406030204" pitchFamily="18" charset="0"/>
                            <a:cs typeface="Gill Sans"/>
                          </a:rPr>
                          <m:t>10</m:t>
                        </m:r>
                      </m:e>
                      <m:sup>
                        <m:r>
                          <a:rPr lang="en-SG" sz="2700" i="1" smtClean="0">
                            <a:solidFill>
                              <a:schemeClr val="tx1">
                                <a:lumMod val="65000"/>
                                <a:lumOff val="35000"/>
                              </a:schemeClr>
                            </a:solidFill>
                            <a:latin typeface="Cambria Math" panose="02040503050406030204" pitchFamily="18" charset="0"/>
                            <a:cs typeface="Gill Sans"/>
                          </a:rPr>
                          <m:t>12</m:t>
                        </m:r>
                      </m:sup>
                    </m:sSup>
                  </m:oMath>
                </a14:m>
                <a:r>
                  <a:rPr lang="en-SG" sz="2700" dirty="0">
                    <a:solidFill>
                      <a:schemeClr val="tx1">
                        <a:lumMod val="65000"/>
                        <a:lumOff val="35000"/>
                      </a:schemeClr>
                    </a:solidFill>
                    <a:cs typeface="Gill Sans"/>
                  </a:rPr>
                  <a:t> K</a:t>
                </a:r>
              </a:p>
            </p:txBody>
          </p:sp>
        </mc:Choice>
        <mc:Fallback xmlns="">
          <p:sp>
            <p:nvSpPr>
              <p:cNvPr id="10" name="Content Placeholder 2">
                <a:extLst>
                  <a:ext uri="{FF2B5EF4-FFF2-40B4-BE49-F238E27FC236}">
                    <a16:creationId xmlns:a16="http://schemas.microsoft.com/office/drawing/2014/main" id="{07AAFEED-9C11-713D-5CDD-02D64175D7D9}"/>
                  </a:ext>
                </a:extLst>
              </p:cNvPr>
              <p:cNvSpPr txBox="1">
                <a:spLocks noRot="1" noChangeAspect="1" noMove="1" noResize="1" noEditPoints="1" noAdjustHandles="1" noChangeArrowheads="1" noChangeShapeType="1" noTextEdit="1"/>
              </p:cNvSpPr>
              <p:nvPr/>
            </p:nvSpPr>
            <p:spPr>
              <a:xfrm>
                <a:off x="762000" y="2092747"/>
                <a:ext cx="5400600" cy="720080"/>
              </a:xfrm>
              <a:prstGeom prst="rect">
                <a:avLst/>
              </a:prstGeom>
              <a:blipFill>
                <a:blip r:embed="rId3"/>
                <a:stretch>
                  <a:fillRect l="-2144" t="-6780"/>
                </a:stretch>
              </a:blipFill>
            </p:spPr>
            <p:txBody>
              <a:bodyPr/>
              <a:lstStyle/>
              <a:p>
                <a:r>
                  <a:rPr lang="en-SG">
                    <a:noFill/>
                  </a:rPr>
                  <a:t> </a:t>
                </a:r>
              </a:p>
            </p:txBody>
          </p:sp>
        </mc:Fallback>
      </mc:AlternateContent>
      <p:pic>
        <p:nvPicPr>
          <p:cNvPr id="11" name="Picture 10">
            <a:extLst>
              <a:ext uri="{FF2B5EF4-FFF2-40B4-BE49-F238E27FC236}">
                <a16:creationId xmlns:a16="http://schemas.microsoft.com/office/drawing/2014/main" id="{A19F493D-2C35-703D-80D7-FC5BD2D35F7B}"/>
              </a:ext>
            </a:extLst>
          </p:cNvPr>
          <p:cNvPicPr>
            <a:picLocks noChangeAspect="1"/>
          </p:cNvPicPr>
          <p:nvPr/>
        </p:nvPicPr>
        <p:blipFill>
          <a:blip r:embed="rId4"/>
          <a:stretch>
            <a:fillRect/>
          </a:stretch>
        </p:blipFill>
        <p:spPr>
          <a:xfrm>
            <a:off x="1055440" y="3573016"/>
            <a:ext cx="3312368" cy="1423153"/>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31CE382-9D76-64DC-49F4-7398E5FE2304}"/>
                  </a:ext>
                </a:extLst>
              </p:cNvPr>
              <p:cNvSpPr txBox="1"/>
              <p:nvPr/>
            </p:nvSpPr>
            <p:spPr>
              <a:xfrm>
                <a:off x="479376" y="5338388"/>
                <a:ext cx="6096000" cy="9102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SG" sz="2300" i="1" smtClean="0">
                              <a:solidFill>
                                <a:schemeClr val="tx1">
                                  <a:lumMod val="75000"/>
                                  <a:lumOff val="25000"/>
                                </a:schemeClr>
                              </a:solidFill>
                              <a:latin typeface="Cambria Math" panose="02040503050406030204" pitchFamily="18" charset="0"/>
                            </a:rPr>
                          </m:ctrlPr>
                        </m:fPr>
                        <m:num>
                          <m:sSub>
                            <m:sSubPr>
                              <m:ctrlPr>
                                <a:rPr lang="en-SG" sz="2300" i="1" smtClean="0">
                                  <a:solidFill>
                                    <a:schemeClr val="tx1">
                                      <a:lumMod val="75000"/>
                                      <a:lumOff val="25000"/>
                                    </a:schemeClr>
                                  </a:solidFill>
                                  <a:latin typeface="Cambria Math" panose="02040503050406030204" pitchFamily="18" charset="0"/>
                                </a:rPr>
                              </m:ctrlPr>
                            </m:sSubPr>
                            <m:e>
                              <m:r>
                                <a:rPr lang="en-SG" sz="2300" b="0" i="1" smtClean="0">
                                  <a:solidFill>
                                    <a:schemeClr val="tx1">
                                      <a:lumMod val="75000"/>
                                      <a:lumOff val="25000"/>
                                    </a:schemeClr>
                                  </a:solidFill>
                                  <a:latin typeface="Cambria Math" panose="02040503050406030204" pitchFamily="18" charset="0"/>
                                </a:rPr>
                                <m:t>𝑛</m:t>
                              </m:r>
                            </m:e>
                            <m:sub>
                              <m:r>
                                <a:rPr lang="en-SG" sz="2300" b="0" i="1" smtClean="0">
                                  <a:solidFill>
                                    <a:schemeClr val="tx1">
                                      <a:lumMod val="75000"/>
                                      <a:lumOff val="25000"/>
                                    </a:schemeClr>
                                  </a:solidFill>
                                  <a:latin typeface="Cambria Math" panose="02040503050406030204" pitchFamily="18" charset="0"/>
                                </a:rPr>
                                <m:t>𝑛</m:t>
                              </m:r>
                            </m:sub>
                          </m:sSub>
                        </m:num>
                        <m:den>
                          <m:sSub>
                            <m:sSubPr>
                              <m:ctrlPr>
                                <a:rPr lang="en-SG" sz="2300" i="1" smtClean="0">
                                  <a:solidFill>
                                    <a:schemeClr val="tx1">
                                      <a:lumMod val="75000"/>
                                      <a:lumOff val="25000"/>
                                    </a:schemeClr>
                                  </a:solidFill>
                                  <a:latin typeface="Cambria Math" panose="02040503050406030204" pitchFamily="18" charset="0"/>
                                </a:rPr>
                              </m:ctrlPr>
                            </m:sSubPr>
                            <m:e>
                              <m:r>
                                <a:rPr lang="en-SG" sz="2300" b="0" i="1" smtClean="0">
                                  <a:solidFill>
                                    <a:schemeClr val="tx1">
                                      <a:lumMod val="75000"/>
                                      <a:lumOff val="25000"/>
                                    </a:schemeClr>
                                  </a:solidFill>
                                  <a:latin typeface="Cambria Math" panose="02040503050406030204" pitchFamily="18" charset="0"/>
                                </a:rPr>
                                <m:t>𝑛</m:t>
                              </m:r>
                            </m:e>
                            <m:sub>
                              <m:r>
                                <a:rPr lang="en-SG" sz="2300" b="0" i="1" smtClean="0">
                                  <a:solidFill>
                                    <a:schemeClr val="tx1">
                                      <a:lumMod val="75000"/>
                                      <a:lumOff val="25000"/>
                                    </a:schemeClr>
                                  </a:solidFill>
                                  <a:latin typeface="Cambria Math" panose="02040503050406030204" pitchFamily="18" charset="0"/>
                                </a:rPr>
                                <m:t>𝑝</m:t>
                              </m:r>
                            </m:sub>
                          </m:sSub>
                        </m:den>
                      </m:f>
                      <m:r>
                        <a:rPr lang="en-SG" sz="2300" b="0" i="1" smtClean="0">
                          <a:solidFill>
                            <a:schemeClr val="tx1">
                              <a:lumMod val="75000"/>
                              <a:lumOff val="25000"/>
                            </a:schemeClr>
                          </a:solidFill>
                          <a:latin typeface="Cambria Math" panose="02040503050406030204" pitchFamily="18" charset="0"/>
                        </a:rPr>
                        <m:t>=</m:t>
                      </m:r>
                      <m:r>
                        <m:rPr>
                          <m:sty m:val="p"/>
                        </m:rPr>
                        <a:rPr lang="en-SG" sz="2300" b="0" i="0" smtClean="0">
                          <a:solidFill>
                            <a:schemeClr val="tx1">
                              <a:lumMod val="75000"/>
                              <a:lumOff val="25000"/>
                            </a:schemeClr>
                          </a:solidFill>
                          <a:latin typeface="Cambria Math" panose="02040503050406030204" pitchFamily="18" charset="0"/>
                        </a:rPr>
                        <m:t>exp</m:t>
                      </m:r>
                      <m:d>
                        <m:dPr>
                          <m:begChr m:val="["/>
                          <m:endChr m:val="]"/>
                          <m:ctrlPr>
                            <a:rPr lang="en-SG" sz="2300" i="1" smtClean="0">
                              <a:solidFill>
                                <a:schemeClr val="tx1">
                                  <a:lumMod val="75000"/>
                                  <a:lumOff val="25000"/>
                                </a:schemeClr>
                              </a:solidFill>
                              <a:latin typeface="Cambria Math" panose="02040503050406030204" pitchFamily="18" charset="0"/>
                            </a:rPr>
                          </m:ctrlPr>
                        </m:dPr>
                        <m:e>
                          <m:r>
                            <a:rPr lang="en-SG" sz="2300" b="0" i="1" smtClean="0">
                              <a:solidFill>
                                <a:schemeClr val="tx1">
                                  <a:lumMod val="75000"/>
                                  <a:lumOff val="25000"/>
                                </a:schemeClr>
                              </a:solidFill>
                              <a:latin typeface="Cambria Math" panose="02040503050406030204" pitchFamily="18" charset="0"/>
                            </a:rPr>
                            <m:t>−</m:t>
                          </m:r>
                          <m:f>
                            <m:fPr>
                              <m:ctrlPr>
                                <a:rPr lang="en-SG" sz="2300" i="1" smtClean="0">
                                  <a:solidFill>
                                    <a:schemeClr val="tx1">
                                      <a:lumMod val="75000"/>
                                      <a:lumOff val="25000"/>
                                    </a:schemeClr>
                                  </a:solidFill>
                                  <a:latin typeface="Cambria Math" panose="02040503050406030204" pitchFamily="18" charset="0"/>
                                </a:rPr>
                              </m:ctrlPr>
                            </m:fPr>
                            <m:num>
                              <m:r>
                                <a:rPr lang="en-SG" sz="2300" b="0" i="1" smtClean="0">
                                  <a:solidFill>
                                    <a:schemeClr val="tx1">
                                      <a:lumMod val="75000"/>
                                      <a:lumOff val="25000"/>
                                    </a:schemeClr>
                                  </a:solidFill>
                                  <a:latin typeface="Cambria Math" panose="02040503050406030204" pitchFamily="18" charset="0"/>
                                </a:rPr>
                                <m:t>(</m:t>
                              </m:r>
                              <m:sSub>
                                <m:sSubPr>
                                  <m:ctrlPr>
                                    <a:rPr lang="en-SG" sz="2300" i="1" smtClean="0">
                                      <a:solidFill>
                                        <a:schemeClr val="tx1">
                                          <a:lumMod val="75000"/>
                                          <a:lumOff val="25000"/>
                                        </a:schemeClr>
                                      </a:solidFill>
                                      <a:latin typeface="Cambria Math" panose="02040503050406030204" pitchFamily="18" charset="0"/>
                                    </a:rPr>
                                  </m:ctrlPr>
                                </m:sSubPr>
                                <m:e>
                                  <m:r>
                                    <a:rPr lang="en-SG" sz="2300" b="0" i="1" smtClean="0">
                                      <a:solidFill>
                                        <a:schemeClr val="tx1">
                                          <a:lumMod val="75000"/>
                                          <a:lumOff val="25000"/>
                                        </a:schemeClr>
                                      </a:solidFill>
                                      <a:latin typeface="Cambria Math" panose="02040503050406030204" pitchFamily="18" charset="0"/>
                                    </a:rPr>
                                    <m:t>𝑚</m:t>
                                  </m:r>
                                </m:e>
                                <m:sub>
                                  <m:r>
                                    <a:rPr lang="en-SG" sz="2300" b="0" i="1" smtClean="0">
                                      <a:solidFill>
                                        <a:schemeClr val="tx1">
                                          <a:lumMod val="75000"/>
                                          <a:lumOff val="25000"/>
                                        </a:schemeClr>
                                      </a:solidFill>
                                      <a:latin typeface="Cambria Math" panose="02040503050406030204" pitchFamily="18" charset="0"/>
                                    </a:rPr>
                                    <m:t>𝑛</m:t>
                                  </m:r>
                                </m:sub>
                              </m:sSub>
                              <m:r>
                                <a:rPr lang="en-SG" sz="2300" b="0" i="1" smtClean="0">
                                  <a:solidFill>
                                    <a:schemeClr val="tx1">
                                      <a:lumMod val="75000"/>
                                      <a:lumOff val="25000"/>
                                    </a:schemeClr>
                                  </a:solidFill>
                                  <a:latin typeface="Cambria Math" panose="02040503050406030204" pitchFamily="18" charset="0"/>
                                </a:rPr>
                                <m:t>−</m:t>
                              </m:r>
                              <m:sSub>
                                <m:sSubPr>
                                  <m:ctrlPr>
                                    <a:rPr lang="en-SG" sz="2300" i="1" smtClean="0">
                                      <a:solidFill>
                                        <a:schemeClr val="tx1">
                                          <a:lumMod val="75000"/>
                                          <a:lumOff val="25000"/>
                                        </a:schemeClr>
                                      </a:solidFill>
                                      <a:latin typeface="Cambria Math" panose="02040503050406030204" pitchFamily="18" charset="0"/>
                                    </a:rPr>
                                  </m:ctrlPr>
                                </m:sSubPr>
                                <m:e>
                                  <m:r>
                                    <a:rPr lang="en-SG" sz="2300" b="0" i="1" smtClean="0">
                                      <a:solidFill>
                                        <a:schemeClr val="tx1">
                                          <a:lumMod val="75000"/>
                                          <a:lumOff val="25000"/>
                                        </a:schemeClr>
                                      </a:solidFill>
                                      <a:latin typeface="Cambria Math" panose="02040503050406030204" pitchFamily="18" charset="0"/>
                                    </a:rPr>
                                    <m:t>𝑚</m:t>
                                  </m:r>
                                </m:e>
                                <m:sub>
                                  <m:r>
                                    <a:rPr lang="en-SG" sz="2300" b="0" i="1" smtClean="0">
                                      <a:solidFill>
                                        <a:schemeClr val="tx1">
                                          <a:lumMod val="75000"/>
                                          <a:lumOff val="25000"/>
                                        </a:schemeClr>
                                      </a:solidFill>
                                      <a:latin typeface="Cambria Math" panose="02040503050406030204" pitchFamily="18" charset="0"/>
                                    </a:rPr>
                                    <m:t>𝑝</m:t>
                                  </m:r>
                                </m:sub>
                              </m:sSub>
                              <m:r>
                                <a:rPr lang="en-SG" sz="2300" b="0" i="1" smtClean="0">
                                  <a:solidFill>
                                    <a:schemeClr val="tx1">
                                      <a:lumMod val="75000"/>
                                      <a:lumOff val="25000"/>
                                    </a:schemeClr>
                                  </a:solidFill>
                                  <a:latin typeface="Cambria Math" panose="02040503050406030204" pitchFamily="18" charset="0"/>
                                </a:rPr>
                                <m:t>)</m:t>
                              </m:r>
                              <m:sSup>
                                <m:sSupPr>
                                  <m:ctrlPr>
                                    <a:rPr lang="en-SG" sz="2300" i="1" smtClean="0">
                                      <a:solidFill>
                                        <a:schemeClr val="tx1">
                                          <a:lumMod val="75000"/>
                                          <a:lumOff val="25000"/>
                                        </a:schemeClr>
                                      </a:solidFill>
                                      <a:latin typeface="Cambria Math" panose="02040503050406030204" pitchFamily="18" charset="0"/>
                                    </a:rPr>
                                  </m:ctrlPr>
                                </m:sSupPr>
                                <m:e>
                                  <m:r>
                                    <a:rPr lang="en-SG" sz="2300" b="0" i="1" smtClean="0">
                                      <a:solidFill>
                                        <a:schemeClr val="tx1">
                                          <a:lumMod val="75000"/>
                                          <a:lumOff val="25000"/>
                                        </a:schemeClr>
                                      </a:solidFill>
                                      <a:latin typeface="Cambria Math" panose="02040503050406030204" pitchFamily="18" charset="0"/>
                                    </a:rPr>
                                    <m:t>𝑐</m:t>
                                  </m:r>
                                </m:e>
                                <m:sup>
                                  <m:r>
                                    <a:rPr lang="en-SG" sz="2300" b="0" i="1" smtClean="0">
                                      <a:solidFill>
                                        <a:schemeClr val="tx1">
                                          <a:lumMod val="75000"/>
                                          <a:lumOff val="25000"/>
                                        </a:schemeClr>
                                      </a:solidFill>
                                      <a:latin typeface="Cambria Math" panose="02040503050406030204" pitchFamily="18" charset="0"/>
                                    </a:rPr>
                                    <m:t>2</m:t>
                                  </m:r>
                                </m:sup>
                              </m:sSup>
                            </m:num>
                            <m:den>
                              <m:r>
                                <a:rPr lang="en-SG" sz="2300" b="0" i="1" smtClean="0">
                                  <a:solidFill>
                                    <a:schemeClr val="tx1">
                                      <a:lumMod val="75000"/>
                                      <a:lumOff val="25000"/>
                                    </a:schemeClr>
                                  </a:solidFill>
                                  <a:latin typeface="Cambria Math" panose="02040503050406030204" pitchFamily="18" charset="0"/>
                                </a:rPr>
                                <m:t>𝑘𝑇</m:t>
                              </m:r>
                            </m:den>
                          </m:f>
                        </m:e>
                      </m:d>
                      <m:r>
                        <a:rPr lang="en-SG" sz="2300" b="0" i="1" smtClean="0">
                          <a:solidFill>
                            <a:schemeClr val="tx1">
                              <a:lumMod val="75000"/>
                              <a:lumOff val="25000"/>
                            </a:schemeClr>
                          </a:solidFill>
                          <a:latin typeface="Cambria Math" panose="02040503050406030204" pitchFamily="18" charset="0"/>
                        </a:rPr>
                        <m:t>=0.985</m:t>
                      </m:r>
                    </m:oMath>
                  </m:oMathPara>
                </a14:m>
                <a:endParaRPr lang="en-SG" sz="2300" dirty="0">
                  <a:solidFill>
                    <a:schemeClr val="tx1">
                      <a:lumMod val="75000"/>
                      <a:lumOff val="25000"/>
                    </a:schemeClr>
                  </a:solidFill>
                </a:endParaRPr>
              </a:p>
            </p:txBody>
          </p:sp>
        </mc:Choice>
        <mc:Fallback xmlns="">
          <p:sp>
            <p:nvSpPr>
              <p:cNvPr id="17" name="TextBox 16">
                <a:extLst>
                  <a:ext uri="{FF2B5EF4-FFF2-40B4-BE49-F238E27FC236}">
                    <a16:creationId xmlns:a16="http://schemas.microsoft.com/office/drawing/2014/main" id="{431CE382-9D76-64DC-49F4-7398E5FE2304}"/>
                  </a:ext>
                </a:extLst>
              </p:cNvPr>
              <p:cNvSpPr txBox="1">
                <a:spLocks noRot="1" noChangeAspect="1" noMove="1" noResize="1" noEditPoints="1" noAdjustHandles="1" noChangeArrowheads="1" noChangeShapeType="1" noTextEdit="1"/>
              </p:cNvSpPr>
              <p:nvPr/>
            </p:nvSpPr>
            <p:spPr>
              <a:xfrm>
                <a:off x="479376" y="5338388"/>
                <a:ext cx="6096000" cy="910249"/>
              </a:xfrm>
              <a:prstGeom prst="rect">
                <a:avLst/>
              </a:prstGeom>
              <a:blipFill>
                <a:blip r:embed="rId5"/>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3463867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E27798-3B33-9715-58E2-77163DC9FB2A}"/>
              </a:ext>
            </a:extLst>
          </p:cNvPr>
          <p:cNvSpPr>
            <a:spLocks noGrp="1"/>
          </p:cNvSpPr>
          <p:nvPr>
            <p:ph type="sldNum" sz="quarter" idx="12"/>
          </p:nvPr>
        </p:nvSpPr>
        <p:spPr/>
        <p:txBody>
          <a:bodyPr/>
          <a:lstStyle/>
          <a:p>
            <a:fld id="{7081BC99-F884-43C5-B753-915CEB8D5D35}" type="slidenum">
              <a:rPr lang="en-SG" smtClean="0"/>
              <a:pPr/>
              <a:t>13</a:t>
            </a:fld>
            <a:endParaRPr lang="en-SG"/>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4EE079E-0A04-835B-D6D3-FF2AA5E3D43C}"/>
                  </a:ext>
                </a:extLst>
              </p:cNvPr>
              <p:cNvSpPr txBox="1"/>
              <p:nvPr/>
            </p:nvSpPr>
            <p:spPr>
              <a:xfrm>
                <a:off x="946568" y="4801200"/>
                <a:ext cx="4443524" cy="3208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SG" sz="1900" b="0" i="0" smtClean="0">
                          <a:latin typeface="Cambria Math" panose="02040503050406030204" pitchFamily="18" charset="0"/>
                        </a:rPr>
                        <m:t>Mass</m:t>
                      </m:r>
                      <m:r>
                        <a:rPr lang="en-SG" sz="1900" b="0" i="0" smtClean="0">
                          <a:latin typeface="Cambria Math" panose="02040503050406030204" pitchFamily="18" charset="0"/>
                        </a:rPr>
                        <m:t> </m:t>
                      </m:r>
                      <m:r>
                        <m:rPr>
                          <m:sty m:val="p"/>
                        </m:rPr>
                        <a:rPr lang="en-SG" sz="1900" b="0" i="0" smtClean="0">
                          <a:latin typeface="Cambria Math" panose="02040503050406030204" pitchFamily="18" charset="0"/>
                        </a:rPr>
                        <m:t>of</m:t>
                      </m:r>
                      <m:r>
                        <a:rPr lang="en-SG" sz="1900" b="0" i="0" smtClean="0">
                          <a:latin typeface="Cambria Math" panose="02040503050406030204" pitchFamily="18" charset="0"/>
                        </a:rPr>
                        <m:t> </m:t>
                      </m:r>
                      <m:r>
                        <m:rPr>
                          <m:sty m:val="p"/>
                        </m:rPr>
                        <a:rPr lang="en-SG" sz="1900" b="0" i="0" smtClean="0">
                          <a:latin typeface="Cambria Math" panose="02040503050406030204" pitchFamily="18" charset="0"/>
                        </a:rPr>
                        <m:t>Proton</m:t>
                      </m:r>
                      <m:r>
                        <a:rPr lang="en-SG" sz="1900" b="0" i="0" smtClean="0">
                          <a:latin typeface="Cambria Math" panose="02040503050406030204" pitchFamily="18" charset="0"/>
                        </a:rPr>
                        <m:t> </m:t>
                      </m:r>
                      <m:sSub>
                        <m:sSubPr>
                          <m:ctrlPr>
                            <a:rPr lang="en-SG" sz="1900" b="0" i="1" smtClean="0">
                              <a:latin typeface="Cambria Math" panose="02040503050406030204" pitchFamily="18" charset="0"/>
                            </a:rPr>
                          </m:ctrlPr>
                        </m:sSubPr>
                        <m:e>
                          <m:r>
                            <a:rPr lang="en-SG" sz="1900" b="0" i="1" smtClean="0">
                              <a:latin typeface="Cambria Math" panose="02040503050406030204" pitchFamily="18" charset="0"/>
                            </a:rPr>
                            <m:t>𝑚</m:t>
                          </m:r>
                        </m:e>
                        <m:sub>
                          <m:r>
                            <a:rPr lang="en-SG" sz="1900" b="0" i="1" smtClean="0">
                              <a:latin typeface="Cambria Math" panose="02040503050406030204" pitchFamily="18" charset="0"/>
                            </a:rPr>
                            <m:t>𝑝</m:t>
                          </m:r>
                        </m:sub>
                      </m:sSub>
                      <m:r>
                        <a:rPr lang="en-SG" sz="1900" b="0" i="1" smtClean="0">
                          <a:latin typeface="Cambria Math" panose="02040503050406030204" pitchFamily="18" charset="0"/>
                        </a:rPr>
                        <m:t>=1.672622×</m:t>
                      </m:r>
                      <m:sSup>
                        <m:sSupPr>
                          <m:ctrlPr>
                            <a:rPr lang="en-SG" sz="1900" b="0" i="1" smtClean="0">
                              <a:latin typeface="Cambria Math" panose="02040503050406030204" pitchFamily="18" charset="0"/>
                            </a:rPr>
                          </m:ctrlPr>
                        </m:sSupPr>
                        <m:e>
                          <m:r>
                            <a:rPr lang="en-SG" sz="1900" b="0" i="1" smtClean="0">
                              <a:latin typeface="Cambria Math" panose="02040503050406030204" pitchFamily="18" charset="0"/>
                            </a:rPr>
                            <m:t>10</m:t>
                          </m:r>
                        </m:e>
                        <m:sup>
                          <m:r>
                            <a:rPr lang="en-SG" sz="1900" b="0" i="1" smtClean="0">
                              <a:latin typeface="Cambria Math" panose="02040503050406030204" pitchFamily="18" charset="0"/>
                            </a:rPr>
                            <m:t>−27</m:t>
                          </m:r>
                        </m:sup>
                      </m:sSup>
                      <m:r>
                        <m:rPr>
                          <m:sty m:val="p"/>
                        </m:rPr>
                        <a:rPr lang="en-SG" sz="1900" b="0" i="0" smtClean="0">
                          <a:latin typeface="Cambria Math" panose="02040503050406030204" pitchFamily="18" charset="0"/>
                        </a:rPr>
                        <m:t>kg</m:t>
                      </m:r>
                    </m:oMath>
                  </m:oMathPara>
                </a14:m>
                <a:endParaRPr lang="en-SG" sz="1900" dirty="0"/>
              </a:p>
            </p:txBody>
          </p:sp>
        </mc:Choice>
        <mc:Fallback xmlns="">
          <p:sp>
            <p:nvSpPr>
              <p:cNvPr id="7" name="TextBox 6">
                <a:extLst>
                  <a:ext uri="{FF2B5EF4-FFF2-40B4-BE49-F238E27FC236}">
                    <a16:creationId xmlns:a16="http://schemas.microsoft.com/office/drawing/2014/main" id="{D4EE079E-0A04-835B-D6D3-FF2AA5E3D43C}"/>
                  </a:ext>
                </a:extLst>
              </p:cNvPr>
              <p:cNvSpPr txBox="1">
                <a:spLocks noRot="1" noChangeAspect="1" noMove="1" noResize="1" noEditPoints="1" noAdjustHandles="1" noChangeArrowheads="1" noChangeShapeType="1" noTextEdit="1"/>
              </p:cNvSpPr>
              <p:nvPr/>
            </p:nvSpPr>
            <p:spPr>
              <a:xfrm>
                <a:off x="946568" y="4801200"/>
                <a:ext cx="4443524" cy="320857"/>
              </a:xfrm>
              <a:prstGeom prst="rect">
                <a:avLst/>
              </a:prstGeom>
              <a:blipFill>
                <a:blip r:embed="rId2"/>
                <a:stretch>
                  <a:fillRect l="-823" r="-1646" b="-25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B5969ED-F5B8-A849-5FCB-3800DCAEE2EA}"/>
                  </a:ext>
                </a:extLst>
              </p:cNvPr>
              <p:cNvSpPr txBox="1"/>
              <p:nvPr/>
            </p:nvSpPr>
            <p:spPr>
              <a:xfrm>
                <a:off x="946568" y="5377264"/>
                <a:ext cx="4569391" cy="2923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SG" sz="1900" b="0" i="0" smtClean="0">
                          <a:latin typeface="Cambria Math" panose="02040503050406030204" pitchFamily="18" charset="0"/>
                        </a:rPr>
                        <m:t>Mass</m:t>
                      </m:r>
                      <m:r>
                        <a:rPr lang="en-SG" sz="1900" b="0" i="0" smtClean="0">
                          <a:latin typeface="Cambria Math" panose="02040503050406030204" pitchFamily="18" charset="0"/>
                        </a:rPr>
                        <m:t> </m:t>
                      </m:r>
                      <m:r>
                        <m:rPr>
                          <m:sty m:val="p"/>
                        </m:rPr>
                        <a:rPr lang="en-SG" sz="1900" b="0" i="0" smtClean="0">
                          <a:latin typeface="Cambria Math" panose="02040503050406030204" pitchFamily="18" charset="0"/>
                        </a:rPr>
                        <m:t>of</m:t>
                      </m:r>
                      <m:r>
                        <a:rPr lang="en-SG" sz="1900" b="0" i="0" smtClean="0">
                          <a:latin typeface="Cambria Math" panose="02040503050406030204" pitchFamily="18" charset="0"/>
                        </a:rPr>
                        <m:t> </m:t>
                      </m:r>
                      <m:r>
                        <m:rPr>
                          <m:sty m:val="p"/>
                        </m:rPr>
                        <a:rPr lang="en-SG" sz="1900" b="0" i="0" smtClean="0">
                          <a:latin typeface="Cambria Math" panose="02040503050406030204" pitchFamily="18" charset="0"/>
                        </a:rPr>
                        <m:t>neutron</m:t>
                      </m:r>
                      <m:r>
                        <a:rPr lang="en-SG" sz="1900" b="0" i="0" smtClean="0">
                          <a:latin typeface="Cambria Math" panose="02040503050406030204" pitchFamily="18" charset="0"/>
                        </a:rPr>
                        <m:t> </m:t>
                      </m:r>
                      <m:sSub>
                        <m:sSubPr>
                          <m:ctrlPr>
                            <a:rPr lang="en-SG" sz="1900" b="0" i="1" smtClean="0">
                              <a:latin typeface="Cambria Math" panose="02040503050406030204" pitchFamily="18" charset="0"/>
                            </a:rPr>
                          </m:ctrlPr>
                        </m:sSubPr>
                        <m:e>
                          <m:r>
                            <a:rPr lang="en-SG" sz="1900" b="0" i="1" smtClean="0">
                              <a:latin typeface="Cambria Math" panose="02040503050406030204" pitchFamily="18" charset="0"/>
                            </a:rPr>
                            <m:t>𝑚</m:t>
                          </m:r>
                        </m:e>
                        <m:sub>
                          <m:r>
                            <a:rPr lang="en-SG" sz="1900" b="0" i="1" smtClean="0">
                              <a:latin typeface="Cambria Math" panose="02040503050406030204" pitchFamily="18" charset="0"/>
                            </a:rPr>
                            <m:t>𝑛</m:t>
                          </m:r>
                        </m:sub>
                      </m:sSub>
                      <m:r>
                        <a:rPr lang="en-SG" sz="1900" b="0" i="1" smtClean="0">
                          <a:latin typeface="Cambria Math" panose="02040503050406030204" pitchFamily="18" charset="0"/>
                        </a:rPr>
                        <m:t>=1.674927×</m:t>
                      </m:r>
                      <m:sSup>
                        <m:sSupPr>
                          <m:ctrlPr>
                            <a:rPr lang="en-SG" sz="1900" b="0" i="1" smtClean="0">
                              <a:latin typeface="Cambria Math" panose="02040503050406030204" pitchFamily="18" charset="0"/>
                            </a:rPr>
                          </m:ctrlPr>
                        </m:sSupPr>
                        <m:e>
                          <m:r>
                            <a:rPr lang="en-SG" sz="1900" b="0" i="1" smtClean="0">
                              <a:latin typeface="Cambria Math" panose="02040503050406030204" pitchFamily="18" charset="0"/>
                            </a:rPr>
                            <m:t>10</m:t>
                          </m:r>
                        </m:e>
                        <m:sup>
                          <m:r>
                            <a:rPr lang="en-SG" sz="1900" b="0" i="1" smtClean="0">
                              <a:latin typeface="Cambria Math" panose="02040503050406030204" pitchFamily="18" charset="0"/>
                            </a:rPr>
                            <m:t>−27</m:t>
                          </m:r>
                        </m:sup>
                      </m:sSup>
                      <m:r>
                        <m:rPr>
                          <m:sty m:val="p"/>
                        </m:rPr>
                        <a:rPr lang="en-SG" sz="1900" b="0" i="0" smtClean="0">
                          <a:latin typeface="Cambria Math" panose="02040503050406030204" pitchFamily="18" charset="0"/>
                        </a:rPr>
                        <m:t>kg</m:t>
                      </m:r>
                    </m:oMath>
                  </m:oMathPara>
                </a14:m>
                <a:endParaRPr lang="en-SG" sz="1900" dirty="0"/>
              </a:p>
            </p:txBody>
          </p:sp>
        </mc:Choice>
        <mc:Fallback xmlns="">
          <p:sp>
            <p:nvSpPr>
              <p:cNvPr id="8" name="TextBox 7">
                <a:extLst>
                  <a:ext uri="{FF2B5EF4-FFF2-40B4-BE49-F238E27FC236}">
                    <a16:creationId xmlns:a16="http://schemas.microsoft.com/office/drawing/2014/main" id="{AB5969ED-F5B8-A849-5FCB-3800DCAEE2EA}"/>
                  </a:ext>
                </a:extLst>
              </p:cNvPr>
              <p:cNvSpPr txBox="1">
                <a:spLocks noRot="1" noChangeAspect="1" noMove="1" noResize="1" noEditPoints="1" noAdjustHandles="1" noChangeArrowheads="1" noChangeShapeType="1" noTextEdit="1"/>
              </p:cNvSpPr>
              <p:nvPr/>
            </p:nvSpPr>
            <p:spPr>
              <a:xfrm>
                <a:off x="946568" y="5377264"/>
                <a:ext cx="4569391" cy="292388"/>
              </a:xfrm>
              <a:prstGeom prst="rect">
                <a:avLst/>
              </a:prstGeom>
              <a:blipFill>
                <a:blip r:embed="rId3"/>
                <a:stretch>
                  <a:fillRect l="-800" t="-2083" r="-1467" b="-33333"/>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C0871F4-004D-288F-4D43-84F4CE106194}"/>
                  </a:ext>
                </a:extLst>
              </p:cNvPr>
              <p:cNvSpPr txBox="1"/>
              <p:nvPr/>
            </p:nvSpPr>
            <p:spPr>
              <a:xfrm>
                <a:off x="6832328" y="5068435"/>
                <a:ext cx="1711944" cy="335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SG" sz="1900" b="0" i="1" smtClean="0">
                              <a:solidFill>
                                <a:srgbClr val="0000FF"/>
                              </a:solidFill>
                              <a:latin typeface="Cambria Math" panose="02040503050406030204" pitchFamily="18" charset="0"/>
                            </a:rPr>
                          </m:ctrlPr>
                        </m:dPr>
                        <m:e>
                          <m:sSub>
                            <m:sSubPr>
                              <m:ctrlPr>
                                <a:rPr lang="en-SG" sz="1900" b="0" i="1" smtClean="0">
                                  <a:solidFill>
                                    <a:srgbClr val="0000FF"/>
                                  </a:solidFill>
                                  <a:latin typeface="Cambria Math" panose="02040503050406030204" pitchFamily="18" charset="0"/>
                                </a:rPr>
                              </m:ctrlPr>
                            </m:sSubPr>
                            <m:e>
                              <m:r>
                                <a:rPr lang="en-SG" sz="1900" b="0" i="1" smtClean="0">
                                  <a:solidFill>
                                    <a:srgbClr val="0000FF"/>
                                  </a:solidFill>
                                  <a:latin typeface="Cambria Math" panose="02040503050406030204" pitchFamily="18" charset="0"/>
                                </a:rPr>
                                <m:t>𝑚</m:t>
                              </m:r>
                            </m:e>
                            <m:sub>
                              <m:r>
                                <a:rPr lang="en-SG" sz="1900" b="0" i="1" smtClean="0">
                                  <a:solidFill>
                                    <a:srgbClr val="0000FF"/>
                                  </a:solidFill>
                                  <a:latin typeface="Cambria Math" panose="02040503050406030204" pitchFamily="18" charset="0"/>
                                </a:rPr>
                                <m:t>𝑛</m:t>
                              </m:r>
                            </m:sub>
                          </m:sSub>
                          <m:r>
                            <a:rPr lang="en-SG" sz="1900" b="0" i="1" smtClean="0">
                              <a:solidFill>
                                <a:srgbClr val="0000FF"/>
                              </a:solidFill>
                              <a:latin typeface="Cambria Math" panose="02040503050406030204" pitchFamily="18" charset="0"/>
                            </a:rPr>
                            <m:t>−</m:t>
                          </m:r>
                          <m:sSub>
                            <m:sSubPr>
                              <m:ctrlPr>
                                <a:rPr lang="en-SG" sz="1900" b="0" i="1" smtClean="0">
                                  <a:solidFill>
                                    <a:srgbClr val="0000FF"/>
                                  </a:solidFill>
                                  <a:latin typeface="Cambria Math" panose="02040503050406030204" pitchFamily="18" charset="0"/>
                                </a:rPr>
                              </m:ctrlPr>
                            </m:sSubPr>
                            <m:e>
                              <m:r>
                                <a:rPr lang="en-SG" sz="1900" b="0" i="1" smtClean="0">
                                  <a:solidFill>
                                    <a:srgbClr val="0000FF"/>
                                  </a:solidFill>
                                  <a:latin typeface="Cambria Math" panose="02040503050406030204" pitchFamily="18" charset="0"/>
                                </a:rPr>
                                <m:t>𝑚</m:t>
                              </m:r>
                            </m:e>
                            <m:sub>
                              <m:r>
                                <a:rPr lang="en-SG" sz="1900" b="0" i="1" smtClean="0">
                                  <a:solidFill>
                                    <a:srgbClr val="0000FF"/>
                                  </a:solidFill>
                                  <a:latin typeface="Cambria Math" panose="02040503050406030204" pitchFamily="18" charset="0"/>
                                </a:rPr>
                                <m:t>𝑝</m:t>
                              </m:r>
                            </m:sub>
                          </m:sSub>
                        </m:e>
                      </m:d>
                      <m:sSup>
                        <m:sSupPr>
                          <m:ctrlPr>
                            <a:rPr lang="en-SG" sz="1900" b="0" i="1" smtClean="0">
                              <a:solidFill>
                                <a:srgbClr val="0000FF"/>
                              </a:solidFill>
                              <a:latin typeface="Cambria Math" panose="02040503050406030204" pitchFamily="18" charset="0"/>
                            </a:rPr>
                          </m:ctrlPr>
                        </m:sSupPr>
                        <m:e>
                          <m:r>
                            <a:rPr lang="en-SG" sz="1900" b="0" i="1" smtClean="0">
                              <a:solidFill>
                                <a:srgbClr val="0000FF"/>
                              </a:solidFill>
                              <a:latin typeface="Cambria Math" panose="02040503050406030204" pitchFamily="18" charset="0"/>
                            </a:rPr>
                            <m:t>𝑐</m:t>
                          </m:r>
                        </m:e>
                        <m:sup>
                          <m:r>
                            <a:rPr lang="en-SG" sz="1900" b="0" i="1" smtClean="0">
                              <a:solidFill>
                                <a:srgbClr val="0000FF"/>
                              </a:solidFill>
                              <a:latin typeface="Cambria Math" panose="02040503050406030204" pitchFamily="18" charset="0"/>
                            </a:rPr>
                            <m:t>2</m:t>
                          </m:r>
                        </m:sup>
                      </m:sSup>
                      <m:r>
                        <a:rPr lang="en-SG" sz="1900" b="0" i="1" smtClean="0">
                          <a:solidFill>
                            <a:srgbClr val="0000FF"/>
                          </a:solidFill>
                          <a:latin typeface="Cambria Math" panose="02040503050406030204" pitchFamily="18" charset="0"/>
                        </a:rPr>
                        <m:t>=</m:t>
                      </m:r>
                    </m:oMath>
                  </m:oMathPara>
                </a14:m>
                <a:endParaRPr lang="en-SG" sz="1900" dirty="0">
                  <a:solidFill>
                    <a:srgbClr val="0000FF"/>
                  </a:solidFill>
                </a:endParaRPr>
              </a:p>
            </p:txBody>
          </p:sp>
        </mc:Choice>
        <mc:Fallback xmlns="">
          <p:sp>
            <p:nvSpPr>
              <p:cNvPr id="14" name="TextBox 13">
                <a:extLst>
                  <a:ext uri="{FF2B5EF4-FFF2-40B4-BE49-F238E27FC236}">
                    <a16:creationId xmlns:a16="http://schemas.microsoft.com/office/drawing/2014/main" id="{7C0871F4-004D-288F-4D43-84F4CE106194}"/>
                  </a:ext>
                </a:extLst>
              </p:cNvPr>
              <p:cNvSpPr txBox="1">
                <a:spLocks noRot="1" noChangeAspect="1" noMove="1" noResize="1" noEditPoints="1" noAdjustHandles="1" noChangeArrowheads="1" noChangeShapeType="1" noTextEdit="1"/>
              </p:cNvSpPr>
              <p:nvPr/>
            </p:nvSpPr>
            <p:spPr>
              <a:xfrm>
                <a:off x="6832328" y="5068435"/>
                <a:ext cx="1711944" cy="335861"/>
              </a:xfrm>
              <a:prstGeom prst="rect">
                <a:avLst/>
              </a:prstGeom>
              <a:blipFill>
                <a:blip r:embed="rId4"/>
                <a:stretch>
                  <a:fillRect r="-712" b="-1785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E5A89F5-1BDB-34CF-DA69-D8954F70850C}"/>
                  </a:ext>
                </a:extLst>
              </p:cNvPr>
              <p:cNvSpPr txBox="1"/>
              <p:nvPr/>
            </p:nvSpPr>
            <p:spPr>
              <a:xfrm>
                <a:off x="6832328" y="5944924"/>
                <a:ext cx="857093" cy="2923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sz="1900" b="0" i="1" smtClean="0">
                              <a:solidFill>
                                <a:srgbClr val="0000FF"/>
                              </a:solidFill>
                              <a:latin typeface="Cambria Math" panose="02040503050406030204" pitchFamily="18" charset="0"/>
                            </a:rPr>
                          </m:ctrlPr>
                        </m:sSubPr>
                        <m:e>
                          <m:r>
                            <a:rPr lang="en-SG" sz="1900" b="0" i="1" smtClean="0">
                              <a:solidFill>
                                <a:srgbClr val="0000FF"/>
                              </a:solidFill>
                              <a:latin typeface="Cambria Math" panose="02040503050406030204" pitchFamily="18" charset="0"/>
                            </a:rPr>
                            <m:t>𝑚</m:t>
                          </m:r>
                        </m:e>
                        <m:sub>
                          <m:r>
                            <a:rPr lang="en-SG" sz="1900" b="0" i="1" smtClean="0">
                              <a:solidFill>
                                <a:srgbClr val="0000FF"/>
                              </a:solidFill>
                              <a:latin typeface="Cambria Math" panose="02040503050406030204" pitchFamily="18" charset="0"/>
                            </a:rPr>
                            <m:t>𝑒</m:t>
                          </m:r>
                        </m:sub>
                      </m:sSub>
                      <m:sSup>
                        <m:sSupPr>
                          <m:ctrlPr>
                            <a:rPr lang="en-SG" sz="1900" b="0" i="1" smtClean="0">
                              <a:solidFill>
                                <a:srgbClr val="0000FF"/>
                              </a:solidFill>
                              <a:latin typeface="Cambria Math" panose="02040503050406030204" pitchFamily="18" charset="0"/>
                            </a:rPr>
                          </m:ctrlPr>
                        </m:sSupPr>
                        <m:e>
                          <m:r>
                            <a:rPr lang="en-SG" sz="1900" b="0" i="1" smtClean="0">
                              <a:solidFill>
                                <a:srgbClr val="0000FF"/>
                              </a:solidFill>
                              <a:latin typeface="Cambria Math" panose="02040503050406030204" pitchFamily="18" charset="0"/>
                            </a:rPr>
                            <m:t>𝑐</m:t>
                          </m:r>
                        </m:e>
                        <m:sup>
                          <m:r>
                            <a:rPr lang="en-SG" sz="1900" b="0" i="1" smtClean="0">
                              <a:solidFill>
                                <a:srgbClr val="0000FF"/>
                              </a:solidFill>
                              <a:latin typeface="Cambria Math" panose="02040503050406030204" pitchFamily="18" charset="0"/>
                            </a:rPr>
                            <m:t>2</m:t>
                          </m:r>
                        </m:sup>
                      </m:sSup>
                      <m:r>
                        <a:rPr lang="en-SG" sz="1900" b="0" i="1" smtClean="0">
                          <a:solidFill>
                            <a:srgbClr val="0000FF"/>
                          </a:solidFill>
                          <a:latin typeface="Cambria Math" panose="02040503050406030204" pitchFamily="18" charset="0"/>
                        </a:rPr>
                        <m:t>=</m:t>
                      </m:r>
                    </m:oMath>
                  </m:oMathPara>
                </a14:m>
                <a:endParaRPr lang="en-SG" sz="1900" dirty="0">
                  <a:solidFill>
                    <a:srgbClr val="0000FF"/>
                  </a:solidFill>
                </a:endParaRPr>
              </a:p>
            </p:txBody>
          </p:sp>
        </mc:Choice>
        <mc:Fallback xmlns="">
          <p:sp>
            <p:nvSpPr>
              <p:cNvPr id="17" name="TextBox 16">
                <a:extLst>
                  <a:ext uri="{FF2B5EF4-FFF2-40B4-BE49-F238E27FC236}">
                    <a16:creationId xmlns:a16="http://schemas.microsoft.com/office/drawing/2014/main" id="{2E5A89F5-1BDB-34CF-DA69-D8954F70850C}"/>
                  </a:ext>
                </a:extLst>
              </p:cNvPr>
              <p:cNvSpPr txBox="1">
                <a:spLocks noRot="1" noChangeAspect="1" noMove="1" noResize="1" noEditPoints="1" noAdjustHandles="1" noChangeArrowheads="1" noChangeShapeType="1" noTextEdit="1"/>
              </p:cNvSpPr>
              <p:nvPr/>
            </p:nvSpPr>
            <p:spPr>
              <a:xfrm>
                <a:off x="6832328" y="5944924"/>
                <a:ext cx="857093" cy="292388"/>
              </a:xfrm>
              <a:prstGeom prst="rect">
                <a:avLst/>
              </a:prstGeom>
              <a:blipFill>
                <a:blip r:embed="rId5"/>
                <a:stretch>
                  <a:fillRect l="-3571" t="-2083" r="-2857" b="-1041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BD9E07D-7406-AEE7-81DC-E76B187A7A58}"/>
                  </a:ext>
                </a:extLst>
              </p:cNvPr>
              <p:cNvSpPr txBox="1"/>
              <p:nvPr/>
            </p:nvSpPr>
            <p:spPr>
              <a:xfrm>
                <a:off x="946568" y="5944924"/>
                <a:ext cx="4573368" cy="2923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SG" sz="1900" b="0" i="0" smtClean="0">
                          <a:latin typeface="Cambria Math" panose="02040503050406030204" pitchFamily="18" charset="0"/>
                        </a:rPr>
                        <m:t>Mass</m:t>
                      </m:r>
                      <m:r>
                        <a:rPr lang="en-SG" sz="1900" b="0" i="0" smtClean="0">
                          <a:latin typeface="Cambria Math" panose="02040503050406030204" pitchFamily="18" charset="0"/>
                        </a:rPr>
                        <m:t> </m:t>
                      </m:r>
                      <m:r>
                        <m:rPr>
                          <m:sty m:val="p"/>
                        </m:rPr>
                        <a:rPr lang="en-SG" sz="1900" b="0" i="0" smtClean="0">
                          <a:latin typeface="Cambria Math" panose="02040503050406030204" pitchFamily="18" charset="0"/>
                        </a:rPr>
                        <m:t>of</m:t>
                      </m:r>
                      <m:r>
                        <a:rPr lang="en-SG" sz="1900" b="0" i="0" smtClean="0">
                          <a:latin typeface="Cambria Math" panose="02040503050406030204" pitchFamily="18" charset="0"/>
                        </a:rPr>
                        <m:t> </m:t>
                      </m:r>
                      <m:r>
                        <m:rPr>
                          <m:sty m:val="p"/>
                        </m:rPr>
                        <a:rPr lang="en-SG" sz="1900" b="0" i="0" smtClean="0">
                          <a:latin typeface="Cambria Math" panose="02040503050406030204" pitchFamily="18" charset="0"/>
                        </a:rPr>
                        <m:t>electron</m:t>
                      </m:r>
                      <m:r>
                        <a:rPr lang="en-SG" sz="1900" b="0" i="0" smtClean="0">
                          <a:latin typeface="Cambria Math" panose="02040503050406030204" pitchFamily="18" charset="0"/>
                        </a:rPr>
                        <m:t> </m:t>
                      </m:r>
                      <m:sSub>
                        <m:sSubPr>
                          <m:ctrlPr>
                            <a:rPr lang="en-SG" sz="1900" b="0" i="1" smtClean="0">
                              <a:latin typeface="Cambria Math" panose="02040503050406030204" pitchFamily="18" charset="0"/>
                            </a:rPr>
                          </m:ctrlPr>
                        </m:sSubPr>
                        <m:e>
                          <m:r>
                            <a:rPr lang="en-SG" sz="1900" b="0" i="1" smtClean="0">
                              <a:latin typeface="Cambria Math" panose="02040503050406030204" pitchFamily="18" charset="0"/>
                            </a:rPr>
                            <m:t>𝑚</m:t>
                          </m:r>
                        </m:e>
                        <m:sub>
                          <m:r>
                            <a:rPr lang="en-SG" sz="1900" b="0" i="1" smtClean="0">
                              <a:latin typeface="Cambria Math" panose="02040503050406030204" pitchFamily="18" charset="0"/>
                            </a:rPr>
                            <m:t>𝑒</m:t>
                          </m:r>
                        </m:sub>
                      </m:sSub>
                      <m:r>
                        <a:rPr lang="en-SG" sz="1900" b="0" i="1" smtClean="0">
                          <a:latin typeface="Cambria Math" panose="02040503050406030204" pitchFamily="18" charset="0"/>
                        </a:rPr>
                        <m:t>=9.109384×</m:t>
                      </m:r>
                      <m:sSup>
                        <m:sSupPr>
                          <m:ctrlPr>
                            <a:rPr lang="en-SG" sz="1900" b="0" i="1" smtClean="0">
                              <a:latin typeface="Cambria Math" panose="02040503050406030204" pitchFamily="18" charset="0"/>
                            </a:rPr>
                          </m:ctrlPr>
                        </m:sSupPr>
                        <m:e>
                          <m:r>
                            <a:rPr lang="en-SG" sz="1900" b="0" i="1" smtClean="0">
                              <a:latin typeface="Cambria Math" panose="02040503050406030204" pitchFamily="18" charset="0"/>
                            </a:rPr>
                            <m:t>10</m:t>
                          </m:r>
                        </m:e>
                        <m:sup>
                          <m:r>
                            <a:rPr lang="en-SG" sz="1900" b="0" i="1" smtClean="0">
                              <a:latin typeface="Cambria Math" panose="02040503050406030204" pitchFamily="18" charset="0"/>
                            </a:rPr>
                            <m:t>−31</m:t>
                          </m:r>
                        </m:sup>
                      </m:sSup>
                      <m:r>
                        <m:rPr>
                          <m:sty m:val="p"/>
                        </m:rPr>
                        <a:rPr lang="en-SG" sz="1900" b="0" i="0" smtClean="0">
                          <a:latin typeface="Cambria Math" panose="02040503050406030204" pitchFamily="18" charset="0"/>
                        </a:rPr>
                        <m:t>kg</m:t>
                      </m:r>
                    </m:oMath>
                  </m:oMathPara>
                </a14:m>
                <a:endParaRPr lang="en-SG" sz="1900" dirty="0"/>
              </a:p>
            </p:txBody>
          </p:sp>
        </mc:Choice>
        <mc:Fallback xmlns="">
          <p:sp>
            <p:nvSpPr>
              <p:cNvPr id="18" name="TextBox 17">
                <a:extLst>
                  <a:ext uri="{FF2B5EF4-FFF2-40B4-BE49-F238E27FC236}">
                    <a16:creationId xmlns:a16="http://schemas.microsoft.com/office/drawing/2014/main" id="{6BD9E07D-7406-AEE7-81DC-E76B187A7A58}"/>
                  </a:ext>
                </a:extLst>
              </p:cNvPr>
              <p:cNvSpPr txBox="1">
                <a:spLocks noRot="1" noChangeAspect="1" noMove="1" noResize="1" noEditPoints="1" noAdjustHandles="1" noChangeArrowheads="1" noChangeShapeType="1" noTextEdit="1"/>
              </p:cNvSpPr>
              <p:nvPr/>
            </p:nvSpPr>
            <p:spPr>
              <a:xfrm>
                <a:off x="946568" y="5944924"/>
                <a:ext cx="4573368" cy="292388"/>
              </a:xfrm>
              <a:prstGeom prst="rect">
                <a:avLst/>
              </a:prstGeom>
              <a:blipFill>
                <a:blip r:embed="rId6"/>
                <a:stretch>
                  <a:fillRect l="-799" t="-2083" r="-1465" b="-33333"/>
                </a:stretch>
              </a:blipFill>
            </p:spPr>
            <p:txBody>
              <a:bodyPr/>
              <a:lstStyle/>
              <a:p>
                <a:r>
                  <a:rPr lang="en-SG">
                    <a:noFill/>
                  </a:rPr>
                  <a:t> </a:t>
                </a:r>
              </a:p>
            </p:txBody>
          </p:sp>
        </mc:Fallback>
      </mc:AlternateContent>
      <p:sp>
        <p:nvSpPr>
          <p:cNvPr id="2" name="TextBox 1">
            <a:extLst>
              <a:ext uri="{FF2B5EF4-FFF2-40B4-BE49-F238E27FC236}">
                <a16:creationId xmlns:a16="http://schemas.microsoft.com/office/drawing/2014/main" id="{BF6B8F2B-A14F-2786-B229-7FF893168E16}"/>
              </a:ext>
            </a:extLst>
          </p:cNvPr>
          <p:cNvSpPr txBox="1"/>
          <p:nvPr/>
        </p:nvSpPr>
        <p:spPr>
          <a:xfrm>
            <a:off x="623392" y="369670"/>
            <a:ext cx="3888432" cy="446276"/>
          </a:xfrm>
          <a:prstGeom prst="rect">
            <a:avLst/>
          </a:prstGeom>
          <a:noFill/>
        </p:spPr>
        <p:txBody>
          <a:bodyPr wrap="square" rtlCol="0">
            <a:spAutoFit/>
          </a:bodyPr>
          <a:lstStyle/>
          <a:p>
            <a:r>
              <a:rPr lang="en-SG" sz="2300" dirty="0">
                <a:solidFill>
                  <a:srgbClr val="0000FF"/>
                </a:solidFill>
              </a:rPr>
              <a:t>Fill in the table below</a:t>
            </a:r>
          </a:p>
        </p:txBody>
      </p:sp>
      <p:pic>
        <p:nvPicPr>
          <p:cNvPr id="3" name="Picture 2">
            <a:extLst>
              <a:ext uri="{FF2B5EF4-FFF2-40B4-BE49-F238E27FC236}">
                <a16:creationId xmlns:a16="http://schemas.microsoft.com/office/drawing/2014/main" id="{44F3AD39-EE4E-E0DE-DADA-A603B0ADB00F}"/>
              </a:ext>
            </a:extLst>
          </p:cNvPr>
          <p:cNvPicPr>
            <a:picLocks noChangeAspect="1"/>
          </p:cNvPicPr>
          <p:nvPr/>
        </p:nvPicPr>
        <p:blipFill>
          <a:blip r:embed="rId7"/>
          <a:stretch>
            <a:fillRect/>
          </a:stretch>
        </p:blipFill>
        <p:spPr>
          <a:xfrm>
            <a:off x="1271464" y="1212308"/>
            <a:ext cx="9345978" cy="3048264"/>
          </a:xfrm>
          <a:prstGeom prst="rect">
            <a:avLst/>
          </a:prstGeom>
        </p:spPr>
      </p:pic>
    </p:spTree>
    <p:extLst>
      <p:ext uri="{BB962C8B-B14F-4D97-AF65-F5344CB8AC3E}">
        <p14:creationId xmlns:p14="http://schemas.microsoft.com/office/powerpoint/2010/main" val="1012324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E27798-3B33-9715-58E2-77163DC9FB2A}"/>
              </a:ext>
            </a:extLst>
          </p:cNvPr>
          <p:cNvSpPr>
            <a:spLocks noGrp="1"/>
          </p:cNvSpPr>
          <p:nvPr>
            <p:ph type="sldNum" sz="quarter" idx="12"/>
          </p:nvPr>
        </p:nvSpPr>
        <p:spPr/>
        <p:txBody>
          <a:bodyPr/>
          <a:lstStyle/>
          <a:p>
            <a:fld id="{7081BC99-F884-43C5-B753-915CEB8D5D35}" type="slidenum">
              <a:rPr lang="en-SG" smtClean="0"/>
              <a:pPr/>
              <a:t>14</a:t>
            </a:fld>
            <a:endParaRPr lang="en-SG"/>
          </a:p>
        </p:txBody>
      </p:sp>
      <p:sp>
        <p:nvSpPr>
          <p:cNvPr id="3" name="Title 1">
            <a:extLst>
              <a:ext uri="{FF2B5EF4-FFF2-40B4-BE49-F238E27FC236}">
                <a16:creationId xmlns:a16="http://schemas.microsoft.com/office/drawing/2014/main" id="{3B179164-6658-5572-0D0D-A52A01EDE7AE}"/>
              </a:ext>
            </a:extLst>
          </p:cNvPr>
          <p:cNvSpPr txBox="1">
            <a:spLocks/>
          </p:cNvSpPr>
          <p:nvPr/>
        </p:nvSpPr>
        <p:spPr>
          <a:xfrm>
            <a:off x="762000" y="566192"/>
            <a:ext cx="10972800" cy="114300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SG">
                <a:solidFill>
                  <a:schemeClr val="tx1">
                    <a:lumMod val="65000"/>
                    <a:lumOff val="35000"/>
                  </a:schemeClr>
                </a:solidFill>
              </a:rPr>
              <a:t>Big Bang Nucleosynthesis: Making the first elements</a:t>
            </a:r>
            <a:endParaRPr lang="en-SG"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837F054-27DB-9037-59AB-C8C874EFB237}"/>
                  </a:ext>
                </a:extLst>
              </p:cNvPr>
              <p:cNvSpPr txBox="1">
                <a:spLocks/>
              </p:cNvSpPr>
              <p:nvPr/>
            </p:nvSpPr>
            <p:spPr>
              <a:xfrm>
                <a:off x="762000" y="4549512"/>
                <a:ext cx="9726488" cy="9245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600"/>
                  </a:spcAft>
                  <a:buNone/>
                </a:pPr>
                <a:r>
                  <a:rPr lang="en-SG" sz="2700" dirty="0">
                    <a:solidFill>
                      <a:schemeClr val="tx1">
                        <a:lumMod val="65000"/>
                        <a:lumOff val="35000"/>
                      </a:schemeClr>
                    </a:solidFill>
                    <a:cs typeface="Gill Sans"/>
                  </a:rPr>
                  <a:t>Ratio of neutrons and protons </a:t>
                </a:r>
                <a14:m>
                  <m:oMath xmlns:m="http://schemas.openxmlformats.org/officeDocument/2006/math">
                    <m:f>
                      <m:fPr>
                        <m:ctrlPr>
                          <a:rPr lang="en-SG" sz="2700" i="1">
                            <a:solidFill>
                              <a:schemeClr val="tx1">
                                <a:lumMod val="65000"/>
                                <a:lumOff val="35000"/>
                              </a:schemeClr>
                            </a:solidFill>
                            <a:latin typeface="Cambria Math" panose="02040503050406030204" pitchFamily="18" charset="0"/>
                            <a:cs typeface="Gill Sans"/>
                          </a:rPr>
                        </m:ctrlPr>
                      </m:fPr>
                      <m:num>
                        <m:sSub>
                          <m:sSubPr>
                            <m:ctrlPr>
                              <a:rPr lang="en-SG" sz="2700" i="1">
                                <a:solidFill>
                                  <a:schemeClr val="tx1">
                                    <a:lumMod val="65000"/>
                                    <a:lumOff val="35000"/>
                                  </a:schemeClr>
                                </a:solidFill>
                                <a:latin typeface="Cambria Math" panose="02040503050406030204" pitchFamily="18" charset="0"/>
                                <a:cs typeface="Gill Sans"/>
                              </a:rPr>
                            </m:ctrlPr>
                          </m:sSubPr>
                          <m:e>
                            <m:r>
                              <a:rPr lang="en-SG" sz="2700" i="1">
                                <a:solidFill>
                                  <a:schemeClr val="tx1">
                                    <a:lumMod val="65000"/>
                                    <a:lumOff val="35000"/>
                                  </a:schemeClr>
                                </a:solidFill>
                                <a:latin typeface="Cambria Math" panose="02040503050406030204" pitchFamily="18" charset="0"/>
                                <a:cs typeface="Gill Sans"/>
                              </a:rPr>
                              <m:t>𝑛</m:t>
                            </m:r>
                          </m:e>
                          <m:sub>
                            <m:r>
                              <a:rPr lang="en-SG" sz="2700" i="1">
                                <a:solidFill>
                                  <a:schemeClr val="tx1">
                                    <a:lumMod val="65000"/>
                                    <a:lumOff val="35000"/>
                                  </a:schemeClr>
                                </a:solidFill>
                                <a:latin typeface="Cambria Math" panose="02040503050406030204" pitchFamily="18" charset="0"/>
                                <a:cs typeface="Gill Sans"/>
                              </a:rPr>
                              <m:t>𝑛</m:t>
                            </m:r>
                          </m:sub>
                        </m:sSub>
                      </m:num>
                      <m:den>
                        <m:sSub>
                          <m:sSubPr>
                            <m:ctrlPr>
                              <a:rPr lang="en-SG" sz="2700" i="1">
                                <a:solidFill>
                                  <a:schemeClr val="tx1">
                                    <a:lumMod val="65000"/>
                                    <a:lumOff val="35000"/>
                                  </a:schemeClr>
                                </a:solidFill>
                                <a:latin typeface="Cambria Math" panose="02040503050406030204" pitchFamily="18" charset="0"/>
                                <a:cs typeface="Gill Sans"/>
                              </a:rPr>
                            </m:ctrlPr>
                          </m:sSubPr>
                          <m:e>
                            <m:r>
                              <a:rPr lang="en-SG" sz="2700" i="1">
                                <a:solidFill>
                                  <a:schemeClr val="tx1">
                                    <a:lumMod val="65000"/>
                                    <a:lumOff val="35000"/>
                                  </a:schemeClr>
                                </a:solidFill>
                                <a:latin typeface="Cambria Math" panose="02040503050406030204" pitchFamily="18" charset="0"/>
                                <a:cs typeface="Gill Sans"/>
                              </a:rPr>
                              <m:t>𝑛</m:t>
                            </m:r>
                          </m:e>
                          <m:sub>
                            <m:r>
                              <a:rPr lang="en-SG" sz="2700" i="1">
                                <a:solidFill>
                                  <a:schemeClr val="tx1">
                                    <a:lumMod val="65000"/>
                                    <a:lumOff val="35000"/>
                                  </a:schemeClr>
                                </a:solidFill>
                                <a:latin typeface="Cambria Math" panose="02040503050406030204" pitchFamily="18" charset="0"/>
                                <a:cs typeface="Gill Sans"/>
                              </a:rPr>
                              <m:t>𝑝</m:t>
                            </m:r>
                          </m:sub>
                        </m:sSub>
                      </m:den>
                    </m:f>
                  </m:oMath>
                </a14:m>
                <a:r>
                  <a:rPr lang="en-SG" sz="2700" dirty="0">
                    <a:solidFill>
                      <a:schemeClr val="tx1">
                        <a:lumMod val="65000"/>
                        <a:lumOff val="35000"/>
                      </a:schemeClr>
                    </a:solidFill>
                    <a:cs typeface="Gill Sans"/>
                  </a:rPr>
                  <a:t> continue to drop via beta decay:   </a:t>
                </a:r>
              </a:p>
            </p:txBody>
          </p:sp>
        </mc:Choice>
        <mc:Fallback xmlns="">
          <p:sp>
            <p:nvSpPr>
              <p:cNvPr id="9" name="Content Placeholder 2">
                <a:extLst>
                  <a:ext uri="{FF2B5EF4-FFF2-40B4-BE49-F238E27FC236}">
                    <a16:creationId xmlns:a16="http://schemas.microsoft.com/office/drawing/2014/main" id="{7837F054-27DB-9037-59AB-C8C874EFB237}"/>
                  </a:ext>
                </a:extLst>
              </p:cNvPr>
              <p:cNvSpPr txBox="1">
                <a:spLocks noRot="1" noChangeAspect="1" noMove="1" noResize="1" noEditPoints="1" noAdjustHandles="1" noChangeArrowheads="1" noChangeShapeType="1" noTextEdit="1"/>
              </p:cNvSpPr>
              <p:nvPr/>
            </p:nvSpPr>
            <p:spPr>
              <a:xfrm>
                <a:off x="762000" y="4549512"/>
                <a:ext cx="9726488" cy="924554"/>
              </a:xfrm>
              <a:prstGeom prst="rect">
                <a:avLst/>
              </a:prstGeom>
              <a:blipFill>
                <a:blip r:embed="rId2"/>
                <a:stretch>
                  <a:fillRect l="-119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07AAFEED-9C11-713D-5CDD-02D64175D7D9}"/>
                  </a:ext>
                </a:extLst>
              </p:cNvPr>
              <p:cNvSpPr txBox="1">
                <a:spLocks/>
              </p:cNvSpPr>
              <p:nvPr/>
            </p:nvSpPr>
            <p:spPr>
              <a:xfrm>
                <a:off x="762000" y="2092747"/>
                <a:ext cx="5400600" cy="72008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600"/>
                  </a:spcAft>
                  <a:buFont typeface="Arial" pitchFamily="34" charset="0"/>
                  <a:buNone/>
                </a:pPr>
                <a:r>
                  <a:rPr lang="en-SG" sz="2700" dirty="0">
                    <a:solidFill>
                      <a:schemeClr val="tx1">
                        <a:lumMod val="65000"/>
                        <a:lumOff val="35000"/>
                      </a:schemeClr>
                    </a:solidFill>
                    <a:cs typeface="Gill Sans"/>
                  </a:rPr>
                  <a:t>At </a:t>
                </a:r>
                <a14:m>
                  <m:oMath xmlns:m="http://schemas.openxmlformats.org/officeDocument/2006/math">
                    <m:r>
                      <a:rPr lang="en-SG" sz="2700" i="1" smtClean="0">
                        <a:solidFill>
                          <a:schemeClr val="tx1">
                            <a:lumMod val="65000"/>
                            <a:lumOff val="35000"/>
                          </a:schemeClr>
                        </a:solidFill>
                        <a:latin typeface="Cambria Math" panose="02040503050406030204" pitchFamily="18" charset="0"/>
                        <a:cs typeface="Gill Sans"/>
                      </a:rPr>
                      <m:t>𝑇</m:t>
                    </m:r>
                    <m:r>
                      <a:rPr lang="en-SG" sz="2700" i="1" smtClean="0">
                        <a:solidFill>
                          <a:schemeClr val="tx1">
                            <a:lumMod val="65000"/>
                            <a:lumOff val="35000"/>
                          </a:schemeClr>
                        </a:solidFill>
                        <a:latin typeface="Cambria Math" panose="02040503050406030204" pitchFamily="18" charset="0"/>
                        <a:cs typeface="Gill Sans"/>
                      </a:rPr>
                      <m:t>=</m:t>
                    </m:r>
                    <m:sSup>
                      <m:sSupPr>
                        <m:ctrlPr>
                          <a:rPr lang="en-SG" sz="2700" i="1" smtClean="0">
                            <a:solidFill>
                              <a:schemeClr val="tx1">
                                <a:lumMod val="65000"/>
                                <a:lumOff val="35000"/>
                              </a:schemeClr>
                            </a:solidFill>
                            <a:latin typeface="Cambria Math" panose="02040503050406030204" pitchFamily="18" charset="0"/>
                            <a:cs typeface="Gill Sans"/>
                          </a:rPr>
                        </m:ctrlPr>
                      </m:sSupPr>
                      <m:e>
                        <m:r>
                          <a:rPr lang="en-SG" sz="2700" i="1" smtClean="0">
                            <a:solidFill>
                              <a:schemeClr val="tx1">
                                <a:lumMod val="65000"/>
                                <a:lumOff val="35000"/>
                              </a:schemeClr>
                            </a:solidFill>
                            <a:latin typeface="Cambria Math" panose="02040503050406030204" pitchFamily="18" charset="0"/>
                            <a:cs typeface="Gill Sans"/>
                          </a:rPr>
                          <m:t>10</m:t>
                        </m:r>
                      </m:e>
                      <m:sup>
                        <m:r>
                          <a:rPr lang="en-SG" sz="2700" i="1" smtClean="0">
                            <a:solidFill>
                              <a:schemeClr val="tx1">
                                <a:lumMod val="65000"/>
                                <a:lumOff val="35000"/>
                              </a:schemeClr>
                            </a:solidFill>
                            <a:latin typeface="Cambria Math" panose="02040503050406030204" pitchFamily="18" charset="0"/>
                            <a:cs typeface="Gill Sans"/>
                          </a:rPr>
                          <m:t>1</m:t>
                        </m:r>
                        <m:r>
                          <a:rPr lang="en-SG" sz="2700" b="0" i="1" smtClean="0">
                            <a:solidFill>
                              <a:schemeClr val="tx1">
                                <a:lumMod val="65000"/>
                                <a:lumOff val="35000"/>
                              </a:schemeClr>
                            </a:solidFill>
                            <a:latin typeface="Cambria Math" panose="02040503050406030204" pitchFamily="18" charset="0"/>
                            <a:cs typeface="Gill Sans"/>
                          </a:rPr>
                          <m:t>0</m:t>
                        </m:r>
                      </m:sup>
                    </m:sSup>
                  </m:oMath>
                </a14:m>
                <a:r>
                  <a:rPr lang="en-SG" sz="2700" dirty="0">
                    <a:solidFill>
                      <a:schemeClr val="tx1">
                        <a:lumMod val="65000"/>
                        <a:lumOff val="35000"/>
                      </a:schemeClr>
                    </a:solidFill>
                    <a:cs typeface="Gill Sans"/>
                  </a:rPr>
                  <a:t> K, </a:t>
                </a:r>
                <a14:m>
                  <m:oMath xmlns:m="http://schemas.openxmlformats.org/officeDocument/2006/math">
                    <m:f>
                      <m:fPr>
                        <m:ctrlPr>
                          <a:rPr lang="en-SG" sz="2700" b="0" i="1" smtClean="0">
                            <a:solidFill>
                              <a:schemeClr val="tx1">
                                <a:lumMod val="65000"/>
                                <a:lumOff val="35000"/>
                              </a:schemeClr>
                            </a:solidFill>
                            <a:latin typeface="Cambria Math" panose="02040503050406030204" pitchFamily="18" charset="0"/>
                            <a:cs typeface="Gill Sans"/>
                          </a:rPr>
                        </m:ctrlPr>
                      </m:fPr>
                      <m:num>
                        <m:sSub>
                          <m:sSubPr>
                            <m:ctrlPr>
                              <a:rPr lang="en-SG" sz="2700" b="0" i="1" smtClean="0">
                                <a:solidFill>
                                  <a:schemeClr val="tx1">
                                    <a:lumMod val="65000"/>
                                    <a:lumOff val="35000"/>
                                  </a:schemeClr>
                                </a:solidFill>
                                <a:latin typeface="Cambria Math" panose="02040503050406030204" pitchFamily="18" charset="0"/>
                                <a:cs typeface="Gill Sans"/>
                              </a:rPr>
                            </m:ctrlPr>
                          </m:sSubPr>
                          <m:e>
                            <m:r>
                              <a:rPr lang="en-SG" sz="2700" b="0" i="1" smtClean="0">
                                <a:solidFill>
                                  <a:schemeClr val="tx1">
                                    <a:lumMod val="65000"/>
                                    <a:lumOff val="35000"/>
                                  </a:schemeClr>
                                </a:solidFill>
                                <a:latin typeface="Cambria Math" panose="02040503050406030204" pitchFamily="18" charset="0"/>
                                <a:cs typeface="Gill Sans"/>
                              </a:rPr>
                              <m:t>𝑛</m:t>
                            </m:r>
                          </m:e>
                          <m:sub>
                            <m:r>
                              <a:rPr lang="en-SG" sz="2700" b="0" i="1" smtClean="0">
                                <a:solidFill>
                                  <a:schemeClr val="tx1">
                                    <a:lumMod val="65000"/>
                                    <a:lumOff val="35000"/>
                                  </a:schemeClr>
                                </a:solidFill>
                                <a:latin typeface="Cambria Math" panose="02040503050406030204" pitchFamily="18" charset="0"/>
                                <a:cs typeface="Gill Sans"/>
                              </a:rPr>
                              <m:t>𝑛</m:t>
                            </m:r>
                          </m:sub>
                        </m:sSub>
                      </m:num>
                      <m:den>
                        <m:sSub>
                          <m:sSubPr>
                            <m:ctrlPr>
                              <a:rPr lang="en-SG" sz="2700" b="0" i="1" smtClean="0">
                                <a:solidFill>
                                  <a:schemeClr val="tx1">
                                    <a:lumMod val="65000"/>
                                    <a:lumOff val="35000"/>
                                  </a:schemeClr>
                                </a:solidFill>
                                <a:latin typeface="Cambria Math" panose="02040503050406030204" pitchFamily="18" charset="0"/>
                                <a:cs typeface="Gill Sans"/>
                              </a:rPr>
                            </m:ctrlPr>
                          </m:sSubPr>
                          <m:e>
                            <m:r>
                              <a:rPr lang="en-SG" sz="2700" b="0" i="1" smtClean="0">
                                <a:solidFill>
                                  <a:schemeClr val="tx1">
                                    <a:lumMod val="65000"/>
                                    <a:lumOff val="35000"/>
                                  </a:schemeClr>
                                </a:solidFill>
                                <a:latin typeface="Cambria Math" panose="02040503050406030204" pitchFamily="18" charset="0"/>
                                <a:cs typeface="Gill Sans"/>
                              </a:rPr>
                              <m:t>𝑛</m:t>
                            </m:r>
                          </m:e>
                          <m:sub>
                            <m:r>
                              <a:rPr lang="en-SG" sz="2700" b="0" i="1" smtClean="0">
                                <a:solidFill>
                                  <a:schemeClr val="tx1">
                                    <a:lumMod val="65000"/>
                                    <a:lumOff val="35000"/>
                                  </a:schemeClr>
                                </a:solidFill>
                                <a:latin typeface="Cambria Math" panose="02040503050406030204" pitchFamily="18" charset="0"/>
                                <a:cs typeface="Gill Sans"/>
                              </a:rPr>
                              <m:t>𝑝</m:t>
                            </m:r>
                          </m:sub>
                        </m:sSub>
                      </m:den>
                    </m:f>
                    <m:r>
                      <a:rPr lang="en-SG" sz="2700" b="0" i="1" smtClean="0">
                        <a:solidFill>
                          <a:schemeClr val="tx1">
                            <a:lumMod val="65000"/>
                            <a:lumOff val="35000"/>
                          </a:schemeClr>
                        </a:solidFill>
                        <a:latin typeface="Cambria Math" panose="02040503050406030204" pitchFamily="18" charset="0"/>
                        <a:cs typeface="Gill Sans"/>
                      </a:rPr>
                      <m:t>=0.223</m:t>
                    </m:r>
                  </m:oMath>
                </a14:m>
                <a:endParaRPr lang="en-SG" sz="2700" dirty="0">
                  <a:solidFill>
                    <a:schemeClr val="tx1">
                      <a:lumMod val="65000"/>
                      <a:lumOff val="35000"/>
                    </a:schemeClr>
                  </a:solidFill>
                  <a:cs typeface="Gill Sans"/>
                </a:endParaRPr>
              </a:p>
            </p:txBody>
          </p:sp>
        </mc:Choice>
        <mc:Fallback xmlns="">
          <p:sp>
            <p:nvSpPr>
              <p:cNvPr id="10" name="Content Placeholder 2">
                <a:extLst>
                  <a:ext uri="{FF2B5EF4-FFF2-40B4-BE49-F238E27FC236}">
                    <a16:creationId xmlns:a16="http://schemas.microsoft.com/office/drawing/2014/main" id="{07AAFEED-9C11-713D-5CDD-02D64175D7D9}"/>
                  </a:ext>
                </a:extLst>
              </p:cNvPr>
              <p:cNvSpPr txBox="1">
                <a:spLocks noRot="1" noChangeAspect="1" noMove="1" noResize="1" noEditPoints="1" noAdjustHandles="1" noChangeArrowheads="1" noChangeShapeType="1" noTextEdit="1"/>
              </p:cNvSpPr>
              <p:nvPr/>
            </p:nvSpPr>
            <p:spPr>
              <a:xfrm>
                <a:off x="762000" y="2092747"/>
                <a:ext cx="5400600" cy="720080"/>
              </a:xfrm>
              <a:prstGeom prst="rect">
                <a:avLst/>
              </a:prstGeom>
              <a:blipFill>
                <a:blip r:embed="rId3"/>
                <a:stretch>
                  <a:fillRect l="-2144" t="-5932"/>
                </a:stretch>
              </a:blipFill>
            </p:spPr>
            <p:txBody>
              <a:bodyPr/>
              <a:lstStyle/>
              <a:p>
                <a:r>
                  <a:rPr lang="en-SG">
                    <a:noFill/>
                  </a:rPr>
                  <a:t> </a:t>
                </a:r>
              </a:p>
            </p:txBody>
          </p:sp>
        </mc:Fallback>
      </mc:AlternateContent>
      <p:pic>
        <p:nvPicPr>
          <p:cNvPr id="11" name="Picture 10">
            <a:extLst>
              <a:ext uri="{FF2B5EF4-FFF2-40B4-BE49-F238E27FC236}">
                <a16:creationId xmlns:a16="http://schemas.microsoft.com/office/drawing/2014/main" id="{A19F493D-2C35-703D-80D7-FC5BD2D35F7B}"/>
              </a:ext>
            </a:extLst>
          </p:cNvPr>
          <p:cNvPicPr>
            <a:picLocks noChangeAspect="1"/>
          </p:cNvPicPr>
          <p:nvPr/>
        </p:nvPicPr>
        <p:blipFill>
          <a:blip r:embed="rId4"/>
          <a:stretch>
            <a:fillRect/>
          </a:stretch>
        </p:blipFill>
        <p:spPr>
          <a:xfrm>
            <a:off x="839416" y="2708920"/>
            <a:ext cx="3312368" cy="1423153"/>
          </a:xfrm>
          <a:prstGeom prst="rect">
            <a:avLst/>
          </a:prstGeom>
        </p:spPr>
      </p:pic>
      <p:pic>
        <p:nvPicPr>
          <p:cNvPr id="7" name="Picture 6">
            <a:extLst>
              <a:ext uri="{FF2B5EF4-FFF2-40B4-BE49-F238E27FC236}">
                <a16:creationId xmlns:a16="http://schemas.microsoft.com/office/drawing/2014/main" id="{FF2A2C89-D2F3-FD94-F43F-7EB93A52509A}"/>
              </a:ext>
            </a:extLst>
          </p:cNvPr>
          <p:cNvPicPr>
            <a:picLocks noChangeAspect="1"/>
          </p:cNvPicPr>
          <p:nvPr/>
        </p:nvPicPr>
        <p:blipFill>
          <a:blip r:embed="rId5"/>
          <a:stretch>
            <a:fillRect/>
          </a:stretch>
        </p:blipFill>
        <p:spPr>
          <a:xfrm>
            <a:off x="3359696" y="5317933"/>
            <a:ext cx="3384376" cy="924554"/>
          </a:xfrm>
          <a:prstGeom prst="rect">
            <a:avLst/>
          </a:prstGeom>
        </p:spPr>
      </p:pic>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4E7B8A32-82CB-59E8-F0C5-7D14D08CABAB}"/>
                  </a:ext>
                </a:extLst>
              </p:cNvPr>
              <p:cNvSpPr txBox="1">
                <a:spLocks/>
              </p:cNvSpPr>
              <p:nvPr/>
            </p:nvSpPr>
            <p:spPr>
              <a:xfrm>
                <a:off x="4880248" y="3293368"/>
                <a:ext cx="6710536" cy="72008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600"/>
                  </a:spcAft>
                  <a:buFont typeface="Arial" pitchFamily="34" charset="0"/>
                  <a:buNone/>
                </a:pPr>
                <a:r>
                  <a:rPr lang="en-SG" sz="2700" dirty="0">
                    <a:solidFill>
                      <a:schemeClr val="tx1">
                        <a:lumMod val="65000"/>
                        <a:lumOff val="35000"/>
                      </a:schemeClr>
                    </a:solidFill>
                    <a:cs typeface="Gill Sans"/>
                  </a:rPr>
                  <a:t>Below </a:t>
                </a:r>
                <a14:m>
                  <m:oMath xmlns:m="http://schemas.openxmlformats.org/officeDocument/2006/math">
                    <m:r>
                      <a:rPr lang="en-SG" sz="2700" i="1" smtClean="0">
                        <a:solidFill>
                          <a:schemeClr val="tx1">
                            <a:lumMod val="65000"/>
                            <a:lumOff val="35000"/>
                          </a:schemeClr>
                        </a:solidFill>
                        <a:latin typeface="Cambria Math" panose="02040503050406030204" pitchFamily="18" charset="0"/>
                        <a:cs typeface="Gill Sans"/>
                      </a:rPr>
                      <m:t>𝑇</m:t>
                    </m:r>
                    <m:r>
                      <a:rPr lang="en-SG" sz="2700" i="1" smtClean="0">
                        <a:solidFill>
                          <a:schemeClr val="tx1">
                            <a:lumMod val="65000"/>
                            <a:lumOff val="35000"/>
                          </a:schemeClr>
                        </a:solidFill>
                        <a:latin typeface="Cambria Math" panose="02040503050406030204" pitchFamily="18" charset="0"/>
                        <a:cs typeface="Gill Sans"/>
                      </a:rPr>
                      <m:t>=</m:t>
                    </m:r>
                    <m:sSup>
                      <m:sSupPr>
                        <m:ctrlPr>
                          <a:rPr lang="en-SG" sz="2700" i="1" smtClean="0">
                            <a:solidFill>
                              <a:schemeClr val="tx1">
                                <a:lumMod val="65000"/>
                                <a:lumOff val="35000"/>
                              </a:schemeClr>
                            </a:solidFill>
                            <a:latin typeface="Cambria Math" panose="02040503050406030204" pitchFamily="18" charset="0"/>
                            <a:cs typeface="Gill Sans"/>
                          </a:rPr>
                        </m:ctrlPr>
                      </m:sSupPr>
                      <m:e>
                        <m:r>
                          <a:rPr lang="en-SG" sz="2700" i="1" smtClean="0">
                            <a:solidFill>
                              <a:schemeClr val="tx1">
                                <a:lumMod val="65000"/>
                                <a:lumOff val="35000"/>
                              </a:schemeClr>
                            </a:solidFill>
                            <a:latin typeface="Cambria Math" panose="02040503050406030204" pitchFamily="18" charset="0"/>
                            <a:cs typeface="Gill Sans"/>
                          </a:rPr>
                          <m:t>10</m:t>
                        </m:r>
                      </m:e>
                      <m:sup>
                        <m:r>
                          <a:rPr lang="en-SG" sz="2700" i="1" smtClean="0">
                            <a:solidFill>
                              <a:schemeClr val="tx1">
                                <a:lumMod val="65000"/>
                                <a:lumOff val="35000"/>
                              </a:schemeClr>
                            </a:solidFill>
                            <a:latin typeface="Cambria Math" panose="02040503050406030204" pitchFamily="18" charset="0"/>
                            <a:cs typeface="Gill Sans"/>
                          </a:rPr>
                          <m:t>1</m:t>
                        </m:r>
                        <m:r>
                          <a:rPr lang="en-SG" sz="2700" b="0" i="1" smtClean="0">
                            <a:solidFill>
                              <a:schemeClr val="tx1">
                                <a:lumMod val="65000"/>
                                <a:lumOff val="35000"/>
                              </a:schemeClr>
                            </a:solidFill>
                            <a:latin typeface="Cambria Math" panose="02040503050406030204" pitchFamily="18" charset="0"/>
                            <a:cs typeface="Gill Sans"/>
                          </a:rPr>
                          <m:t>0</m:t>
                        </m:r>
                      </m:sup>
                    </m:sSup>
                  </m:oMath>
                </a14:m>
                <a:r>
                  <a:rPr lang="en-SG" sz="2700" dirty="0">
                    <a:solidFill>
                      <a:schemeClr val="tx1">
                        <a:lumMod val="65000"/>
                        <a:lumOff val="35000"/>
                      </a:schemeClr>
                    </a:solidFill>
                    <a:cs typeface="Gill Sans"/>
                  </a:rPr>
                  <a:t> K, rates of these reaction drop drastically. </a:t>
                </a:r>
                <a:r>
                  <a:rPr lang="en-SG" sz="2700" dirty="0">
                    <a:solidFill>
                      <a:srgbClr val="0000FF"/>
                    </a:solidFill>
                    <a:cs typeface="Gill Sans"/>
                  </a:rPr>
                  <a:t>Why?</a:t>
                </a:r>
              </a:p>
            </p:txBody>
          </p:sp>
        </mc:Choice>
        <mc:Fallback xmlns="">
          <p:sp>
            <p:nvSpPr>
              <p:cNvPr id="8" name="Content Placeholder 2">
                <a:extLst>
                  <a:ext uri="{FF2B5EF4-FFF2-40B4-BE49-F238E27FC236}">
                    <a16:creationId xmlns:a16="http://schemas.microsoft.com/office/drawing/2014/main" id="{4E7B8A32-82CB-59E8-F0C5-7D14D08CABAB}"/>
                  </a:ext>
                </a:extLst>
              </p:cNvPr>
              <p:cNvSpPr txBox="1">
                <a:spLocks noRot="1" noChangeAspect="1" noMove="1" noResize="1" noEditPoints="1" noAdjustHandles="1" noChangeArrowheads="1" noChangeShapeType="1" noTextEdit="1"/>
              </p:cNvSpPr>
              <p:nvPr/>
            </p:nvSpPr>
            <p:spPr>
              <a:xfrm>
                <a:off x="4880248" y="3293368"/>
                <a:ext cx="6710536" cy="720080"/>
              </a:xfrm>
              <a:prstGeom prst="rect">
                <a:avLst/>
              </a:prstGeom>
              <a:blipFill>
                <a:blip r:embed="rId6"/>
                <a:stretch>
                  <a:fillRect l="-1545" t="-15254" r="-1545" b="-19492"/>
                </a:stretch>
              </a:blipFill>
            </p:spPr>
            <p:txBody>
              <a:bodyPr/>
              <a:lstStyle/>
              <a:p>
                <a:r>
                  <a:rPr lang="en-SG">
                    <a:noFill/>
                  </a:rPr>
                  <a:t> </a:t>
                </a:r>
              </a:p>
            </p:txBody>
          </p:sp>
        </mc:Fallback>
      </mc:AlternateContent>
    </p:spTree>
    <p:extLst>
      <p:ext uri="{BB962C8B-B14F-4D97-AF65-F5344CB8AC3E}">
        <p14:creationId xmlns:p14="http://schemas.microsoft.com/office/powerpoint/2010/main" val="2919098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E27798-3B33-9715-58E2-77163DC9FB2A}"/>
              </a:ext>
            </a:extLst>
          </p:cNvPr>
          <p:cNvSpPr>
            <a:spLocks noGrp="1"/>
          </p:cNvSpPr>
          <p:nvPr>
            <p:ph type="sldNum" sz="quarter" idx="12"/>
          </p:nvPr>
        </p:nvSpPr>
        <p:spPr/>
        <p:txBody>
          <a:bodyPr/>
          <a:lstStyle/>
          <a:p>
            <a:fld id="{7081BC99-F884-43C5-B753-915CEB8D5D35}" type="slidenum">
              <a:rPr lang="en-SG" smtClean="0"/>
              <a:pPr/>
              <a:t>15</a:t>
            </a:fld>
            <a:endParaRPr lang="en-SG"/>
          </a:p>
        </p:txBody>
      </p:sp>
      <p:sp>
        <p:nvSpPr>
          <p:cNvPr id="9" name="Content Placeholder 2">
            <a:extLst>
              <a:ext uri="{FF2B5EF4-FFF2-40B4-BE49-F238E27FC236}">
                <a16:creationId xmlns:a16="http://schemas.microsoft.com/office/drawing/2014/main" id="{7837F054-27DB-9037-59AB-C8C874EFB237}"/>
              </a:ext>
            </a:extLst>
          </p:cNvPr>
          <p:cNvSpPr txBox="1">
            <a:spLocks/>
          </p:cNvSpPr>
          <p:nvPr/>
        </p:nvSpPr>
        <p:spPr>
          <a:xfrm>
            <a:off x="623392" y="1567138"/>
            <a:ext cx="2669704" cy="7200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600"/>
              </a:spcAft>
              <a:buNone/>
            </a:pPr>
            <a:r>
              <a:rPr lang="en-SG" sz="2300" dirty="0">
                <a:solidFill>
                  <a:schemeClr val="tx1">
                    <a:lumMod val="65000"/>
                    <a:lumOff val="35000"/>
                  </a:schemeClr>
                </a:solidFill>
                <a:cs typeface="Gill Sans"/>
              </a:rPr>
              <a:t>Beta decay:   </a:t>
            </a:r>
          </a:p>
        </p:txBody>
      </p:sp>
      <p:pic>
        <p:nvPicPr>
          <p:cNvPr id="7" name="Picture 6">
            <a:extLst>
              <a:ext uri="{FF2B5EF4-FFF2-40B4-BE49-F238E27FC236}">
                <a16:creationId xmlns:a16="http://schemas.microsoft.com/office/drawing/2014/main" id="{FF2A2C89-D2F3-FD94-F43F-7EB93A52509A}"/>
              </a:ext>
            </a:extLst>
          </p:cNvPr>
          <p:cNvPicPr>
            <a:picLocks noChangeAspect="1"/>
          </p:cNvPicPr>
          <p:nvPr/>
        </p:nvPicPr>
        <p:blipFill>
          <a:blip r:embed="rId2"/>
          <a:stretch>
            <a:fillRect/>
          </a:stretch>
        </p:blipFill>
        <p:spPr>
          <a:xfrm>
            <a:off x="2063552" y="1464901"/>
            <a:ext cx="2635889" cy="720080"/>
          </a:xfrm>
          <a:prstGeom prst="rect">
            <a:avLst/>
          </a:prstGeom>
        </p:spPr>
      </p:pic>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DD874766-ABF6-261E-174A-0151F1C66C12}"/>
                  </a:ext>
                </a:extLst>
              </p:cNvPr>
              <p:cNvSpPr txBox="1">
                <a:spLocks/>
              </p:cNvSpPr>
              <p:nvPr/>
            </p:nvSpPr>
            <p:spPr>
              <a:xfrm>
                <a:off x="623392" y="2060848"/>
                <a:ext cx="3528392"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600"/>
                  </a:spcBef>
                  <a:spcAft>
                    <a:spcPts val="600"/>
                  </a:spcAft>
                  <a:buNone/>
                </a:pPr>
                <a:r>
                  <a:rPr lang="en-SG" sz="2300" dirty="0">
                    <a:solidFill>
                      <a:schemeClr val="tx1">
                        <a:lumMod val="65000"/>
                        <a:lumOff val="35000"/>
                      </a:schemeClr>
                    </a:solidFill>
                    <a:cs typeface="Gill Sans"/>
                  </a:rPr>
                  <a:t>Half-life: </a:t>
                </a:r>
                <a14:m>
                  <m:oMath xmlns:m="http://schemas.openxmlformats.org/officeDocument/2006/math">
                    <m:sSub>
                      <m:sSubPr>
                        <m:ctrlPr>
                          <a:rPr lang="en-SG" sz="2300" b="0" i="1" smtClean="0">
                            <a:solidFill>
                              <a:schemeClr val="tx1">
                                <a:lumMod val="65000"/>
                                <a:lumOff val="35000"/>
                              </a:schemeClr>
                            </a:solidFill>
                            <a:latin typeface="Cambria Math" panose="02040503050406030204" pitchFamily="18" charset="0"/>
                            <a:cs typeface="Gill Sans"/>
                          </a:rPr>
                        </m:ctrlPr>
                      </m:sSubPr>
                      <m:e>
                        <m:r>
                          <a:rPr lang="en-SG" sz="2300" b="0" i="1" smtClean="0">
                            <a:solidFill>
                              <a:schemeClr val="tx1">
                                <a:lumMod val="65000"/>
                                <a:lumOff val="35000"/>
                              </a:schemeClr>
                            </a:solidFill>
                            <a:latin typeface="Cambria Math" panose="02040503050406030204" pitchFamily="18" charset="0"/>
                            <a:cs typeface="Gill Sans"/>
                          </a:rPr>
                          <m:t>𝜏</m:t>
                        </m:r>
                      </m:e>
                      <m:sub>
                        <m:r>
                          <a:rPr lang="en-SG" sz="2300" b="0" i="1" smtClean="0">
                            <a:solidFill>
                              <a:schemeClr val="tx1">
                                <a:lumMod val="65000"/>
                                <a:lumOff val="35000"/>
                              </a:schemeClr>
                            </a:solidFill>
                            <a:latin typeface="Cambria Math" panose="02040503050406030204" pitchFamily="18" charset="0"/>
                            <a:cs typeface="Gill Sans"/>
                          </a:rPr>
                          <m:t>1/2</m:t>
                        </m:r>
                      </m:sub>
                    </m:sSub>
                    <m:r>
                      <a:rPr lang="en-SG" sz="2300" b="0" i="1" smtClean="0">
                        <a:solidFill>
                          <a:schemeClr val="tx1">
                            <a:lumMod val="65000"/>
                            <a:lumOff val="35000"/>
                          </a:schemeClr>
                        </a:solidFill>
                        <a:latin typeface="Cambria Math" panose="02040503050406030204" pitchFamily="18" charset="0"/>
                        <a:cs typeface="Gill Sans"/>
                      </a:rPr>
                      <m:t>=617</m:t>
                    </m:r>
                  </m:oMath>
                </a14:m>
                <a:r>
                  <a:rPr lang="en-SG" sz="2300" dirty="0">
                    <a:solidFill>
                      <a:schemeClr val="tx1">
                        <a:lumMod val="65000"/>
                        <a:lumOff val="35000"/>
                      </a:schemeClr>
                    </a:solidFill>
                    <a:cs typeface="Gill Sans"/>
                  </a:rPr>
                  <a:t>s</a:t>
                </a:r>
              </a:p>
            </p:txBody>
          </p:sp>
        </mc:Choice>
        <mc:Fallback xmlns="">
          <p:sp>
            <p:nvSpPr>
              <p:cNvPr id="2" name="Content Placeholder 2">
                <a:extLst>
                  <a:ext uri="{FF2B5EF4-FFF2-40B4-BE49-F238E27FC236}">
                    <a16:creationId xmlns:a16="http://schemas.microsoft.com/office/drawing/2014/main" id="{DD874766-ABF6-261E-174A-0151F1C66C12}"/>
                  </a:ext>
                </a:extLst>
              </p:cNvPr>
              <p:cNvSpPr txBox="1">
                <a:spLocks noRot="1" noChangeAspect="1" noMove="1" noResize="1" noEditPoints="1" noAdjustHandles="1" noChangeArrowheads="1" noChangeShapeType="1" noTextEdit="1"/>
              </p:cNvSpPr>
              <p:nvPr/>
            </p:nvSpPr>
            <p:spPr>
              <a:xfrm>
                <a:off x="623392" y="2060848"/>
                <a:ext cx="3528392" cy="504056"/>
              </a:xfrm>
              <a:prstGeom prst="rect">
                <a:avLst/>
              </a:prstGeom>
              <a:blipFill>
                <a:blip r:embed="rId3"/>
                <a:stretch>
                  <a:fillRect l="-2418" t="-7229" b="-15663"/>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4EE5A12-92F1-1598-0A3C-63C329EE6CF0}"/>
                  </a:ext>
                </a:extLst>
              </p:cNvPr>
              <p:cNvSpPr txBox="1"/>
              <p:nvPr/>
            </p:nvSpPr>
            <p:spPr>
              <a:xfrm>
                <a:off x="479376" y="188640"/>
                <a:ext cx="11319048" cy="1156279"/>
              </a:xfrm>
              <a:prstGeom prst="rect">
                <a:avLst/>
              </a:prstGeom>
              <a:noFill/>
            </p:spPr>
            <p:txBody>
              <a:bodyPr wrap="square" rtlCol="0">
                <a:spAutoFit/>
              </a:bodyPr>
              <a:lstStyle/>
              <a:p>
                <a:pPr algn="l"/>
                <a:r>
                  <a:rPr lang="en-GB" sz="2700" i="0" u="none" strike="noStrike" baseline="0" dirty="0">
                    <a:solidFill>
                      <a:srgbClr val="0000FF"/>
                    </a:solidFill>
                    <a:latin typeface="+mj-lt"/>
                  </a:rPr>
                  <a:t>Show that beta decay of the neutron results in a drop of </a:t>
                </a:r>
                <a14:m>
                  <m:oMath xmlns:m="http://schemas.openxmlformats.org/officeDocument/2006/math">
                    <m:f>
                      <m:fPr>
                        <m:ctrlPr>
                          <a:rPr lang="en-GB" sz="2700" i="1" u="none" strike="noStrike" baseline="0" dirty="0" smtClean="0">
                            <a:solidFill>
                              <a:srgbClr val="0000FF"/>
                            </a:solidFill>
                            <a:latin typeface="Cambria Math" panose="02040503050406030204" pitchFamily="18" charset="0"/>
                          </a:rPr>
                        </m:ctrlPr>
                      </m:fPr>
                      <m:num>
                        <m:sSub>
                          <m:sSubPr>
                            <m:ctrlPr>
                              <a:rPr lang="en-SG" sz="2700" i="1" u="none" strike="noStrike" baseline="0" dirty="0" smtClean="0">
                                <a:solidFill>
                                  <a:srgbClr val="0000FF"/>
                                </a:solidFill>
                                <a:latin typeface="Cambria Math" panose="02040503050406030204" pitchFamily="18" charset="0"/>
                              </a:rPr>
                            </m:ctrlPr>
                          </m:sSubPr>
                          <m:e>
                            <m:r>
                              <a:rPr lang="en-GB" sz="2700" b="0" i="1" u="none" strike="noStrike" baseline="0" dirty="0" smtClean="0">
                                <a:solidFill>
                                  <a:srgbClr val="0000FF"/>
                                </a:solidFill>
                                <a:latin typeface="Cambria Math" panose="02040503050406030204" pitchFamily="18" charset="0"/>
                              </a:rPr>
                              <m:t>𝑛</m:t>
                            </m:r>
                          </m:e>
                          <m:sub>
                            <m:r>
                              <a:rPr lang="en-SG" sz="2700" b="0" i="1" u="none" strike="noStrike" baseline="0" dirty="0" smtClean="0">
                                <a:solidFill>
                                  <a:srgbClr val="0000FF"/>
                                </a:solidFill>
                                <a:latin typeface="Cambria Math" panose="02040503050406030204" pitchFamily="18" charset="0"/>
                              </a:rPr>
                              <m:t>𝑛</m:t>
                            </m:r>
                          </m:sub>
                        </m:sSub>
                      </m:num>
                      <m:den>
                        <m:sSub>
                          <m:sSubPr>
                            <m:ctrlPr>
                              <a:rPr lang="en-SG" sz="2700" i="1" u="none" strike="noStrike" baseline="0" dirty="0" smtClean="0">
                                <a:solidFill>
                                  <a:srgbClr val="0000FF"/>
                                </a:solidFill>
                                <a:latin typeface="Cambria Math" panose="02040503050406030204" pitchFamily="18" charset="0"/>
                              </a:rPr>
                            </m:ctrlPr>
                          </m:sSubPr>
                          <m:e>
                            <m:r>
                              <a:rPr lang="en-GB" sz="2700" b="0" i="1" u="none" strike="noStrike" baseline="0" dirty="0" smtClean="0">
                                <a:solidFill>
                                  <a:srgbClr val="0000FF"/>
                                </a:solidFill>
                                <a:latin typeface="Cambria Math" panose="02040503050406030204" pitchFamily="18" charset="0"/>
                              </a:rPr>
                              <m:t>𝑛</m:t>
                            </m:r>
                          </m:e>
                          <m:sub>
                            <m:r>
                              <a:rPr lang="en-SG" sz="2700" b="0" i="1" u="none" strike="noStrike" baseline="0" dirty="0" smtClean="0">
                                <a:solidFill>
                                  <a:srgbClr val="0000FF"/>
                                </a:solidFill>
                                <a:latin typeface="Cambria Math" panose="02040503050406030204" pitchFamily="18" charset="0"/>
                              </a:rPr>
                              <m:t>𝑝</m:t>
                            </m:r>
                          </m:sub>
                        </m:sSub>
                      </m:den>
                    </m:f>
                    <m:r>
                      <a:rPr lang="en-GB" sz="2700" b="0" i="1" u="none" strike="noStrike" baseline="0" dirty="0" smtClean="0">
                        <a:solidFill>
                          <a:srgbClr val="0000FF"/>
                        </a:solidFill>
                        <a:latin typeface="Cambria Math" panose="02040503050406030204" pitchFamily="18" charset="0"/>
                      </a:rPr>
                      <m:t> </m:t>
                    </m:r>
                  </m:oMath>
                </a14:m>
                <a:r>
                  <a:rPr lang="en-GB" sz="2700" i="0" u="none" strike="noStrike" baseline="0" dirty="0">
                    <a:solidFill>
                      <a:srgbClr val="0000FF"/>
                    </a:solidFill>
                    <a:latin typeface="+mj-lt"/>
                  </a:rPr>
                  <a:t>from 0.223 to 0.164 as the Universe cools from </a:t>
                </a:r>
                <a14:m>
                  <m:oMath xmlns:m="http://schemas.openxmlformats.org/officeDocument/2006/math">
                    <m:sSup>
                      <m:sSupPr>
                        <m:ctrlPr>
                          <a:rPr lang="en-SG" sz="2700" i="1" u="none" strike="noStrike" baseline="0" dirty="0" smtClean="0">
                            <a:solidFill>
                              <a:srgbClr val="0000FF"/>
                            </a:solidFill>
                            <a:latin typeface="Cambria Math" panose="02040503050406030204" pitchFamily="18" charset="0"/>
                          </a:rPr>
                        </m:ctrlPr>
                      </m:sSupPr>
                      <m:e>
                        <m:r>
                          <a:rPr lang="en-SG" sz="2700" b="0" i="1" u="none" strike="noStrike" baseline="0" dirty="0" smtClean="0">
                            <a:solidFill>
                              <a:srgbClr val="0000FF"/>
                            </a:solidFill>
                            <a:latin typeface="Cambria Math" panose="02040503050406030204" pitchFamily="18" charset="0"/>
                          </a:rPr>
                          <m:t>10</m:t>
                        </m:r>
                      </m:e>
                      <m:sup>
                        <m:r>
                          <a:rPr lang="en-SG" sz="2700" b="0" i="1" u="none" strike="noStrike" baseline="0" dirty="0" smtClean="0">
                            <a:solidFill>
                              <a:srgbClr val="0000FF"/>
                            </a:solidFill>
                            <a:latin typeface="Cambria Math" panose="02040503050406030204" pitchFamily="18" charset="0"/>
                          </a:rPr>
                          <m:t>10</m:t>
                        </m:r>
                      </m:sup>
                    </m:sSup>
                    <m:r>
                      <a:rPr lang="en-SG" sz="2700" b="0" i="1" u="none" strike="noStrike" baseline="0" dirty="0" smtClean="0">
                        <a:solidFill>
                          <a:srgbClr val="0000FF"/>
                        </a:solidFill>
                        <a:latin typeface="Cambria Math" panose="02040503050406030204" pitchFamily="18" charset="0"/>
                      </a:rPr>
                      <m:t> </m:t>
                    </m:r>
                  </m:oMath>
                </a14:m>
                <a:r>
                  <a:rPr lang="en-SG" sz="2700" i="0" u="none" strike="noStrike" baseline="0" dirty="0">
                    <a:solidFill>
                      <a:srgbClr val="0000FF"/>
                    </a:solidFill>
                    <a:latin typeface="+mj-lt"/>
                  </a:rPr>
                  <a:t>K to </a:t>
                </a:r>
                <a14:m>
                  <m:oMath xmlns:m="http://schemas.openxmlformats.org/officeDocument/2006/math">
                    <m:sSup>
                      <m:sSupPr>
                        <m:ctrlPr>
                          <a:rPr lang="en-SG" sz="2700" i="1" u="none" strike="noStrike" baseline="0" dirty="0" smtClean="0">
                            <a:solidFill>
                              <a:srgbClr val="0000FF"/>
                            </a:solidFill>
                            <a:latin typeface="Cambria Math" panose="02040503050406030204" pitchFamily="18" charset="0"/>
                          </a:rPr>
                        </m:ctrlPr>
                      </m:sSupPr>
                      <m:e>
                        <m:r>
                          <a:rPr lang="en-SG" sz="2700" b="0" i="1" u="none" strike="noStrike" baseline="0" dirty="0" smtClean="0">
                            <a:solidFill>
                              <a:srgbClr val="0000FF"/>
                            </a:solidFill>
                            <a:latin typeface="Cambria Math" panose="02040503050406030204" pitchFamily="18" charset="0"/>
                          </a:rPr>
                          <m:t>10</m:t>
                        </m:r>
                      </m:e>
                      <m:sup>
                        <m:r>
                          <a:rPr lang="en-SG" sz="2700" b="0" i="1" u="none" strike="noStrike" baseline="0" dirty="0" smtClean="0">
                            <a:solidFill>
                              <a:srgbClr val="0000FF"/>
                            </a:solidFill>
                            <a:latin typeface="Cambria Math" panose="02040503050406030204" pitchFamily="18" charset="0"/>
                          </a:rPr>
                          <m:t>9</m:t>
                        </m:r>
                      </m:sup>
                    </m:sSup>
                  </m:oMath>
                </a14:m>
                <a:r>
                  <a:rPr lang="en-SG" sz="2700" i="0" u="none" strike="noStrike" baseline="0" dirty="0">
                    <a:solidFill>
                      <a:srgbClr val="0000FF"/>
                    </a:solidFill>
                    <a:latin typeface="+mj-lt"/>
                  </a:rPr>
                  <a:t> K.</a:t>
                </a:r>
                <a:endParaRPr lang="en-SG" sz="2700" dirty="0">
                  <a:latin typeface="+mj-lt"/>
                </a:endParaRPr>
              </a:p>
            </p:txBody>
          </p:sp>
        </mc:Choice>
        <mc:Fallback xmlns="">
          <p:sp>
            <p:nvSpPr>
              <p:cNvPr id="5" name="TextBox 4">
                <a:extLst>
                  <a:ext uri="{FF2B5EF4-FFF2-40B4-BE49-F238E27FC236}">
                    <a16:creationId xmlns:a16="http://schemas.microsoft.com/office/drawing/2014/main" id="{24EE5A12-92F1-1598-0A3C-63C329EE6CF0}"/>
                  </a:ext>
                </a:extLst>
              </p:cNvPr>
              <p:cNvSpPr txBox="1">
                <a:spLocks noRot="1" noChangeAspect="1" noMove="1" noResize="1" noEditPoints="1" noAdjustHandles="1" noChangeArrowheads="1" noChangeShapeType="1" noTextEdit="1"/>
              </p:cNvSpPr>
              <p:nvPr/>
            </p:nvSpPr>
            <p:spPr>
              <a:xfrm>
                <a:off x="479376" y="188640"/>
                <a:ext cx="11319048" cy="1156279"/>
              </a:xfrm>
              <a:prstGeom prst="rect">
                <a:avLst/>
              </a:prstGeom>
              <a:blipFill>
                <a:blip r:embed="rId4"/>
                <a:stretch>
                  <a:fillRect l="-1024" r="-485" b="-12632"/>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E62897E-989A-B6F2-D356-7F556F33EB8C}"/>
                  </a:ext>
                </a:extLst>
              </p:cNvPr>
              <p:cNvSpPr txBox="1"/>
              <p:nvPr/>
            </p:nvSpPr>
            <p:spPr>
              <a:xfrm>
                <a:off x="695400" y="2636912"/>
                <a:ext cx="10078431" cy="367216"/>
              </a:xfrm>
              <a:prstGeom prst="rect">
                <a:avLst/>
              </a:prstGeom>
              <a:noFill/>
            </p:spPr>
            <p:txBody>
              <a:bodyPr wrap="square" lIns="0" tIns="0" rIns="0" bIns="0" rtlCol="0">
                <a:spAutoFit/>
              </a:bodyPr>
              <a:lstStyle/>
              <a:p>
                <a:r>
                  <a:rPr lang="en-SG" sz="2300" b="0" dirty="0">
                    <a:solidFill>
                      <a:schemeClr val="tx1">
                        <a:lumMod val="65000"/>
                        <a:lumOff val="35000"/>
                      </a:schemeClr>
                    </a:solidFill>
                  </a:rPr>
                  <a:t>Temperature-time relationship: </a:t>
                </a:r>
                <a14:m>
                  <m:oMath xmlns:m="http://schemas.openxmlformats.org/officeDocument/2006/math">
                    <m:r>
                      <a:rPr lang="en-SG" sz="2300" b="0" i="1" smtClean="0">
                        <a:solidFill>
                          <a:schemeClr val="tx1">
                            <a:lumMod val="65000"/>
                            <a:lumOff val="35000"/>
                          </a:schemeClr>
                        </a:solidFill>
                        <a:latin typeface="Cambria Math" panose="02040503050406030204" pitchFamily="18" charset="0"/>
                      </a:rPr>
                      <m:t>𝑇</m:t>
                    </m:r>
                    <m:d>
                      <m:dPr>
                        <m:ctrlPr>
                          <a:rPr lang="en-SG" sz="2300" b="0" i="1" smtClean="0">
                            <a:solidFill>
                              <a:schemeClr val="tx1">
                                <a:lumMod val="65000"/>
                                <a:lumOff val="35000"/>
                              </a:schemeClr>
                            </a:solidFill>
                            <a:latin typeface="Cambria Math" panose="02040503050406030204" pitchFamily="18" charset="0"/>
                          </a:rPr>
                        </m:ctrlPr>
                      </m:dPr>
                      <m:e>
                        <m:r>
                          <a:rPr lang="en-SG" sz="2300" b="0" i="1" smtClean="0">
                            <a:solidFill>
                              <a:schemeClr val="tx1">
                                <a:lumMod val="65000"/>
                                <a:lumOff val="35000"/>
                              </a:schemeClr>
                            </a:solidFill>
                            <a:latin typeface="Cambria Math" panose="02040503050406030204" pitchFamily="18" charset="0"/>
                          </a:rPr>
                          <m:t>𝑡</m:t>
                        </m:r>
                      </m:e>
                    </m:d>
                    <m:r>
                      <a:rPr lang="en-SG" sz="2300" b="0" i="1" smtClean="0">
                        <a:solidFill>
                          <a:schemeClr val="tx1">
                            <a:lumMod val="65000"/>
                            <a:lumOff val="35000"/>
                          </a:schemeClr>
                        </a:solidFill>
                        <a:latin typeface="Cambria Math" panose="02040503050406030204" pitchFamily="18" charset="0"/>
                      </a:rPr>
                      <m:t>=1.52×</m:t>
                    </m:r>
                    <m:sSup>
                      <m:sSupPr>
                        <m:ctrlPr>
                          <a:rPr lang="en-SG" sz="2300" b="0" i="1" smtClean="0">
                            <a:solidFill>
                              <a:schemeClr val="tx1">
                                <a:lumMod val="65000"/>
                                <a:lumOff val="35000"/>
                              </a:schemeClr>
                            </a:solidFill>
                            <a:latin typeface="Cambria Math" panose="02040503050406030204" pitchFamily="18" charset="0"/>
                          </a:rPr>
                        </m:ctrlPr>
                      </m:sSupPr>
                      <m:e>
                        <m:r>
                          <a:rPr lang="en-SG" sz="2300" b="0" i="1" smtClean="0">
                            <a:solidFill>
                              <a:schemeClr val="tx1">
                                <a:lumMod val="65000"/>
                                <a:lumOff val="35000"/>
                              </a:schemeClr>
                            </a:solidFill>
                            <a:latin typeface="Cambria Math" panose="02040503050406030204" pitchFamily="18" charset="0"/>
                          </a:rPr>
                          <m:t>10</m:t>
                        </m:r>
                      </m:e>
                      <m:sup>
                        <m:r>
                          <a:rPr lang="en-SG" sz="2300" b="0" i="1" smtClean="0">
                            <a:solidFill>
                              <a:schemeClr val="tx1">
                                <a:lumMod val="65000"/>
                                <a:lumOff val="35000"/>
                              </a:schemeClr>
                            </a:solidFill>
                            <a:latin typeface="Cambria Math" panose="02040503050406030204" pitchFamily="18" charset="0"/>
                          </a:rPr>
                          <m:t>10</m:t>
                        </m:r>
                      </m:sup>
                    </m:sSup>
                    <m:sSup>
                      <m:sSupPr>
                        <m:ctrlPr>
                          <a:rPr lang="en-SG" sz="2300" b="0" i="1" smtClean="0">
                            <a:solidFill>
                              <a:schemeClr val="tx1">
                                <a:lumMod val="65000"/>
                                <a:lumOff val="35000"/>
                              </a:schemeClr>
                            </a:solidFill>
                            <a:latin typeface="Cambria Math" panose="02040503050406030204" pitchFamily="18" charset="0"/>
                          </a:rPr>
                        </m:ctrlPr>
                      </m:sSupPr>
                      <m:e>
                        <m:r>
                          <a:rPr lang="en-SG" sz="2300" b="0" i="1" smtClean="0">
                            <a:solidFill>
                              <a:schemeClr val="tx1">
                                <a:lumMod val="65000"/>
                                <a:lumOff val="35000"/>
                              </a:schemeClr>
                            </a:solidFill>
                            <a:latin typeface="Cambria Math" panose="02040503050406030204" pitchFamily="18" charset="0"/>
                          </a:rPr>
                          <m:t>𝑡</m:t>
                        </m:r>
                      </m:e>
                      <m:sup>
                        <m:r>
                          <a:rPr lang="en-SG" sz="2300" b="0" i="1" smtClean="0">
                            <a:solidFill>
                              <a:schemeClr val="tx1">
                                <a:lumMod val="65000"/>
                                <a:lumOff val="35000"/>
                              </a:schemeClr>
                            </a:solidFill>
                            <a:latin typeface="Cambria Math" panose="02040503050406030204" pitchFamily="18" charset="0"/>
                          </a:rPr>
                          <m:t>−1/2</m:t>
                        </m:r>
                      </m:sup>
                    </m:sSup>
                  </m:oMath>
                </a14:m>
                <a:endParaRPr lang="en-SG" sz="2300" dirty="0">
                  <a:solidFill>
                    <a:schemeClr val="tx1">
                      <a:lumMod val="65000"/>
                      <a:lumOff val="35000"/>
                    </a:schemeClr>
                  </a:solidFill>
                </a:endParaRPr>
              </a:p>
            </p:txBody>
          </p:sp>
        </mc:Choice>
        <mc:Fallback xmlns="">
          <p:sp>
            <p:nvSpPr>
              <p:cNvPr id="6" name="TextBox 5">
                <a:extLst>
                  <a:ext uri="{FF2B5EF4-FFF2-40B4-BE49-F238E27FC236}">
                    <a16:creationId xmlns:a16="http://schemas.microsoft.com/office/drawing/2014/main" id="{AE62897E-989A-B6F2-D356-7F556F33EB8C}"/>
                  </a:ext>
                </a:extLst>
              </p:cNvPr>
              <p:cNvSpPr txBox="1">
                <a:spLocks noRot="1" noChangeAspect="1" noMove="1" noResize="1" noEditPoints="1" noAdjustHandles="1" noChangeArrowheads="1" noChangeShapeType="1" noTextEdit="1"/>
              </p:cNvSpPr>
              <p:nvPr/>
            </p:nvSpPr>
            <p:spPr>
              <a:xfrm>
                <a:off x="695400" y="2636912"/>
                <a:ext cx="10078431" cy="367216"/>
              </a:xfrm>
              <a:prstGeom prst="rect">
                <a:avLst/>
              </a:prstGeom>
              <a:blipFill>
                <a:blip r:embed="rId5"/>
                <a:stretch>
                  <a:fillRect l="-1754" t="-21667" b="-48333"/>
                </a:stretch>
              </a:blipFill>
            </p:spPr>
            <p:txBody>
              <a:bodyPr/>
              <a:lstStyle/>
              <a:p>
                <a:r>
                  <a:rPr lang="en-SG">
                    <a:noFill/>
                  </a:rPr>
                  <a:t> </a:t>
                </a:r>
              </a:p>
            </p:txBody>
          </p:sp>
        </mc:Fallback>
      </mc:AlternateContent>
    </p:spTree>
    <p:extLst>
      <p:ext uri="{BB962C8B-B14F-4D97-AF65-F5344CB8AC3E}">
        <p14:creationId xmlns:p14="http://schemas.microsoft.com/office/powerpoint/2010/main" val="370435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E27798-3B33-9715-58E2-77163DC9FB2A}"/>
              </a:ext>
            </a:extLst>
          </p:cNvPr>
          <p:cNvSpPr>
            <a:spLocks noGrp="1"/>
          </p:cNvSpPr>
          <p:nvPr>
            <p:ph type="sldNum" sz="quarter" idx="12"/>
          </p:nvPr>
        </p:nvSpPr>
        <p:spPr/>
        <p:txBody>
          <a:bodyPr/>
          <a:lstStyle/>
          <a:p>
            <a:fld id="{7081BC99-F884-43C5-B753-915CEB8D5D35}" type="slidenum">
              <a:rPr lang="en-SG" smtClean="0"/>
              <a:pPr/>
              <a:t>16</a:t>
            </a:fld>
            <a:endParaRPr lang="en-SG"/>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6D145E1-49AD-425F-8C77-3CADBBD983B7}"/>
                  </a:ext>
                </a:extLst>
              </p:cNvPr>
              <p:cNvSpPr txBox="1"/>
              <p:nvPr/>
            </p:nvSpPr>
            <p:spPr>
              <a:xfrm>
                <a:off x="551384" y="404664"/>
                <a:ext cx="11319048" cy="928267"/>
              </a:xfrm>
              <a:prstGeom prst="rect">
                <a:avLst/>
              </a:prstGeom>
              <a:noFill/>
            </p:spPr>
            <p:txBody>
              <a:bodyPr wrap="square" rtlCol="0">
                <a:spAutoFit/>
              </a:bodyPr>
              <a:lstStyle/>
              <a:p>
                <a:pPr algn="l"/>
                <a:r>
                  <a:rPr lang="en-GB" sz="2700" i="0" u="none" strike="noStrike" baseline="0" dirty="0">
                    <a:solidFill>
                      <a:srgbClr val="0000FF"/>
                    </a:solidFill>
                    <a:latin typeface="+mj-lt"/>
                  </a:rPr>
                  <a:t>Compare the binding</a:t>
                </a:r>
                <a:r>
                  <a:rPr lang="en-GB" sz="2700" i="0" u="none" strike="noStrike" dirty="0">
                    <a:solidFill>
                      <a:srgbClr val="0000FF"/>
                    </a:solidFill>
                    <a:latin typeface="+mj-lt"/>
                  </a:rPr>
                  <a:t> energy</a:t>
                </a:r>
                <a:r>
                  <a:rPr lang="en-GB" sz="2700" i="0" u="none" strike="noStrike" baseline="0" dirty="0">
                    <a:solidFill>
                      <a:srgbClr val="0000FF"/>
                    </a:solidFill>
                    <a:latin typeface="+mj-lt"/>
                  </a:rPr>
                  <a:t> of </a:t>
                </a:r>
                <a14:m>
                  <m:oMath xmlns:m="http://schemas.openxmlformats.org/officeDocument/2006/math">
                    <m:sPre>
                      <m:sPrePr>
                        <m:ctrlPr>
                          <a:rPr lang="en-GB" sz="2700" b="0" i="1" u="none" strike="noStrike" baseline="0" dirty="0" smtClean="0">
                            <a:solidFill>
                              <a:srgbClr val="0000FF"/>
                            </a:solidFill>
                            <a:latin typeface="Cambria Math" panose="02040503050406030204" pitchFamily="18" charset="0"/>
                          </a:rPr>
                        </m:ctrlPr>
                      </m:sPrePr>
                      <m:sub>
                        <m:r>
                          <a:rPr lang="en-SG" sz="2700" b="0" i="1" u="none" strike="noStrike" baseline="0" smtClean="0">
                            <a:solidFill>
                              <a:srgbClr val="0000FF"/>
                            </a:solidFill>
                            <a:latin typeface="Cambria Math" panose="02040503050406030204" pitchFamily="18" charset="0"/>
                          </a:rPr>
                          <m:t>1</m:t>
                        </m:r>
                      </m:sub>
                      <m:sup>
                        <m:r>
                          <a:rPr lang="en-SG" sz="2700" b="0" i="1" u="none" strike="noStrike" baseline="0" smtClean="0">
                            <a:solidFill>
                              <a:srgbClr val="0000FF"/>
                            </a:solidFill>
                            <a:latin typeface="Cambria Math" panose="02040503050406030204" pitchFamily="18" charset="0"/>
                          </a:rPr>
                          <m:t>2</m:t>
                        </m:r>
                      </m:sup>
                      <m:e>
                        <m:r>
                          <m:rPr>
                            <m:sty m:val="p"/>
                          </m:rPr>
                          <a:rPr lang="en-SG" sz="2700" b="0" i="0" u="none" strike="noStrike" baseline="0" smtClean="0">
                            <a:solidFill>
                              <a:srgbClr val="0000FF"/>
                            </a:solidFill>
                            <a:latin typeface="Cambria Math" panose="02040503050406030204" pitchFamily="18" charset="0"/>
                          </a:rPr>
                          <m:t>H</m:t>
                        </m:r>
                      </m:e>
                    </m:sPre>
                  </m:oMath>
                </a14:m>
                <a:r>
                  <a:rPr lang="en-GB" sz="2700" i="0" u="none" strike="noStrike" baseline="0" dirty="0">
                    <a:solidFill>
                      <a:srgbClr val="0000FF"/>
                    </a:solidFill>
                    <a:latin typeface="+mj-lt"/>
                  </a:rPr>
                  <a:t> nucleus and the characteristic energy of photons at </a:t>
                </a:r>
                <a14:m>
                  <m:oMath xmlns:m="http://schemas.openxmlformats.org/officeDocument/2006/math">
                    <m:sSup>
                      <m:sSupPr>
                        <m:ctrlPr>
                          <a:rPr lang="en-SG" sz="2700" i="1" u="none" strike="noStrike" baseline="0" dirty="0" smtClean="0">
                            <a:solidFill>
                              <a:srgbClr val="0000FF"/>
                            </a:solidFill>
                            <a:latin typeface="Cambria Math" panose="02040503050406030204" pitchFamily="18" charset="0"/>
                          </a:rPr>
                        </m:ctrlPr>
                      </m:sSupPr>
                      <m:e>
                        <m:r>
                          <a:rPr lang="en-SG" sz="2700" b="0" i="1" u="none" strike="noStrike" baseline="0" dirty="0" smtClean="0">
                            <a:solidFill>
                              <a:srgbClr val="0000FF"/>
                            </a:solidFill>
                            <a:latin typeface="Cambria Math" panose="02040503050406030204" pitchFamily="18" charset="0"/>
                          </a:rPr>
                          <m:t>10</m:t>
                        </m:r>
                      </m:e>
                      <m:sup>
                        <m:r>
                          <a:rPr lang="en-SG" sz="2700" b="0" i="1" u="none" strike="noStrike" baseline="0" dirty="0" smtClean="0">
                            <a:solidFill>
                              <a:srgbClr val="0000FF"/>
                            </a:solidFill>
                            <a:latin typeface="Cambria Math" panose="02040503050406030204" pitchFamily="18" charset="0"/>
                          </a:rPr>
                          <m:t>9</m:t>
                        </m:r>
                      </m:sup>
                    </m:sSup>
                  </m:oMath>
                </a14:m>
                <a:r>
                  <a:rPr lang="en-SG" sz="2700" i="0" u="none" strike="noStrike" baseline="0" dirty="0">
                    <a:solidFill>
                      <a:srgbClr val="0000FF"/>
                    </a:solidFill>
                    <a:latin typeface="+mj-lt"/>
                  </a:rPr>
                  <a:t> K.</a:t>
                </a:r>
                <a:endParaRPr lang="en-SG" sz="2700" dirty="0">
                  <a:latin typeface="+mj-lt"/>
                </a:endParaRPr>
              </a:p>
            </p:txBody>
          </p:sp>
        </mc:Choice>
        <mc:Fallback xmlns="">
          <p:sp>
            <p:nvSpPr>
              <p:cNvPr id="2" name="TextBox 1">
                <a:extLst>
                  <a:ext uri="{FF2B5EF4-FFF2-40B4-BE49-F238E27FC236}">
                    <a16:creationId xmlns:a16="http://schemas.microsoft.com/office/drawing/2014/main" id="{46D145E1-49AD-425F-8C77-3CADBBD983B7}"/>
                  </a:ext>
                </a:extLst>
              </p:cNvPr>
              <p:cNvSpPr txBox="1">
                <a:spLocks noRot="1" noChangeAspect="1" noMove="1" noResize="1" noEditPoints="1" noAdjustHandles="1" noChangeArrowheads="1" noChangeShapeType="1" noTextEdit="1"/>
              </p:cNvSpPr>
              <p:nvPr/>
            </p:nvSpPr>
            <p:spPr>
              <a:xfrm>
                <a:off x="551384" y="404664"/>
                <a:ext cx="11319048" cy="928267"/>
              </a:xfrm>
              <a:prstGeom prst="rect">
                <a:avLst/>
              </a:prstGeom>
              <a:blipFill>
                <a:blip r:embed="rId2"/>
                <a:stretch>
                  <a:fillRect l="-1023" t="-4575" b="-16340"/>
                </a:stretch>
              </a:blipFill>
            </p:spPr>
            <p:txBody>
              <a:bodyPr/>
              <a:lstStyle/>
              <a:p>
                <a:r>
                  <a:rPr lang="en-SG">
                    <a:noFill/>
                  </a:rPr>
                  <a:t> </a:t>
                </a:r>
              </a:p>
            </p:txBody>
          </p:sp>
        </mc:Fallback>
      </mc:AlternateContent>
    </p:spTree>
    <p:extLst>
      <p:ext uri="{BB962C8B-B14F-4D97-AF65-F5344CB8AC3E}">
        <p14:creationId xmlns:p14="http://schemas.microsoft.com/office/powerpoint/2010/main" val="807376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E27798-3B33-9715-58E2-77163DC9FB2A}"/>
              </a:ext>
            </a:extLst>
          </p:cNvPr>
          <p:cNvSpPr>
            <a:spLocks noGrp="1"/>
          </p:cNvSpPr>
          <p:nvPr>
            <p:ph type="sldNum" sz="quarter" idx="12"/>
          </p:nvPr>
        </p:nvSpPr>
        <p:spPr/>
        <p:txBody>
          <a:bodyPr/>
          <a:lstStyle/>
          <a:p>
            <a:fld id="{7081BC99-F884-43C5-B753-915CEB8D5D35}" type="slidenum">
              <a:rPr lang="en-SG" smtClean="0"/>
              <a:pPr/>
              <a:t>17</a:t>
            </a:fld>
            <a:endParaRPr lang="en-SG" dirty="0"/>
          </a:p>
        </p:txBody>
      </p:sp>
      <p:sp>
        <p:nvSpPr>
          <p:cNvPr id="3" name="Title 1">
            <a:extLst>
              <a:ext uri="{FF2B5EF4-FFF2-40B4-BE49-F238E27FC236}">
                <a16:creationId xmlns:a16="http://schemas.microsoft.com/office/drawing/2014/main" id="{3B179164-6658-5572-0D0D-A52A01EDE7AE}"/>
              </a:ext>
            </a:extLst>
          </p:cNvPr>
          <p:cNvSpPr txBox="1">
            <a:spLocks/>
          </p:cNvSpPr>
          <p:nvPr/>
        </p:nvSpPr>
        <p:spPr>
          <a:xfrm>
            <a:off x="762000" y="566192"/>
            <a:ext cx="10972800" cy="114300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SG" dirty="0">
                <a:solidFill>
                  <a:schemeClr val="tx1">
                    <a:lumMod val="65000"/>
                    <a:lumOff val="35000"/>
                  </a:schemeClr>
                </a:solidFill>
              </a:rPr>
              <a:t>Big Bang Nucleosynthesis: Making the first elements</a:t>
            </a:r>
          </a:p>
        </p:txBody>
      </p:sp>
      <p:pic>
        <p:nvPicPr>
          <p:cNvPr id="2" name="Picture 1">
            <a:extLst>
              <a:ext uri="{FF2B5EF4-FFF2-40B4-BE49-F238E27FC236}">
                <a16:creationId xmlns:a16="http://schemas.microsoft.com/office/drawing/2014/main" id="{EAECF3C4-E540-AA22-E70C-388DA99D5D94}"/>
              </a:ext>
            </a:extLst>
          </p:cNvPr>
          <p:cNvPicPr>
            <a:picLocks noChangeAspect="1"/>
          </p:cNvPicPr>
          <p:nvPr/>
        </p:nvPicPr>
        <p:blipFill>
          <a:blip r:embed="rId2"/>
          <a:stretch>
            <a:fillRect/>
          </a:stretch>
        </p:blipFill>
        <p:spPr>
          <a:xfrm>
            <a:off x="983432" y="2276872"/>
            <a:ext cx="3816424" cy="1888701"/>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42343A0-EE24-7661-2F2F-989EA031A5C7}"/>
                  </a:ext>
                </a:extLst>
              </p:cNvPr>
              <p:cNvSpPr txBox="1"/>
              <p:nvPr/>
            </p:nvSpPr>
            <p:spPr>
              <a:xfrm>
                <a:off x="5591944" y="2470082"/>
                <a:ext cx="5832648" cy="1385444"/>
              </a:xfrm>
              <a:prstGeom prst="rect">
                <a:avLst/>
              </a:prstGeom>
              <a:noFill/>
            </p:spPr>
            <p:txBody>
              <a:bodyPr wrap="square" rtlCol="0">
                <a:spAutoFit/>
              </a:bodyPr>
              <a:lstStyle/>
              <a:p>
                <a:r>
                  <a:rPr lang="en-SG" sz="2700" dirty="0">
                    <a:solidFill>
                      <a:schemeClr val="tx1">
                        <a:lumMod val="65000"/>
                        <a:lumOff val="35000"/>
                      </a:schemeClr>
                    </a:solidFill>
                  </a:rPr>
                  <a:t>After </a:t>
                </a:r>
                <a14:m>
                  <m:oMath xmlns:m="http://schemas.openxmlformats.org/officeDocument/2006/math">
                    <m:r>
                      <a:rPr lang="en-SG" sz="2700" b="0" i="1" smtClean="0">
                        <a:solidFill>
                          <a:schemeClr val="tx1">
                            <a:lumMod val="65000"/>
                            <a:lumOff val="35000"/>
                          </a:schemeClr>
                        </a:solidFill>
                        <a:latin typeface="Cambria Math" panose="02040503050406030204" pitchFamily="18" charset="0"/>
                      </a:rPr>
                      <m:t>𝑇</m:t>
                    </m:r>
                    <m:r>
                      <a:rPr lang="en-SG" sz="2700" b="0" i="1" smtClean="0">
                        <a:solidFill>
                          <a:schemeClr val="tx1">
                            <a:lumMod val="65000"/>
                            <a:lumOff val="35000"/>
                          </a:schemeClr>
                        </a:solidFill>
                        <a:latin typeface="Cambria Math" panose="02040503050406030204" pitchFamily="18" charset="0"/>
                      </a:rPr>
                      <m:t>=</m:t>
                    </m:r>
                    <m:sSup>
                      <m:sSupPr>
                        <m:ctrlPr>
                          <a:rPr lang="en-SG" sz="2700" b="0" i="1" smtClean="0">
                            <a:solidFill>
                              <a:schemeClr val="tx1">
                                <a:lumMod val="65000"/>
                                <a:lumOff val="35000"/>
                              </a:schemeClr>
                            </a:solidFill>
                            <a:latin typeface="Cambria Math" panose="02040503050406030204" pitchFamily="18" charset="0"/>
                          </a:rPr>
                        </m:ctrlPr>
                      </m:sSupPr>
                      <m:e>
                        <m:r>
                          <a:rPr lang="en-SG" sz="2700" b="0" i="1" smtClean="0">
                            <a:solidFill>
                              <a:schemeClr val="tx1">
                                <a:lumMod val="65000"/>
                                <a:lumOff val="35000"/>
                              </a:schemeClr>
                            </a:solidFill>
                            <a:latin typeface="Cambria Math" panose="02040503050406030204" pitchFamily="18" charset="0"/>
                          </a:rPr>
                          <m:t>10</m:t>
                        </m:r>
                      </m:e>
                      <m:sup>
                        <m:r>
                          <a:rPr lang="en-SG" sz="2700" b="0" i="1" smtClean="0">
                            <a:solidFill>
                              <a:schemeClr val="tx1">
                                <a:lumMod val="65000"/>
                                <a:lumOff val="35000"/>
                              </a:schemeClr>
                            </a:solidFill>
                            <a:latin typeface="Cambria Math" panose="02040503050406030204" pitchFamily="18" charset="0"/>
                          </a:rPr>
                          <m:t>9</m:t>
                        </m:r>
                      </m:sup>
                    </m:sSup>
                  </m:oMath>
                </a14:m>
                <a:r>
                  <a:rPr lang="en-SG" sz="2700" dirty="0">
                    <a:solidFill>
                      <a:schemeClr val="tx1">
                        <a:lumMod val="65000"/>
                        <a:lumOff val="35000"/>
                      </a:schemeClr>
                    </a:solidFill>
                  </a:rPr>
                  <a:t> K, Deuterium</a:t>
                </a:r>
                <a14:m>
                  <m:oMath xmlns:m="http://schemas.openxmlformats.org/officeDocument/2006/math">
                    <m:sSubSup>
                      <m:sSubSupPr>
                        <m:ctrlPr>
                          <a:rPr lang="en-SG" sz="2700" b="0" i="1" smtClean="0">
                            <a:solidFill>
                              <a:schemeClr val="tx1">
                                <a:lumMod val="65000"/>
                                <a:lumOff val="35000"/>
                              </a:schemeClr>
                            </a:solidFill>
                            <a:latin typeface="Cambria Math" panose="02040503050406030204" pitchFamily="18" charset="0"/>
                          </a:rPr>
                        </m:ctrlPr>
                      </m:sSubSupPr>
                      <m:e>
                        <m:r>
                          <a:rPr lang="en-SG" sz="2700" b="0" i="1" smtClean="0">
                            <a:solidFill>
                              <a:schemeClr val="tx1">
                                <a:lumMod val="65000"/>
                                <a:lumOff val="35000"/>
                              </a:schemeClr>
                            </a:solidFill>
                            <a:latin typeface="Cambria Math" panose="02040503050406030204" pitchFamily="18" charset="0"/>
                          </a:rPr>
                          <m:t> </m:t>
                        </m:r>
                      </m:e>
                      <m:sub>
                        <m:r>
                          <a:rPr lang="en-SG" sz="2700" b="0" i="1" smtClean="0">
                            <a:solidFill>
                              <a:schemeClr val="tx1">
                                <a:lumMod val="65000"/>
                                <a:lumOff val="35000"/>
                              </a:schemeClr>
                            </a:solidFill>
                            <a:latin typeface="Cambria Math" panose="02040503050406030204" pitchFamily="18" charset="0"/>
                          </a:rPr>
                          <m:t>1</m:t>
                        </m:r>
                      </m:sub>
                      <m:sup>
                        <m:r>
                          <a:rPr lang="en-SG" sz="2700" b="0" i="1" smtClean="0">
                            <a:solidFill>
                              <a:schemeClr val="tx1">
                                <a:lumMod val="65000"/>
                                <a:lumOff val="35000"/>
                              </a:schemeClr>
                            </a:solidFill>
                            <a:latin typeface="Cambria Math" panose="02040503050406030204" pitchFamily="18" charset="0"/>
                          </a:rPr>
                          <m:t>2</m:t>
                        </m:r>
                      </m:sup>
                    </m:sSubSup>
                    <m:r>
                      <m:rPr>
                        <m:sty m:val="p"/>
                      </m:rPr>
                      <a:rPr lang="en-SG" sz="2700" b="0" i="0" smtClean="0">
                        <a:solidFill>
                          <a:schemeClr val="tx1">
                            <a:lumMod val="65000"/>
                            <a:lumOff val="35000"/>
                          </a:schemeClr>
                        </a:solidFill>
                        <a:latin typeface="Cambria Math" panose="02040503050406030204" pitchFamily="18" charset="0"/>
                      </a:rPr>
                      <m:t>H</m:t>
                    </m:r>
                  </m:oMath>
                </a14:m>
                <a:r>
                  <a:rPr lang="en-SG" sz="2700" dirty="0">
                    <a:solidFill>
                      <a:schemeClr val="tx1">
                        <a:lumMod val="65000"/>
                        <a:lumOff val="35000"/>
                      </a:schemeClr>
                    </a:solidFill>
                  </a:rPr>
                  <a:t> is stable. </a:t>
                </a:r>
              </a:p>
              <a:p>
                <a:r>
                  <a:rPr lang="en-SG" sz="2700" dirty="0">
                    <a:solidFill>
                      <a:schemeClr val="tx1">
                        <a:lumMod val="65000"/>
                        <a:lumOff val="35000"/>
                      </a:schemeClr>
                    </a:solidFill>
                  </a:rPr>
                  <a:t>Almost all initial neutrons becomes part of Helium</a:t>
                </a:r>
                <a14:m>
                  <m:oMath xmlns:m="http://schemas.openxmlformats.org/officeDocument/2006/math">
                    <m:sSubSup>
                      <m:sSubSupPr>
                        <m:ctrlPr>
                          <a:rPr lang="en-SG" sz="2700" b="0" i="1" smtClean="0">
                            <a:solidFill>
                              <a:schemeClr val="tx1">
                                <a:lumMod val="65000"/>
                                <a:lumOff val="35000"/>
                              </a:schemeClr>
                            </a:solidFill>
                            <a:latin typeface="Cambria Math" panose="02040503050406030204" pitchFamily="18" charset="0"/>
                          </a:rPr>
                        </m:ctrlPr>
                      </m:sSubSupPr>
                      <m:e>
                        <m:r>
                          <a:rPr lang="en-SG" sz="2700" b="0" i="1" smtClean="0">
                            <a:solidFill>
                              <a:schemeClr val="tx1">
                                <a:lumMod val="65000"/>
                                <a:lumOff val="35000"/>
                              </a:schemeClr>
                            </a:solidFill>
                            <a:latin typeface="Cambria Math" panose="02040503050406030204" pitchFamily="18" charset="0"/>
                          </a:rPr>
                          <m:t> </m:t>
                        </m:r>
                      </m:e>
                      <m:sub>
                        <m:r>
                          <a:rPr lang="en-SG" sz="2700" b="0" i="1" smtClean="0">
                            <a:solidFill>
                              <a:schemeClr val="tx1">
                                <a:lumMod val="65000"/>
                                <a:lumOff val="35000"/>
                              </a:schemeClr>
                            </a:solidFill>
                            <a:latin typeface="Cambria Math" panose="02040503050406030204" pitchFamily="18" charset="0"/>
                          </a:rPr>
                          <m:t>2</m:t>
                        </m:r>
                      </m:sub>
                      <m:sup>
                        <m:r>
                          <a:rPr lang="en-SG" sz="2700" b="0" i="1" smtClean="0">
                            <a:solidFill>
                              <a:schemeClr val="tx1">
                                <a:lumMod val="65000"/>
                                <a:lumOff val="35000"/>
                              </a:schemeClr>
                            </a:solidFill>
                            <a:latin typeface="Cambria Math" panose="02040503050406030204" pitchFamily="18" charset="0"/>
                          </a:rPr>
                          <m:t>4</m:t>
                        </m:r>
                      </m:sup>
                    </m:sSubSup>
                    <m:r>
                      <m:rPr>
                        <m:sty m:val="p"/>
                      </m:rPr>
                      <a:rPr lang="en-SG" sz="2700" b="0" i="0" smtClean="0">
                        <a:solidFill>
                          <a:schemeClr val="tx1">
                            <a:lumMod val="65000"/>
                            <a:lumOff val="35000"/>
                          </a:schemeClr>
                        </a:solidFill>
                        <a:latin typeface="Cambria Math" panose="02040503050406030204" pitchFamily="18" charset="0"/>
                      </a:rPr>
                      <m:t>He</m:t>
                    </m:r>
                  </m:oMath>
                </a14:m>
                <a:r>
                  <a:rPr lang="en-SG" sz="2700" dirty="0">
                    <a:solidFill>
                      <a:schemeClr val="tx1">
                        <a:lumMod val="65000"/>
                        <a:lumOff val="35000"/>
                      </a:schemeClr>
                    </a:solidFill>
                  </a:rPr>
                  <a:t>. </a:t>
                </a:r>
              </a:p>
            </p:txBody>
          </p:sp>
        </mc:Choice>
        <mc:Fallback xmlns="">
          <p:sp>
            <p:nvSpPr>
              <p:cNvPr id="5" name="TextBox 4">
                <a:extLst>
                  <a:ext uri="{FF2B5EF4-FFF2-40B4-BE49-F238E27FC236}">
                    <a16:creationId xmlns:a16="http://schemas.microsoft.com/office/drawing/2014/main" id="{C42343A0-EE24-7661-2F2F-989EA031A5C7}"/>
                  </a:ext>
                </a:extLst>
              </p:cNvPr>
              <p:cNvSpPr txBox="1">
                <a:spLocks noRot="1" noChangeAspect="1" noMove="1" noResize="1" noEditPoints="1" noAdjustHandles="1" noChangeArrowheads="1" noChangeShapeType="1" noTextEdit="1"/>
              </p:cNvSpPr>
              <p:nvPr/>
            </p:nvSpPr>
            <p:spPr>
              <a:xfrm>
                <a:off x="5591944" y="2470082"/>
                <a:ext cx="5832648" cy="1385444"/>
              </a:xfrm>
              <a:prstGeom prst="rect">
                <a:avLst/>
              </a:prstGeom>
              <a:blipFill>
                <a:blip r:embed="rId3"/>
                <a:stretch>
                  <a:fillRect l="-1985" t="-3524" r="-3239" b="-8811"/>
                </a:stretch>
              </a:blipFill>
            </p:spPr>
            <p:txBody>
              <a:bodyPr/>
              <a:lstStyle/>
              <a:p>
                <a:r>
                  <a:rPr lang="en-SG">
                    <a:noFill/>
                  </a:rPr>
                  <a:t> </a:t>
                </a:r>
              </a:p>
            </p:txBody>
          </p:sp>
        </mc:Fallback>
      </mc:AlternateContent>
      <p:pic>
        <p:nvPicPr>
          <p:cNvPr id="12" name="Picture 11">
            <a:extLst>
              <a:ext uri="{FF2B5EF4-FFF2-40B4-BE49-F238E27FC236}">
                <a16:creationId xmlns:a16="http://schemas.microsoft.com/office/drawing/2014/main" id="{8EFA682E-5B36-F0A6-52DD-DB745CF0468D}"/>
              </a:ext>
            </a:extLst>
          </p:cNvPr>
          <p:cNvPicPr>
            <a:picLocks noChangeAspect="1"/>
          </p:cNvPicPr>
          <p:nvPr/>
        </p:nvPicPr>
        <p:blipFill>
          <a:blip r:embed="rId4"/>
          <a:stretch>
            <a:fillRect/>
          </a:stretch>
        </p:blipFill>
        <p:spPr>
          <a:xfrm>
            <a:off x="762000" y="4256512"/>
            <a:ext cx="4343400" cy="2028825"/>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BEBCADF-43C3-F3A0-1ED6-4CCB2D826D34}"/>
                  </a:ext>
                </a:extLst>
              </p:cNvPr>
              <p:cNvSpPr txBox="1"/>
              <p:nvPr/>
            </p:nvSpPr>
            <p:spPr>
              <a:xfrm>
                <a:off x="5591944" y="4392110"/>
                <a:ext cx="5832648" cy="1342868"/>
              </a:xfrm>
              <a:prstGeom prst="rect">
                <a:avLst/>
              </a:prstGeom>
              <a:noFill/>
            </p:spPr>
            <p:txBody>
              <a:bodyPr wrap="square" rtlCol="0">
                <a:spAutoFit/>
              </a:bodyPr>
              <a:lstStyle/>
              <a:p>
                <a:r>
                  <a:rPr lang="en-SG" sz="2700" dirty="0">
                    <a:solidFill>
                      <a:schemeClr val="tx1">
                        <a:lumMod val="65000"/>
                        <a:lumOff val="35000"/>
                      </a:schemeClr>
                    </a:solidFill>
                  </a:rPr>
                  <a:t>164 neutrons &amp; 1000 protons  </a:t>
                </a:r>
              </a:p>
              <a:p>
                <a14:m>
                  <m:oMath xmlns:m="http://schemas.openxmlformats.org/officeDocument/2006/math">
                    <m:r>
                      <a:rPr lang="en-SG" sz="2700" b="0" i="1" smtClean="0">
                        <a:solidFill>
                          <a:schemeClr val="tx1">
                            <a:lumMod val="65000"/>
                            <a:lumOff val="35000"/>
                          </a:schemeClr>
                        </a:solidFill>
                        <a:latin typeface="Cambria Math" panose="02040503050406030204" pitchFamily="18" charset="0"/>
                      </a:rPr>
                      <m:t>→ ≈</m:t>
                    </m:r>
                  </m:oMath>
                </a14:m>
                <a:r>
                  <a:rPr lang="en-SG" sz="2700" dirty="0">
                    <a:solidFill>
                      <a:schemeClr val="tx1">
                        <a:lumMod val="65000"/>
                        <a:lumOff val="35000"/>
                      </a:schemeClr>
                    </a:solidFill>
                  </a:rPr>
                  <a:t> 82</a:t>
                </a:r>
                <a14:m>
                  <m:oMath xmlns:m="http://schemas.openxmlformats.org/officeDocument/2006/math">
                    <m:sSubSup>
                      <m:sSubSupPr>
                        <m:ctrlPr>
                          <a:rPr lang="en-SG" sz="2700" i="1">
                            <a:solidFill>
                              <a:schemeClr val="tx1">
                                <a:lumMod val="65000"/>
                                <a:lumOff val="35000"/>
                              </a:schemeClr>
                            </a:solidFill>
                            <a:latin typeface="Cambria Math" panose="02040503050406030204" pitchFamily="18" charset="0"/>
                          </a:rPr>
                        </m:ctrlPr>
                      </m:sSubSupPr>
                      <m:e>
                        <m:r>
                          <a:rPr lang="en-SG" sz="2700" i="1">
                            <a:solidFill>
                              <a:schemeClr val="tx1">
                                <a:lumMod val="65000"/>
                                <a:lumOff val="35000"/>
                              </a:schemeClr>
                            </a:solidFill>
                            <a:latin typeface="Cambria Math" panose="02040503050406030204" pitchFamily="18" charset="0"/>
                          </a:rPr>
                          <m:t> </m:t>
                        </m:r>
                      </m:e>
                      <m:sub>
                        <m:r>
                          <a:rPr lang="en-SG" sz="2700" i="1">
                            <a:solidFill>
                              <a:schemeClr val="tx1">
                                <a:lumMod val="65000"/>
                                <a:lumOff val="35000"/>
                              </a:schemeClr>
                            </a:solidFill>
                            <a:latin typeface="Cambria Math" panose="02040503050406030204" pitchFamily="18" charset="0"/>
                          </a:rPr>
                          <m:t>2</m:t>
                        </m:r>
                      </m:sub>
                      <m:sup>
                        <m:r>
                          <a:rPr lang="en-SG" sz="2700" i="1">
                            <a:solidFill>
                              <a:schemeClr val="tx1">
                                <a:lumMod val="65000"/>
                                <a:lumOff val="35000"/>
                              </a:schemeClr>
                            </a:solidFill>
                            <a:latin typeface="Cambria Math" panose="02040503050406030204" pitchFamily="18" charset="0"/>
                          </a:rPr>
                          <m:t>4</m:t>
                        </m:r>
                      </m:sup>
                    </m:sSubSup>
                    <m:r>
                      <m:rPr>
                        <m:sty m:val="p"/>
                      </m:rPr>
                      <a:rPr lang="en-SG" sz="2700">
                        <a:solidFill>
                          <a:schemeClr val="tx1">
                            <a:lumMod val="65000"/>
                            <a:lumOff val="35000"/>
                          </a:schemeClr>
                        </a:solidFill>
                        <a:latin typeface="Cambria Math" panose="02040503050406030204" pitchFamily="18" charset="0"/>
                      </a:rPr>
                      <m:t>He</m:t>
                    </m:r>
                    <m:r>
                      <a:rPr lang="en-SG" sz="2700" i="1">
                        <a:solidFill>
                          <a:schemeClr val="tx1">
                            <a:lumMod val="65000"/>
                            <a:lumOff val="35000"/>
                          </a:schemeClr>
                        </a:solidFill>
                        <a:latin typeface="Cambria Math" panose="02040503050406030204" pitchFamily="18" charset="0"/>
                      </a:rPr>
                      <m:t> </m:t>
                    </m:r>
                  </m:oMath>
                </a14:m>
                <a:r>
                  <a:rPr lang="en-SG" sz="2700" dirty="0">
                    <a:solidFill>
                      <a:schemeClr val="tx1">
                        <a:lumMod val="65000"/>
                        <a:lumOff val="35000"/>
                      </a:schemeClr>
                    </a:solidFill>
                  </a:rPr>
                  <a:t>&amp; 836</a:t>
                </a:r>
                <a14:m>
                  <m:oMath xmlns:m="http://schemas.openxmlformats.org/officeDocument/2006/math">
                    <m:sSubSup>
                      <m:sSubSupPr>
                        <m:ctrlPr>
                          <a:rPr lang="en-SG" sz="2700" i="1">
                            <a:solidFill>
                              <a:schemeClr val="tx1">
                                <a:lumMod val="65000"/>
                                <a:lumOff val="35000"/>
                              </a:schemeClr>
                            </a:solidFill>
                            <a:latin typeface="Cambria Math" panose="02040503050406030204" pitchFamily="18" charset="0"/>
                          </a:rPr>
                        </m:ctrlPr>
                      </m:sSubSupPr>
                      <m:e>
                        <m:r>
                          <a:rPr lang="en-SG" sz="2700" i="1">
                            <a:solidFill>
                              <a:schemeClr val="tx1">
                                <a:lumMod val="65000"/>
                                <a:lumOff val="35000"/>
                              </a:schemeClr>
                            </a:solidFill>
                            <a:latin typeface="Cambria Math" panose="02040503050406030204" pitchFamily="18" charset="0"/>
                          </a:rPr>
                          <m:t> </m:t>
                        </m:r>
                      </m:e>
                      <m:sub>
                        <m:r>
                          <a:rPr lang="en-SG" sz="2700" i="1">
                            <a:solidFill>
                              <a:schemeClr val="tx1">
                                <a:lumMod val="65000"/>
                                <a:lumOff val="35000"/>
                              </a:schemeClr>
                            </a:solidFill>
                            <a:latin typeface="Cambria Math" panose="02040503050406030204" pitchFamily="18" charset="0"/>
                          </a:rPr>
                          <m:t>1</m:t>
                        </m:r>
                      </m:sub>
                      <m:sup>
                        <m:r>
                          <a:rPr lang="en-SG" sz="2700" b="0" i="1" smtClean="0">
                            <a:solidFill>
                              <a:schemeClr val="tx1">
                                <a:lumMod val="65000"/>
                                <a:lumOff val="35000"/>
                              </a:schemeClr>
                            </a:solidFill>
                            <a:latin typeface="Cambria Math" panose="02040503050406030204" pitchFamily="18" charset="0"/>
                          </a:rPr>
                          <m:t>1</m:t>
                        </m:r>
                      </m:sup>
                    </m:sSubSup>
                    <m:r>
                      <m:rPr>
                        <m:sty m:val="p"/>
                      </m:rPr>
                      <a:rPr lang="en-SG" sz="2700">
                        <a:solidFill>
                          <a:schemeClr val="tx1">
                            <a:lumMod val="65000"/>
                            <a:lumOff val="35000"/>
                          </a:schemeClr>
                        </a:solidFill>
                        <a:latin typeface="Cambria Math" panose="02040503050406030204" pitchFamily="18" charset="0"/>
                      </a:rPr>
                      <m:t>H</m:t>
                    </m:r>
                  </m:oMath>
                </a14:m>
                <a:r>
                  <a:rPr lang="en-SG" sz="2700" dirty="0">
                    <a:solidFill>
                      <a:schemeClr val="tx1">
                        <a:lumMod val="65000"/>
                        <a:lumOff val="35000"/>
                      </a:schemeClr>
                    </a:solidFill>
                  </a:rPr>
                  <a:t>. </a:t>
                </a:r>
              </a:p>
              <a:p>
                <a:r>
                  <a:rPr lang="en-SG" sz="2700" dirty="0">
                    <a:solidFill>
                      <a:schemeClr val="tx1">
                        <a:lumMod val="65000"/>
                        <a:lumOff val="35000"/>
                      </a:schemeClr>
                    </a:solidFill>
                  </a:rPr>
                  <a:t>i.e. </a:t>
                </a:r>
                <a14:m>
                  <m:oMath xmlns:m="http://schemas.openxmlformats.org/officeDocument/2006/math">
                    <m:r>
                      <a:rPr lang="en-SG" sz="2700" b="0" i="1" smtClean="0">
                        <a:solidFill>
                          <a:schemeClr val="tx1">
                            <a:lumMod val="65000"/>
                            <a:lumOff val="35000"/>
                          </a:schemeClr>
                        </a:solidFill>
                        <a:latin typeface="Cambria Math" panose="02040503050406030204" pitchFamily="18" charset="0"/>
                      </a:rPr>
                      <m:t>≈28%</m:t>
                    </m:r>
                    <m:sSubSup>
                      <m:sSubSupPr>
                        <m:ctrlPr>
                          <a:rPr lang="en-SG" sz="2700" i="1">
                            <a:solidFill>
                              <a:schemeClr val="tx1">
                                <a:lumMod val="65000"/>
                                <a:lumOff val="35000"/>
                              </a:schemeClr>
                            </a:solidFill>
                            <a:latin typeface="Cambria Math" panose="02040503050406030204" pitchFamily="18" charset="0"/>
                          </a:rPr>
                        </m:ctrlPr>
                      </m:sSubSupPr>
                      <m:e>
                        <m:r>
                          <a:rPr lang="en-SG" sz="2700" i="1">
                            <a:solidFill>
                              <a:schemeClr val="tx1">
                                <a:lumMod val="65000"/>
                                <a:lumOff val="35000"/>
                              </a:schemeClr>
                            </a:solidFill>
                            <a:latin typeface="Cambria Math" panose="02040503050406030204" pitchFamily="18" charset="0"/>
                          </a:rPr>
                          <m:t> </m:t>
                        </m:r>
                      </m:e>
                      <m:sub>
                        <m:r>
                          <a:rPr lang="en-SG" sz="2700" i="1">
                            <a:solidFill>
                              <a:schemeClr val="tx1">
                                <a:lumMod val="65000"/>
                                <a:lumOff val="35000"/>
                              </a:schemeClr>
                            </a:solidFill>
                            <a:latin typeface="Cambria Math" panose="02040503050406030204" pitchFamily="18" charset="0"/>
                          </a:rPr>
                          <m:t>2</m:t>
                        </m:r>
                      </m:sub>
                      <m:sup>
                        <m:r>
                          <a:rPr lang="en-SG" sz="2700" i="1">
                            <a:solidFill>
                              <a:schemeClr val="tx1">
                                <a:lumMod val="65000"/>
                                <a:lumOff val="35000"/>
                              </a:schemeClr>
                            </a:solidFill>
                            <a:latin typeface="Cambria Math" panose="02040503050406030204" pitchFamily="18" charset="0"/>
                          </a:rPr>
                          <m:t>4</m:t>
                        </m:r>
                      </m:sup>
                    </m:sSubSup>
                    <m:r>
                      <m:rPr>
                        <m:sty m:val="p"/>
                      </m:rPr>
                      <a:rPr lang="en-SG" sz="2700">
                        <a:solidFill>
                          <a:schemeClr val="tx1">
                            <a:lumMod val="65000"/>
                            <a:lumOff val="35000"/>
                          </a:schemeClr>
                        </a:solidFill>
                        <a:latin typeface="Cambria Math" panose="02040503050406030204" pitchFamily="18" charset="0"/>
                      </a:rPr>
                      <m:t>He</m:t>
                    </m:r>
                  </m:oMath>
                </a14:m>
                <a:endParaRPr lang="en-SG" sz="2700" dirty="0">
                  <a:solidFill>
                    <a:schemeClr val="tx1">
                      <a:lumMod val="65000"/>
                      <a:lumOff val="35000"/>
                    </a:schemeClr>
                  </a:solidFill>
                </a:endParaRPr>
              </a:p>
            </p:txBody>
          </p:sp>
        </mc:Choice>
        <mc:Fallback xmlns="">
          <p:sp>
            <p:nvSpPr>
              <p:cNvPr id="13" name="TextBox 12">
                <a:extLst>
                  <a:ext uri="{FF2B5EF4-FFF2-40B4-BE49-F238E27FC236}">
                    <a16:creationId xmlns:a16="http://schemas.microsoft.com/office/drawing/2014/main" id="{5BEBCADF-43C3-F3A0-1ED6-4CCB2D826D34}"/>
                  </a:ext>
                </a:extLst>
              </p:cNvPr>
              <p:cNvSpPr txBox="1">
                <a:spLocks noRot="1" noChangeAspect="1" noMove="1" noResize="1" noEditPoints="1" noAdjustHandles="1" noChangeArrowheads="1" noChangeShapeType="1" noTextEdit="1"/>
              </p:cNvSpPr>
              <p:nvPr/>
            </p:nvSpPr>
            <p:spPr>
              <a:xfrm>
                <a:off x="5591944" y="4392110"/>
                <a:ext cx="5832648" cy="1342868"/>
              </a:xfrm>
              <a:prstGeom prst="rect">
                <a:avLst/>
              </a:prstGeom>
              <a:blipFill>
                <a:blip r:embed="rId5"/>
                <a:stretch>
                  <a:fillRect l="-1985" t="-3620" b="-11312"/>
                </a:stretch>
              </a:blipFill>
            </p:spPr>
            <p:txBody>
              <a:bodyPr/>
              <a:lstStyle/>
              <a:p>
                <a:r>
                  <a:rPr lang="en-SG">
                    <a:noFill/>
                  </a:rPr>
                  <a:t> </a:t>
                </a:r>
              </a:p>
            </p:txBody>
          </p:sp>
        </mc:Fallback>
      </mc:AlternateContent>
      <p:sp>
        <p:nvSpPr>
          <p:cNvPr id="14" name="TextBox 13">
            <a:extLst>
              <a:ext uri="{FF2B5EF4-FFF2-40B4-BE49-F238E27FC236}">
                <a16:creationId xmlns:a16="http://schemas.microsoft.com/office/drawing/2014/main" id="{0DA19B53-A8A6-E8AF-AA13-EE81C3B5434C}"/>
              </a:ext>
            </a:extLst>
          </p:cNvPr>
          <p:cNvSpPr txBox="1"/>
          <p:nvPr/>
        </p:nvSpPr>
        <p:spPr>
          <a:xfrm>
            <a:off x="6636060" y="6076776"/>
            <a:ext cx="4428492" cy="507831"/>
          </a:xfrm>
          <a:prstGeom prst="rect">
            <a:avLst/>
          </a:prstGeom>
          <a:noFill/>
        </p:spPr>
        <p:txBody>
          <a:bodyPr wrap="square" rtlCol="0">
            <a:spAutoFit/>
          </a:bodyPr>
          <a:lstStyle/>
          <a:p>
            <a:r>
              <a:rPr lang="en-SG" sz="2700" b="1" dirty="0">
                <a:solidFill>
                  <a:schemeClr val="accent6"/>
                </a:solidFill>
              </a:rPr>
              <a:t>Match with observations!</a:t>
            </a:r>
          </a:p>
        </p:txBody>
      </p:sp>
      <p:cxnSp>
        <p:nvCxnSpPr>
          <p:cNvPr id="16" name="Straight Arrow Connector 15">
            <a:extLst>
              <a:ext uri="{FF2B5EF4-FFF2-40B4-BE49-F238E27FC236}">
                <a16:creationId xmlns:a16="http://schemas.microsoft.com/office/drawing/2014/main" id="{BDF4516C-D9FE-5374-F26C-ADDFF41AD698}"/>
              </a:ext>
            </a:extLst>
          </p:cNvPr>
          <p:cNvCxnSpPr/>
          <p:nvPr/>
        </p:nvCxnSpPr>
        <p:spPr>
          <a:xfrm flipV="1">
            <a:off x="6888088" y="5716780"/>
            <a:ext cx="0" cy="432048"/>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535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4C2386-860C-D7FD-47A4-5E08F37E8AED}"/>
              </a:ext>
            </a:extLst>
          </p:cNvPr>
          <p:cNvSpPr>
            <a:spLocks noGrp="1"/>
          </p:cNvSpPr>
          <p:nvPr>
            <p:ph type="sldNum" sz="quarter" idx="12"/>
          </p:nvPr>
        </p:nvSpPr>
        <p:spPr>
          <a:xfrm>
            <a:off x="8638746" y="6356351"/>
            <a:ext cx="2844800" cy="365125"/>
          </a:xfrm>
        </p:spPr>
        <p:txBody>
          <a:bodyPr/>
          <a:lstStyle/>
          <a:p>
            <a:fld id="{7081BC99-F884-43C5-B753-915CEB8D5D35}" type="slidenum">
              <a:rPr lang="en-SG" smtClean="0"/>
              <a:pPr/>
              <a:t>18</a:t>
            </a:fld>
            <a:endParaRPr lang="en-SG"/>
          </a:p>
        </p:txBody>
      </p:sp>
      <p:pic>
        <p:nvPicPr>
          <p:cNvPr id="5" name="Picture 2" descr="1.: Standard Big-Bang nucleosynthesis of the most abundant primordial nuclei, taken from [9]. ">
            <a:extLst>
              <a:ext uri="{FF2B5EF4-FFF2-40B4-BE49-F238E27FC236}">
                <a16:creationId xmlns:a16="http://schemas.microsoft.com/office/drawing/2014/main" id="{F9D11F39-1C61-8FE7-0BA7-AD756815A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0506" y="1780549"/>
            <a:ext cx="5404046" cy="390363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10D0A484-FBC8-0272-BAD0-58B27E018AAD}"/>
              </a:ext>
            </a:extLst>
          </p:cNvPr>
          <p:cNvSpPr txBox="1">
            <a:spLocks/>
          </p:cNvSpPr>
          <p:nvPr/>
        </p:nvSpPr>
        <p:spPr>
          <a:xfrm>
            <a:off x="762000" y="566192"/>
            <a:ext cx="10972800" cy="114300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SG" dirty="0">
                <a:solidFill>
                  <a:schemeClr val="tx1">
                    <a:lumMod val="65000"/>
                    <a:lumOff val="35000"/>
                  </a:schemeClr>
                </a:solidFill>
              </a:rPr>
              <a:t>Big Bang Nucleosynthesis: Making the first elements</a:t>
            </a:r>
          </a:p>
        </p:txBody>
      </p:sp>
      <p:sp>
        <p:nvSpPr>
          <p:cNvPr id="2" name="TextBox 1">
            <a:extLst>
              <a:ext uri="{FF2B5EF4-FFF2-40B4-BE49-F238E27FC236}">
                <a16:creationId xmlns:a16="http://schemas.microsoft.com/office/drawing/2014/main" id="{6DD8B674-29BD-52EC-5388-F09F7782974A}"/>
              </a:ext>
            </a:extLst>
          </p:cNvPr>
          <p:cNvSpPr txBox="1"/>
          <p:nvPr/>
        </p:nvSpPr>
        <p:spPr>
          <a:xfrm>
            <a:off x="5668802" y="5661248"/>
            <a:ext cx="6084221" cy="430887"/>
          </a:xfrm>
          <a:prstGeom prst="rect">
            <a:avLst/>
          </a:prstGeom>
          <a:noFill/>
        </p:spPr>
        <p:txBody>
          <a:bodyPr wrap="square" rtlCol="0">
            <a:spAutoFit/>
          </a:bodyPr>
          <a:lstStyle/>
          <a:p>
            <a:r>
              <a:rPr lang="en-US" sz="1300" b="0" i="0" dirty="0">
                <a:solidFill>
                  <a:srgbClr val="333333"/>
                </a:solidFill>
                <a:effectLst/>
                <a:latin typeface="+mj-lt"/>
              </a:rPr>
              <a:t>Evolution of the elemental abundance in the Big </a:t>
            </a:r>
            <a:r>
              <a:rPr lang="en-US" sz="1300" dirty="0">
                <a:solidFill>
                  <a:srgbClr val="333333"/>
                </a:solidFill>
                <a:latin typeface="+mj-lt"/>
              </a:rPr>
              <a:t>B</a:t>
            </a:r>
            <a:r>
              <a:rPr lang="en-US" sz="1300" b="0" i="0" dirty="0">
                <a:solidFill>
                  <a:srgbClr val="333333"/>
                </a:solidFill>
                <a:effectLst/>
                <a:latin typeface="+mj-lt"/>
              </a:rPr>
              <a:t>ang </a:t>
            </a:r>
            <a:r>
              <a:rPr lang="en-US" sz="1300" dirty="0">
                <a:solidFill>
                  <a:srgbClr val="333333"/>
                </a:solidFill>
                <a:latin typeface="+mj-lt"/>
              </a:rPr>
              <a:t>N</a:t>
            </a:r>
            <a:r>
              <a:rPr lang="en-US" sz="1300" b="0" i="0" dirty="0">
                <a:solidFill>
                  <a:srgbClr val="333333"/>
                </a:solidFill>
                <a:effectLst/>
                <a:latin typeface="+mj-lt"/>
              </a:rPr>
              <a:t>ucleosynthesis. </a:t>
            </a:r>
          </a:p>
          <a:p>
            <a:r>
              <a:rPr lang="en-US" sz="900" dirty="0">
                <a:latin typeface="+mj-lt"/>
              </a:rPr>
              <a:t>Anders, Michael. (2013). S-factor measurement of the </a:t>
            </a:r>
            <a:r>
              <a:rPr lang="en-SG" sz="900" b="0" i="0" dirty="0">
                <a:solidFill>
                  <a:srgbClr val="333333"/>
                </a:solidFill>
                <a:effectLst/>
                <a:latin typeface="+mj-lt"/>
              </a:rPr>
              <a:t>2H(</a:t>
            </a:r>
            <a:r>
              <a:rPr lang="el-GR" sz="900" b="0" i="0" dirty="0">
                <a:solidFill>
                  <a:srgbClr val="333333"/>
                </a:solidFill>
                <a:effectLst/>
                <a:latin typeface="+mj-lt"/>
              </a:rPr>
              <a:t>α,γ)6</a:t>
            </a:r>
            <a:r>
              <a:rPr lang="en-SG" sz="900" b="0" i="0" dirty="0">
                <a:solidFill>
                  <a:srgbClr val="333333"/>
                </a:solidFill>
                <a:effectLst/>
                <a:latin typeface="+mj-lt"/>
              </a:rPr>
              <a:t>Li </a:t>
            </a:r>
            <a:r>
              <a:rPr lang="en-US" sz="900" dirty="0">
                <a:latin typeface="+mj-lt"/>
              </a:rPr>
              <a:t>reaction at energies relevant for Big-Bang nucleosynthesis. </a:t>
            </a:r>
            <a:endParaRPr lang="en-SG" sz="900" dirty="0">
              <a:latin typeface="+mj-lt"/>
            </a:endParaRPr>
          </a:p>
        </p:txBody>
      </p:sp>
      <p:pic>
        <p:nvPicPr>
          <p:cNvPr id="8" name="Picture 7">
            <a:extLst>
              <a:ext uri="{FF2B5EF4-FFF2-40B4-BE49-F238E27FC236}">
                <a16:creationId xmlns:a16="http://schemas.microsoft.com/office/drawing/2014/main" id="{51AC0B73-AA57-3F5D-907A-37AC4A7A2DEA}"/>
              </a:ext>
            </a:extLst>
          </p:cNvPr>
          <p:cNvPicPr>
            <a:picLocks noChangeAspect="1"/>
          </p:cNvPicPr>
          <p:nvPr/>
        </p:nvPicPr>
        <p:blipFill>
          <a:blip r:embed="rId3"/>
          <a:stretch>
            <a:fillRect/>
          </a:stretch>
        </p:blipFill>
        <p:spPr>
          <a:xfrm>
            <a:off x="726612" y="2060848"/>
            <a:ext cx="4110786" cy="3240360"/>
          </a:xfrm>
          <a:prstGeom prst="rect">
            <a:avLst/>
          </a:prstGeom>
        </p:spPr>
      </p:pic>
      <p:sp>
        <p:nvSpPr>
          <p:cNvPr id="9" name="TextBox 8">
            <a:extLst>
              <a:ext uri="{FF2B5EF4-FFF2-40B4-BE49-F238E27FC236}">
                <a16:creationId xmlns:a16="http://schemas.microsoft.com/office/drawing/2014/main" id="{D8F89376-4F7B-28AD-8873-E921490C32E6}"/>
              </a:ext>
            </a:extLst>
          </p:cNvPr>
          <p:cNvSpPr txBox="1"/>
          <p:nvPr/>
        </p:nvSpPr>
        <p:spPr>
          <a:xfrm>
            <a:off x="817752" y="5652864"/>
            <a:ext cx="4001235" cy="430887"/>
          </a:xfrm>
          <a:prstGeom prst="rect">
            <a:avLst/>
          </a:prstGeom>
          <a:noFill/>
        </p:spPr>
        <p:txBody>
          <a:bodyPr wrap="square" rtlCol="0">
            <a:spAutoFit/>
          </a:bodyPr>
          <a:lstStyle/>
          <a:p>
            <a:r>
              <a:rPr lang="en-US" sz="1300" dirty="0"/>
              <a:t>Nuclear reactions during Big Bang Nucleosynthesis. </a:t>
            </a:r>
          </a:p>
          <a:p>
            <a:r>
              <a:rPr lang="en-SG" sz="900" b="0" u="none" strike="noStrike" dirty="0">
                <a:effectLst/>
                <a:hlinkClick r:id="rId4"/>
              </a:rPr>
              <a:t>arXiv:1707.07952</a:t>
            </a:r>
            <a:r>
              <a:rPr lang="en-SG" sz="900" dirty="0">
                <a:effectLst/>
              </a:rPr>
              <a:t> [</a:t>
            </a:r>
            <a:r>
              <a:rPr lang="en-SG" sz="900" dirty="0" err="1">
                <a:effectLst/>
              </a:rPr>
              <a:t>nucl</a:t>
            </a:r>
            <a:r>
              <a:rPr lang="en-SG" sz="900" dirty="0">
                <a:effectLst/>
              </a:rPr>
              <a:t>-ex]</a:t>
            </a:r>
            <a:endParaRPr lang="en-SG" sz="900" dirty="0"/>
          </a:p>
        </p:txBody>
      </p:sp>
    </p:spTree>
    <p:extLst>
      <p:ext uri="{BB962C8B-B14F-4D97-AF65-F5344CB8AC3E}">
        <p14:creationId xmlns:p14="http://schemas.microsoft.com/office/powerpoint/2010/main" val="3940879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FF247-2766-AAA2-D99A-5DFDCAB0BD91}"/>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5C6652D0-E02F-2322-FC17-202BC5FDA1D6}"/>
              </a:ext>
            </a:extLst>
          </p:cNvPr>
          <p:cNvSpPr>
            <a:spLocks noGrp="1"/>
          </p:cNvSpPr>
          <p:nvPr>
            <p:ph idx="1"/>
          </p:nvPr>
        </p:nvSpPr>
        <p:spPr/>
        <p:txBody>
          <a:bodyPr/>
          <a:lstStyle/>
          <a:p>
            <a:endParaRPr lang="en-SG"/>
          </a:p>
        </p:txBody>
      </p:sp>
      <p:sp>
        <p:nvSpPr>
          <p:cNvPr id="4" name="Slide Number Placeholder 3">
            <a:extLst>
              <a:ext uri="{FF2B5EF4-FFF2-40B4-BE49-F238E27FC236}">
                <a16:creationId xmlns:a16="http://schemas.microsoft.com/office/drawing/2014/main" id="{EE268596-EB10-8705-EC67-114896DB4E48}"/>
              </a:ext>
            </a:extLst>
          </p:cNvPr>
          <p:cNvSpPr>
            <a:spLocks noGrp="1"/>
          </p:cNvSpPr>
          <p:nvPr>
            <p:ph type="sldNum" sz="quarter" idx="12"/>
          </p:nvPr>
        </p:nvSpPr>
        <p:spPr/>
        <p:txBody>
          <a:bodyPr/>
          <a:lstStyle/>
          <a:p>
            <a:fld id="{7081BC99-F884-43C5-B753-915CEB8D5D35}" type="slidenum">
              <a:rPr lang="en-SG" smtClean="0"/>
              <a:pPr/>
              <a:t>19</a:t>
            </a:fld>
            <a:endParaRPr lang="en-SG"/>
          </a:p>
        </p:txBody>
      </p:sp>
    </p:spTree>
    <p:extLst>
      <p:ext uri="{BB962C8B-B14F-4D97-AF65-F5344CB8AC3E}">
        <p14:creationId xmlns:p14="http://schemas.microsoft.com/office/powerpoint/2010/main" val="1418541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98006C-0E24-D4B1-6E50-2036B24A0F7E}"/>
              </a:ext>
            </a:extLst>
          </p:cNvPr>
          <p:cNvSpPr>
            <a:spLocks noGrp="1"/>
          </p:cNvSpPr>
          <p:nvPr>
            <p:ph type="sldNum" sz="quarter" idx="12"/>
          </p:nvPr>
        </p:nvSpPr>
        <p:spPr/>
        <p:txBody>
          <a:bodyPr/>
          <a:lstStyle/>
          <a:p>
            <a:fld id="{7081BC99-F884-43C5-B753-915CEB8D5D35}" type="slidenum">
              <a:rPr lang="en-SG" smtClean="0"/>
              <a:pPr/>
              <a:t>2</a:t>
            </a:fld>
            <a:endParaRPr lang="en-SG"/>
          </a:p>
        </p:txBody>
      </p:sp>
      <p:grpSp>
        <p:nvGrpSpPr>
          <p:cNvPr id="5" name="Group 4">
            <a:extLst>
              <a:ext uri="{FF2B5EF4-FFF2-40B4-BE49-F238E27FC236}">
                <a16:creationId xmlns:a16="http://schemas.microsoft.com/office/drawing/2014/main" id="{E0E5D49C-645B-F3C8-D3A2-D9EE09370F72}"/>
              </a:ext>
            </a:extLst>
          </p:cNvPr>
          <p:cNvGrpSpPr/>
          <p:nvPr/>
        </p:nvGrpSpPr>
        <p:grpSpPr>
          <a:xfrm>
            <a:off x="2942952" y="3608755"/>
            <a:ext cx="5794648" cy="2938338"/>
            <a:chOff x="1500166" y="3429794"/>
            <a:chExt cx="5572164" cy="2499536"/>
          </a:xfrm>
        </p:grpSpPr>
        <p:cxnSp>
          <p:nvCxnSpPr>
            <p:cNvPr id="6" name="Straight Arrow Connector 5">
              <a:extLst>
                <a:ext uri="{FF2B5EF4-FFF2-40B4-BE49-F238E27FC236}">
                  <a16:creationId xmlns:a16="http://schemas.microsoft.com/office/drawing/2014/main" id="{4AB9C36E-F96E-178E-7C36-B7D3128E69CE}"/>
                </a:ext>
              </a:extLst>
            </p:cNvPr>
            <p:cNvCxnSpPr/>
            <p:nvPr/>
          </p:nvCxnSpPr>
          <p:spPr>
            <a:xfrm rot="5400000" flipH="1" flipV="1">
              <a:off x="1142976" y="4572008"/>
              <a:ext cx="2286016"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89B7365-4CA7-6EA1-3F79-95BFFD47A224}"/>
                </a:ext>
              </a:extLst>
            </p:cNvPr>
            <p:cNvCxnSpPr/>
            <p:nvPr/>
          </p:nvCxnSpPr>
          <p:spPr>
            <a:xfrm>
              <a:off x="2285984" y="5715016"/>
              <a:ext cx="4214842"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15B90C0-39F3-89A6-7AD3-C89E14310EA7}"/>
                </a:ext>
              </a:extLst>
            </p:cNvPr>
            <p:cNvCxnSpPr/>
            <p:nvPr/>
          </p:nvCxnSpPr>
          <p:spPr>
            <a:xfrm>
              <a:off x="2311742" y="3740510"/>
              <a:ext cx="2143140" cy="19288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8F0D6BB-93AF-55E2-AE15-E86FE51436D2}"/>
                </a:ext>
              </a:extLst>
            </p:cNvPr>
            <p:cNvCxnSpPr/>
            <p:nvPr/>
          </p:nvCxnSpPr>
          <p:spPr>
            <a:xfrm>
              <a:off x="2285984" y="4429132"/>
              <a:ext cx="3286148" cy="1214446"/>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C550CCC-398E-C6ED-297B-C98A7B299C42}"/>
                </a:ext>
              </a:extLst>
            </p:cNvPr>
            <p:cNvSpPr txBox="1"/>
            <p:nvPr/>
          </p:nvSpPr>
          <p:spPr>
            <a:xfrm>
              <a:off x="2714612" y="3845486"/>
              <a:ext cx="1714512" cy="369332"/>
            </a:xfrm>
            <a:prstGeom prst="rect">
              <a:avLst/>
            </a:prstGeom>
            <a:noFill/>
          </p:spPr>
          <p:txBody>
            <a:bodyPr wrap="square" rtlCol="0">
              <a:spAutoFit/>
            </a:bodyPr>
            <a:lstStyle/>
            <a:p>
              <a:r>
                <a:rPr lang="en-US" dirty="0">
                  <a:solidFill>
                    <a:srgbClr val="073E87"/>
                  </a:solidFill>
                  <a:latin typeface="Gill Sans"/>
                  <a:cs typeface="Gill Sans"/>
                </a:rPr>
                <a:t>Radiation</a:t>
              </a:r>
              <a:endParaRPr lang="en-SG" dirty="0">
                <a:solidFill>
                  <a:srgbClr val="073E87"/>
                </a:solidFill>
                <a:latin typeface="Gill Sans"/>
                <a:cs typeface="Gill Sans"/>
              </a:endParaRPr>
            </a:p>
          </p:txBody>
        </p:sp>
        <p:sp>
          <p:nvSpPr>
            <p:cNvPr id="11" name="TextBox 10">
              <a:extLst>
                <a:ext uri="{FF2B5EF4-FFF2-40B4-BE49-F238E27FC236}">
                  <a16:creationId xmlns:a16="http://schemas.microsoft.com/office/drawing/2014/main" id="{15AE031C-8669-716D-1F0D-4188D06BBC2F}"/>
                </a:ext>
              </a:extLst>
            </p:cNvPr>
            <p:cNvSpPr txBox="1"/>
            <p:nvPr/>
          </p:nvSpPr>
          <p:spPr>
            <a:xfrm>
              <a:off x="4286248" y="4845618"/>
              <a:ext cx="1714512" cy="369332"/>
            </a:xfrm>
            <a:prstGeom prst="rect">
              <a:avLst/>
            </a:prstGeom>
            <a:noFill/>
          </p:spPr>
          <p:txBody>
            <a:bodyPr wrap="square" rtlCol="0">
              <a:spAutoFit/>
            </a:bodyPr>
            <a:lstStyle/>
            <a:p>
              <a:r>
                <a:rPr lang="en-US" dirty="0">
                  <a:solidFill>
                    <a:srgbClr val="073E87"/>
                  </a:solidFill>
                  <a:latin typeface="Gill Sans"/>
                  <a:cs typeface="Gill Sans"/>
                </a:rPr>
                <a:t>Matter</a:t>
              </a:r>
              <a:endParaRPr lang="en-SG" dirty="0">
                <a:solidFill>
                  <a:srgbClr val="073E87"/>
                </a:solidFill>
                <a:latin typeface="Gill Sans"/>
                <a:cs typeface="Gill Sans"/>
              </a:endParaRPr>
            </a:p>
          </p:txBody>
        </p:sp>
        <p:sp>
          <p:nvSpPr>
            <p:cNvPr id="12" name="TextBox 11">
              <a:extLst>
                <a:ext uri="{FF2B5EF4-FFF2-40B4-BE49-F238E27FC236}">
                  <a16:creationId xmlns:a16="http://schemas.microsoft.com/office/drawing/2014/main" id="{22460AE0-A969-FC07-0736-DA18B933E85E}"/>
                </a:ext>
              </a:extLst>
            </p:cNvPr>
            <p:cNvSpPr txBox="1"/>
            <p:nvPr/>
          </p:nvSpPr>
          <p:spPr>
            <a:xfrm>
              <a:off x="1500166" y="3714752"/>
              <a:ext cx="714380" cy="369332"/>
            </a:xfrm>
            <a:prstGeom prst="rect">
              <a:avLst/>
            </a:prstGeom>
            <a:noFill/>
          </p:spPr>
          <p:txBody>
            <a:bodyPr wrap="square" rtlCol="0">
              <a:spAutoFit/>
            </a:bodyPr>
            <a:lstStyle/>
            <a:p>
              <a:pPr algn="r"/>
              <a:r>
                <a:rPr lang="en-US" b="1" dirty="0" err="1">
                  <a:solidFill>
                    <a:srgbClr val="073E87"/>
                  </a:solidFill>
                  <a:latin typeface="Gill Sans"/>
                  <a:cs typeface="Gill Sans"/>
                </a:rPr>
                <a:t>lg</a:t>
              </a:r>
              <a:r>
                <a:rPr lang="en-US" b="1" dirty="0">
                  <a:solidFill>
                    <a:srgbClr val="073E87"/>
                  </a:solidFill>
                  <a:latin typeface="Gill Sans"/>
                  <a:cs typeface="Gill Sans"/>
                </a:rPr>
                <a:t> </a:t>
              </a:r>
              <a:r>
                <a:rPr lang="el-GR" b="1" i="1" dirty="0">
                  <a:solidFill>
                    <a:srgbClr val="073E87"/>
                  </a:solidFill>
                  <a:latin typeface="Gill Sans"/>
                  <a:cs typeface="Gill Sans"/>
                </a:rPr>
                <a:t>ρ</a:t>
              </a:r>
              <a:endParaRPr lang="en-SG" b="1" i="1" dirty="0">
                <a:solidFill>
                  <a:srgbClr val="073E87"/>
                </a:solidFill>
                <a:latin typeface="Gill Sans"/>
                <a:cs typeface="Gill Sans"/>
              </a:endParaRPr>
            </a:p>
          </p:txBody>
        </p:sp>
        <p:sp>
          <p:nvSpPr>
            <p:cNvPr id="13" name="TextBox 12">
              <a:extLst>
                <a:ext uri="{FF2B5EF4-FFF2-40B4-BE49-F238E27FC236}">
                  <a16:creationId xmlns:a16="http://schemas.microsoft.com/office/drawing/2014/main" id="{9F8298FE-BFEB-7E34-DFC2-752D04A70698}"/>
                </a:ext>
              </a:extLst>
            </p:cNvPr>
            <p:cNvSpPr txBox="1"/>
            <p:nvPr/>
          </p:nvSpPr>
          <p:spPr>
            <a:xfrm>
              <a:off x="6357950" y="5559998"/>
              <a:ext cx="714380" cy="369332"/>
            </a:xfrm>
            <a:prstGeom prst="rect">
              <a:avLst/>
            </a:prstGeom>
            <a:noFill/>
          </p:spPr>
          <p:txBody>
            <a:bodyPr wrap="square" rtlCol="0">
              <a:spAutoFit/>
            </a:bodyPr>
            <a:lstStyle/>
            <a:p>
              <a:pPr algn="r"/>
              <a:r>
                <a:rPr lang="en-US" b="1" dirty="0" err="1">
                  <a:solidFill>
                    <a:srgbClr val="073E87"/>
                  </a:solidFill>
                  <a:latin typeface="Gill Sans"/>
                  <a:cs typeface="Gill Sans"/>
                </a:rPr>
                <a:t>lg</a:t>
              </a:r>
              <a:r>
                <a:rPr lang="en-US" b="1" dirty="0">
                  <a:solidFill>
                    <a:srgbClr val="073E87"/>
                  </a:solidFill>
                  <a:latin typeface="Gill Sans"/>
                  <a:cs typeface="Gill Sans"/>
                </a:rPr>
                <a:t> </a:t>
              </a:r>
              <a:r>
                <a:rPr lang="en-US" b="1" i="1" dirty="0">
                  <a:solidFill>
                    <a:srgbClr val="073E87"/>
                  </a:solidFill>
                  <a:latin typeface="Gill Sans"/>
                  <a:cs typeface="Gill Sans"/>
                </a:rPr>
                <a:t>S</a:t>
              </a:r>
              <a:endParaRPr lang="en-SG" b="1" i="1" dirty="0">
                <a:solidFill>
                  <a:srgbClr val="073E87"/>
                </a:solidFill>
                <a:latin typeface="Gill Sans"/>
                <a:cs typeface="Gill Sans"/>
              </a:endParaRPr>
            </a:p>
          </p:txBody>
        </p:sp>
      </p:gr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C6B0521-1217-FC24-3754-03F36A8E4ABD}"/>
                  </a:ext>
                </a:extLst>
              </p:cNvPr>
              <p:cNvSpPr txBox="1"/>
              <p:nvPr/>
            </p:nvSpPr>
            <p:spPr>
              <a:xfrm>
                <a:off x="1465309" y="1928330"/>
                <a:ext cx="5481158" cy="569387"/>
              </a:xfrm>
              <a:prstGeom prst="rect">
                <a:avLst/>
              </a:prstGeom>
              <a:noFill/>
            </p:spPr>
            <p:txBody>
              <a:bodyPr wrap="square" rtlCol="0">
                <a:spAutoFit/>
              </a:bodyPr>
              <a:lstStyle/>
              <a:p>
                <a14:m>
                  <m:oMath xmlns:m="http://schemas.openxmlformats.org/officeDocument/2006/math">
                    <m:sSub>
                      <m:sSubPr>
                        <m:ctrlPr>
                          <a:rPr lang="en-SG" sz="3100" b="0" i="1" smtClean="0">
                            <a:solidFill>
                              <a:schemeClr val="accent6"/>
                            </a:solidFill>
                            <a:latin typeface="Cambria Math" panose="02040503050406030204" pitchFamily="18" charset="0"/>
                          </a:rPr>
                        </m:ctrlPr>
                      </m:sSubPr>
                      <m:e>
                        <m:r>
                          <a:rPr lang="en-SG" sz="3100" b="0" i="1" smtClean="0">
                            <a:solidFill>
                              <a:schemeClr val="accent6"/>
                            </a:solidFill>
                            <a:latin typeface="Cambria Math" panose="02040503050406030204" pitchFamily="18" charset="0"/>
                          </a:rPr>
                          <m:t>𝜌</m:t>
                        </m:r>
                      </m:e>
                      <m:sub>
                        <m:r>
                          <m:rPr>
                            <m:sty m:val="p"/>
                          </m:rPr>
                          <a:rPr lang="en-SG" sz="3100" b="0" i="0" smtClean="0">
                            <a:solidFill>
                              <a:schemeClr val="accent6"/>
                            </a:solidFill>
                            <a:latin typeface="Cambria Math" panose="02040503050406030204" pitchFamily="18" charset="0"/>
                          </a:rPr>
                          <m:t>rad</m:t>
                        </m:r>
                      </m:sub>
                    </m:sSub>
                    <m:r>
                      <a:rPr lang="en-SG" sz="3100" b="0" i="1" smtClean="0">
                        <a:solidFill>
                          <a:schemeClr val="accent6"/>
                        </a:solidFill>
                        <a:latin typeface="Cambria Math" panose="02040503050406030204" pitchFamily="18" charset="0"/>
                      </a:rPr>
                      <m:t>∝</m:t>
                    </m:r>
                    <m:sSup>
                      <m:sSupPr>
                        <m:ctrlPr>
                          <a:rPr lang="en-SG" sz="3100" b="0" i="1" smtClean="0">
                            <a:solidFill>
                              <a:schemeClr val="accent6"/>
                            </a:solidFill>
                            <a:latin typeface="Cambria Math" panose="02040503050406030204" pitchFamily="18" charset="0"/>
                          </a:rPr>
                        </m:ctrlPr>
                      </m:sSupPr>
                      <m:e>
                        <m:r>
                          <a:rPr lang="en-SG" sz="3100" b="0" i="1" smtClean="0">
                            <a:solidFill>
                              <a:schemeClr val="accent6"/>
                            </a:solidFill>
                            <a:latin typeface="Cambria Math" panose="02040503050406030204" pitchFamily="18" charset="0"/>
                          </a:rPr>
                          <m:t>𝑆</m:t>
                        </m:r>
                      </m:e>
                      <m:sup>
                        <m:r>
                          <a:rPr lang="en-SG" sz="3100" b="0" i="1" smtClean="0">
                            <a:solidFill>
                              <a:schemeClr val="accent6"/>
                            </a:solidFill>
                            <a:latin typeface="Cambria Math" panose="02040503050406030204" pitchFamily="18" charset="0"/>
                          </a:rPr>
                          <m:t>−4</m:t>
                        </m:r>
                      </m:sup>
                    </m:sSup>
                  </m:oMath>
                </a14:m>
                <a:r>
                  <a:rPr lang="en-SG" sz="3100" dirty="0">
                    <a:solidFill>
                      <a:schemeClr val="accent6"/>
                    </a:solidFill>
                  </a:rPr>
                  <a:t> , </a:t>
                </a:r>
                <a14:m>
                  <m:oMath xmlns:m="http://schemas.openxmlformats.org/officeDocument/2006/math">
                    <m:sSub>
                      <m:sSubPr>
                        <m:ctrlPr>
                          <a:rPr lang="en-SG" sz="3100" i="1">
                            <a:solidFill>
                              <a:schemeClr val="accent6"/>
                            </a:solidFill>
                            <a:latin typeface="Cambria Math" panose="02040503050406030204" pitchFamily="18" charset="0"/>
                          </a:rPr>
                        </m:ctrlPr>
                      </m:sSubPr>
                      <m:e>
                        <m:r>
                          <a:rPr lang="en-SG" sz="3100" i="1">
                            <a:solidFill>
                              <a:schemeClr val="accent6"/>
                            </a:solidFill>
                            <a:latin typeface="Cambria Math" panose="02040503050406030204" pitchFamily="18" charset="0"/>
                          </a:rPr>
                          <m:t>𝜌</m:t>
                        </m:r>
                      </m:e>
                      <m:sub>
                        <m:r>
                          <m:rPr>
                            <m:sty m:val="p"/>
                          </m:rPr>
                          <a:rPr lang="en-SG" sz="3100" b="0" i="0" smtClean="0">
                            <a:solidFill>
                              <a:schemeClr val="accent6"/>
                            </a:solidFill>
                            <a:latin typeface="Cambria Math" panose="02040503050406030204" pitchFamily="18" charset="0"/>
                          </a:rPr>
                          <m:t>matter</m:t>
                        </m:r>
                      </m:sub>
                    </m:sSub>
                    <m:r>
                      <a:rPr lang="en-SG" sz="3100" i="1">
                        <a:solidFill>
                          <a:schemeClr val="accent6"/>
                        </a:solidFill>
                        <a:latin typeface="Cambria Math" panose="02040503050406030204" pitchFamily="18" charset="0"/>
                      </a:rPr>
                      <m:t>∝</m:t>
                    </m:r>
                    <m:sSup>
                      <m:sSupPr>
                        <m:ctrlPr>
                          <a:rPr lang="en-SG" sz="3100" i="1">
                            <a:solidFill>
                              <a:schemeClr val="accent6"/>
                            </a:solidFill>
                            <a:latin typeface="Cambria Math" panose="02040503050406030204" pitchFamily="18" charset="0"/>
                          </a:rPr>
                        </m:ctrlPr>
                      </m:sSupPr>
                      <m:e>
                        <m:r>
                          <a:rPr lang="en-SG" sz="3100" i="1">
                            <a:solidFill>
                              <a:schemeClr val="accent6"/>
                            </a:solidFill>
                            <a:latin typeface="Cambria Math" panose="02040503050406030204" pitchFamily="18" charset="0"/>
                          </a:rPr>
                          <m:t>𝑆</m:t>
                        </m:r>
                      </m:e>
                      <m:sup>
                        <m:r>
                          <a:rPr lang="en-SG" sz="3100" i="1">
                            <a:solidFill>
                              <a:schemeClr val="accent6"/>
                            </a:solidFill>
                            <a:latin typeface="Cambria Math" panose="02040503050406030204" pitchFamily="18" charset="0"/>
                          </a:rPr>
                          <m:t>−</m:t>
                        </m:r>
                        <m:r>
                          <a:rPr lang="en-SG" sz="3100" b="0" i="1" smtClean="0">
                            <a:solidFill>
                              <a:schemeClr val="accent6"/>
                            </a:solidFill>
                            <a:latin typeface="Cambria Math" panose="02040503050406030204" pitchFamily="18" charset="0"/>
                          </a:rPr>
                          <m:t>3</m:t>
                        </m:r>
                      </m:sup>
                    </m:sSup>
                  </m:oMath>
                </a14:m>
                <a:r>
                  <a:rPr lang="en-SG" sz="3100" dirty="0">
                    <a:solidFill>
                      <a:schemeClr val="accent6"/>
                    </a:solidFill>
                  </a:rPr>
                  <a:t> </a:t>
                </a:r>
                <a:endParaRPr lang="en-SG" sz="3100" dirty="0">
                  <a:solidFill>
                    <a:schemeClr val="tx1">
                      <a:lumMod val="65000"/>
                      <a:lumOff val="35000"/>
                    </a:schemeClr>
                  </a:solidFill>
                </a:endParaRPr>
              </a:p>
            </p:txBody>
          </p:sp>
        </mc:Choice>
        <mc:Fallback xmlns="">
          <p:sp>
            <p:nvSpPr>
              <p:cNvPr id="14" name="TextBox 13">
                <a:extLst>
                  <a:ext uri="{FF2B5EF4-FFF2-40B4-BE49-F238E27FC236}">
                    <a16:creationId xmlns:a16="http://schemas.microsoft.com/office/drawing/2014/main" id="{5C6B0521-1217-FC24-3754-03F36A8E4ABD}"/>
                  </a:ext>
                </a:extLst>
              </p:cNvPr>
              <p:cNvSpPr txBox="1">
                <a:spLocks noRot="1" noChangeAspect="1" noMove="1" noResize="1" noEditPoints="1" noAdjustHandles="1" noChangeArrowheads="1" noChangeShapeType="1" noTextEdit="1"/>
              </p:cNvSpPr>
              <p:nvPr/>
            </p:nvSpPr>
            <p:spPr>
              <a:xfrm>
                <a:off x="1465309" y="1928330"/>
                <a:ext cx="5481158" cy="569387"/>
              </a:xfrm>
              <a:prstGeom prst="rect">
                <a:avLst/>
              </a:prstGeom>
              <a:blipFill>
                <a:blip r:embed="rId2"/>
                <a:stretch>
                  <a:fillRect t="-12766" b="-32979"/>
                </a:stretch>
              </a:blipFill>
            </p:spPr>
            <p:txBody>
              <a:bodyPr/>
              <a:lstStyle/>
              <a:p>
                <a:r>
                  <a:rPr lang="en-SG">
                    <a:noFill/>
                  </a:rPr>
                  <a:t> </a:t>
                </a:r>
              </a:p>
            </p:txBody>
          </p:sp>
        </mc:Fallback>
      </mc:AlternateContent>
      <p:sp>
        <p:nvSpPr>
          <p:cNvPr id="3" name="Title 1">
            <a:extLst>
              <a:ext uri="{FF2B5EF4-FFF2-40B4-BE49-F238E27FC236}">
                <a16:creationId xmlns:a16="http://schemas.microsoft.com/office/drawing/2014/main" id="{2E4B9558-38C3-4A63-7879-C92A24D33D37}"/>
              </a:ext>
            </a:extLst>
          </p:cNvPr>
          <p:cNvSpPr txBox="1">
            <a:spLocks/>
          </p:cNvSpPr>
          <p:nvPr/>
        </p:nvSpPr>
        <p:spPr>
          <a:xfrm>
            <a:off x="609600" y="274638"/>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SG" sz="4100" dirty="0">
                <a:solidFill>
                  <a:schemeClr val="tx1">
                    <a:lumMod val="75000"/>
                    <a:lumOff val="25000"/>
                  </a:schemeClr>
                </a:solidFill>
              </a:rPr>
              <a:t>The early Universe is Radiation-dominated. </a:t>
            </a:r>
            <a:r>
              <a:rPr lang="en-SG" sz="4100" b="1" i="1" dirty="0">
                <a:solidFill>
                  <a:srgbClr val="0000FF"/>
                </a:solidFill>
              </a:rPr>
              <a:t>Why?</a:t>
            </a:r>
          </a:p>
        </p:txBody>
      </p:sp>
      <p:sp>
        <p:nvSpPr>
          <p:cNvPr id="17" name="TextBox 16">
            <a:extLst>
              <a:ext uri="{FF2B5EF4-FFF2-40B4-BE49-F238E27FC236}">
                <a16:creationId xmlns:a16="http://schemas.microsoft.com/office/drawing/2014/main" id="{746B6E3F-7647-F45B-CCAD-87399B8C5130}"/>
              </a:ext>
            </a:extLst>
          </p:cNvPr>
          <p:cNvSpPr txBox="1"/>
          <p:nvPr/>
        </p:nvSpPr>
        <p:spPr>
          <a:xfrm>
            <a:off x="1991544" y="2815890"/>
            <a:ext cx="7920880" cy="446276"/>
          </a:xfrm>
          <a:prstGeom prst="rect">
            <a:avLst/>
          </a:prstGeom>
          <a:noFill/>
        </p:spPr>
        <p:txBody>
          <a:bodyPr wrap="square" rtlCol="0">
            <a:spAutoFit/>
          </a:bodyPr>
          <a:lstStyle/>
          <a:p>
            <a:r>
              <a:rPr lang="en-SG" sz="2300" dirty="0">
                <a:solidFill>
                  <a:schemeClr val="tx2">
                    <a:lumMod val="60000"/>
                    <a:lumOff val="40000"/>
                  </a:schemeClr>
                </a:solidFill>
              </a:rPr>
              <a:t>Sketch the energy densities against scale factor in log-log scale.</a:t>
            </a:r>
          </a:p>
        </p:txBody>
      </p:sp>
    </p:spTree>
    <p:extLst>
      <p:ext uri="{BB962C8B-B14F-4D97-AF65-F5344CB8AC3E}">
        <p14:creationId xmlns:p14="http://schemas.microsoft.com/office/powerpoint/2010/main" val="405455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5E4FF-69D9-CA6E-DF1E-348B686660C3}"/>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5C030A79-B0BA-5C3C-8C77-586F0BF5B0DA}"/>
              </a:ext>
            </a:extLst>
          </p:cNvPr>
          <p:cNvSpPr>
            <a:spLocks noGrp="1"/>
          </p:cNvSpPr>
          <p:nvPr>
            <p:ph idx="1"/>
          </p:nvPr>
        </p:nvSpPr>
        <p:spPr/>
        <p:txBody>
          <a:bodyPr/>
          <a:lstStyle/>
          <a:p>
            <a:endParaRPr lang="en-SG"/>
          </a:p>
        </p:txBody>
      </p:sp>
      <p:sp>
        <p:nvSpPr>
          <p:cNvPr id="4" name="Slide Number Placeholder 3">
            <a:extLst>
              <a:ext uri="{FF2B5EF4-FFF2-40B4-BE49-F238E27FC236}">
                <a16:creationId xmlns:a16="http://schemas.microsoft.com/office/drawing/2014/main" id="{AB5517D1-CAD0-DB4E-0537-487D16043115}"/>
              </a:ext>
            </a:extLst>
          </p:cNvPr>
          <p:cNvSpPr>
            <a:spLocks noGrp="1"/>
          </p:cNvSpPr>
          <p:nvPr>
            <p:ph type="sldNum" sz="quarter" idx="12"/>
          </p:nvPr>
        </p:nvSpPr>
        <p:spPr/>
        <p:txBody>
          <a:bodyPr/>
          <a:lstStyle/>
          <a:p>
            <a:fld id="{7081BC99-F884-43C5-B753-915CEB8D5D35}" type="slidenum">
              <a:rPr lang="en-SG" smtClean="0"/>
              <a:pPr/>
              <a:t>20</a:t>
            </a:fld>
            <a:endParaRPr lang="en-SG"/>
          </a:p>
        </p:txBody>
      </p:sp>
    </p:spTree>
    <p:extLst>
      <p:ext uri="{BB962C8B-B14F-4D97-AF65-F5344CB8AC3E}">
        <p14:creationId xmlns:p14="http://schemas.microsoft.com/office/powerpoint/2010/main" val="2313356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E27798-3B33-9715-58E2-77163DC9FB2A}"/>
              </a:ext>
            </a:extLst>
          </p:cNvPr>
          <p:cNvSpPr>
            <a:spLocks noGrp="1"/>
          </p:cNvSpPr>
          <p:nvPr>
            <p:ph type="sldNum" sz="quarter" idx="12"/>
          </p:nvPr>
        </p:nvSpPr>
        <p:spPr/>
        <p:txBody>
          <a:bodyPr/>
          <a:lstStyle/>
          <a:p>
            <a:fld id="{7081BC99-F884-43C5-B753-915CEB8D5D35}" type="slidenum">
              <a:rPr lang="en-SG" smtClean="0"/>
              <a:pPr/>
              <a:t>21</a:t>
            </a:fld>
            <a:endParaRPr lang="en-SG"/>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4EE079E-0A04-835B-D6D3-FF2AA5E3D43C}"/>
                  </a:ext>
                </a:extLst>
              </p:cNvPr>
              <p:cNvSpPr txBox="1"/>
              <p:nvPr/>
            </p:nvSpPr>
            <p:spPr>
              <a:xfrm>
                <a:off x="946568" y="4801200"/>
                <a:ext cx="4443524" cy="3208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SG" sz="1900" b="0" i="0" smtClean="0">
                          <a:latin typeface="Cambria Math" panose="02040503050406030204" pitchFamily="18" charset="0"/>
                        </a:rPr>
                        <m:t>Mass</m:t>
                      </m:r>
                      <m:r>
                        <a:rPr lang="en-SG" sz="1900" b="0" i="0" smtClean="0">
                          <a:latin typeface="Cambria Math" panose="02040503050406030204" pitchFamily="18" charset="0"/>
                        </a:rPr>
                        <m:t> </m:t>
                      </m:r>
                      <m:r>
                        <m:rPr>
                          <m:sty m:val="p"/>
                        </m:rPr>
                        <a:rPr lang="en-SG" sz="1900" b="0" i="0" smtClean="0">
                          <a:latin typeface="Cambria Math" panose="02040503050406030204" pitchFamily="18" charset="0"/>
                        </a:rPr>
                        <m:t>of</m:t>
                      </m:r>
                      <m:r>
                        <a:rPr lang="en-SG" sz="1900" b="0" i="0" smtClean="0">
                          <a:latin typeface="Cambria Math" panose="02040503050406030204" pitchFamily="18" charset="0"/>
                        </a:rPr>
                        <m:t> </m:t>
                      </m:r>
                      <m:r>
                        <m:rPr>
                          <m:sty m:val="p"/>
                        </m:rPr>
                        <a:rPr lang="en-SG" sz="1900" b="0" i="0" smtClean="0">
                          <a:latin typeface="Cambria Math" panose="02040503050406030204" pitchFamily="18" charset="0"/>
                        </a:rPr>
                        <m:t>Proton</m:t>
                      </m:r>
                      <m:r>
                        <a:rPr lang="en-SG" sz="1900" b="0" i="0" smtClean="0">
                          <a:latin typeface="Cambria Math" panose="02040503050406030204" pitchFamily="18" charset="0"/>
                        </a:rPr>
                        <m:t> </m:t>
                      </m:r>
                      <m:sSub>
                        <m:sSubPr>
                          <m:ctrlPr>
                            <a:rPr lang="en-SG" sz="1900" b="0" i="1" smtClean="0">
                              <a:latin typeface="Cambria Math" panose="02040503050406030204" pitchFamily="18" charset="0"/>
                            </a:rPr>
                          </m:ctrlPr>
                        </m:sSubPr>
                        <m:e>
                          <m:r>
                            <a:rPr lang="en-SG" sz="1900" b="0" i="1" smtClean="0">
                              <a:latin typeface="Cambria Math" panose="02040503050406030204" pitchFamily="18" charset="0"/>
                            </a:rPr>
                            <m:t>𝑚</m:t>
                          </m:r>
                        </m:e>
                        <m:sub>
                          <m:r>
                            <a:rPr lang="en-SG" sz="1900" b="0" i="1" smtClean="0">
                              <a:latin typeface="Cambria Math" panose="02040503050406030204" pitchFamily="18" charset="0"/>
                            </a:rPr>
                            <m:t>𝑝</m:t>
                          </m:r>
                        </m:sub>
                      </m:sSub>
                      <m:r>
                        <a:rPr lang="en-SG" sz="1900" b="0" i="1" smtClean="0">
                          <a:latin typeface="Cambria Math" panose="02040503050406030204" pitchFamily="18" charset="0"/>
                        </a:rPr>
                        <m:t>=1.672622×</m:t>
                      </m:r>
                      <m:sSup>
                        <m:sSupPr>
                          <m:ctrlPr>
                            <a:rPr lang="en-SG" sz="1900" b="0" i="1" smtClean="0">
                              <a:latin typeface="Cambria Math" panose="02040503050406030204" pitchFamily="18" charset="0"/>
                            </a:rPr>
                          </m:ctrlPr>
                        </m:sSupPr>
                        <m:e>
                          <m:r>
                            <a:rPr lang="en-SG" sz="1900" b="0" i="1" smtClean="0">
                              <a:latin typeface="Cambria Math" panose="02040503050406030204" pitchFamily="18" charset="0"/>
                            </a:rPr>
                            <m:t>10</m:t>
                          </m:r>
                        </m:e>
                        <m:sup>
                          <m:r>
                            <a:rPr lang="en-SG" sz="1900" b="0" i="1" smtClean="0">
                              <a:latin typeface="Cambria Math" panose="02040503050406030204" pitchFamily="18" charset="0"/>
                            </a:rPr>
                            <m:t>−27</m:t>
                          </m:r>
                        </m:sup>
                      </m:sSup>
                      <m:r>
                        <m:rPr>
                          <m:sty m:val="p"/>
                        </m:rPr>
                        <a:rPr lang="en-SG" sz="1900" b="0" i="0" smtClean="0">
                          <a:latin typeface="Cambria Math" panose="02040503050406030204" pitchFamily="18" charset="0"/>
                        </a:rPr>
                        <m:t>kg</m:t>
                      </m:r>
                    </m:oMath>
                  </m:oMathPara>
                </a14:m>
                <a:endParaRPr lang="en-SG" sz="1900" dirty="0"/>
              </a:p>
            </p:txBody>
          </p:sp>
        </mc:Choice>
        <mc:Fallback xmlns="">
          <p:sp>
            <p:nvSpPr>
              <p:cNvPr id="7" name="TextBox 6">
                <a:extLst>
                  <a:ext uri="{FF2B5EF4-FFF2-40B4-BE49-F238E27FC236}">
                    <a16:creationId xmlns:a16="http://schemas.microsoft.com/office/drawing/2014/main" id="{D4EE079E-0A04-835B-D6D3-FF2AA5E3D43C}"/>
                  </a:ext>
                </a:extLst>
              </p:cNvPr>
              <p:cNvSpPr txBox="1">
                <a:spLocks noRot="1" noChangeAspect="1" noMove="1" noResize="1" noEditPoints="1" noAdjustHandles="1" noChangeArrowheads="1" noChangeShapeType="1" noTextEdit="1"/>
              </p:cNvSpPr>
              <p:nvPr/>
            </p:nvSpPr>
            <p:spPr>
              <a:xfrm>
                <a:off x="946568" y="4801200"/>
                <a:ext cx="4443524" cy="320857"/>
              </a:xfrm>
              <a:prstGeom prst="rect">
                <a:avLst/>
              </a:prstGeom>
              <a:blipFill>
                <a:blip r:embed="rId2"/>
                <a:stretch>
                  <a:fillRect l="-823" r="-1646" b="-25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B5969ED-F5B8-A849-5FCB-3800DCAEE2EA}"/>
                  </a:ext>
                </a:extLst>
              </p:cNvPr>
              <p:cNvSpPr txBox="1"/>
              <p:nvPr/>
            </p:nvSpPr>
            <p:spPr>
              <a:xfrm>
                <a:off x="946568" y="5377264"/>
                <a:ext cx="4569391" cy="2923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SG" sz="1900" b="0" i="0" smtClean="0">
                          <a:latin typeface="Cambria Math" panose="02040503050406030204" pitchFamily="18" charset="0"/>
                        </a:rPr>
                        <m:t>Mass</m:t>
                      </m:r>
                      <m:r>
                        <a:rPr lang="en-SG" sz="1900" b="0" i="0" smtClean="0">
                          <a:latin typeface="Cambria Math" panose="02040503050406030204" pitchFamily="18" charset="0"/>
                        </a:rPr>
                        <m:t> </m:t>
                      </m:r>
                      <m:r>
                        <m:rPr>
                          <m:sty m:val="p"/>
                        </m:rPr>
                        <a:rPr lang="en-SG" sz="1900" b="0" i="0" smtClean="0">
                          <a:latin typeface="Cambria Math" panose="02040503050406030204" pitchFamily="18" charset="0"/>
                        </a:rPr>
                        <m:t>of</m:t>
                      </m:r>
                      <m:r>
                        <a:rPr lang="en-SG" sz="1900" b="0" i="0" smtClean="0">
                          <a:latin typeface="Cambria Math" panose="02040503050406030204" pitchFamily="18" charset="0"/>
                        </a:rPr>
                        <m:t> </m:t>
                      </m:r>
                      <m:r>
                        <m:rPr>
                          <m:sty m:val="p"/>
                        </m:rPr>
                        <a:rPr lang="en-SG" sz="1900" b="0" i="0" smtClean="0">
                          <a:latin typeface="Cambria Math" panose="02040503050406030204" pitchFamily="18" charset="0"/>
                        </a:rPr>
                        <m:t>neutron</m:t>
                      </m:r>
                      <m:r>
                        <a:rPr lang="en-SG" sz="1900" b="0" i="0" smtClean="0">
                          <a:latin typeface="Cambria Math" panose="02040503050406030204" pitchFamily="18" charset="0"/>
                        </a:rPr>
                        <m:t> </m:t>
                      </m:r>
                      <m:sSub>
                        <m:sSubPr>
                          <m:ctrlPr>
                            <a:rPr lang="en-SG" sz="1900" b="0" i="1" smtClean="0">
                              <a:latin typeface="Cambria Math" panose="02040503050406030204" pitchFamily="18" charset="0"/>
                            </a:rPr>
                          </m:ctrlPr>
                        </m:sSubPr>
                        <m:e>
                          <m:r>
                            <a:rPr lang="en-SG" sz="1900" b="0" i="1" smtClean="0">
                              <a:latin typeface="Cambria Math" panose="02040503050406030204" pitchFamily="18" charset="0"/>
                            </a:rPr>
                            <m:t>𝑚</m:t>
                          </m:r>
                        </m:e>
                        <m:sub>
                          <m:r>
                            <a:rPr lang="en-SG" sz="1900" b="0" i="1" smtClean="0">
                              <a:latin typeface="Cambria Math" panose="02040503050406030204" pitchFamily="18" charset="0"/>
                            </a:rPr>
                            <m:t>𝑛</m:t>
                          </m:r>
                        </m:sub>
                      </m:sSub>
                      <m:r>
                        <a:rPr lang="en-SG" sz="1900" b="0" i="1" smtClean="0">
                          <a:latin typeface="Cambria Math" panose="02040503050406030204" pitchFamily="18" charset="0"/>
                        </a:rPr>
                        <m:t>=1.674927×</m:t>
                      </m:r>
                      <m:sSup>
                        <m:sSupPr>
                          <m:ctrlPr>
                            <a:rPr lang="en-SG" sz="1900" b="0" i="1" smtClean="0">
                              <a:latin typeface="Cambria Math" panose="02040503050406030204" pitchFamily="18" charset="0"/>
                            </a:rPr>
                          </m:ctrlPr>
                        </m:sSupPr>
                        <m:e>
                          <m:r>
                            <a:rPr lang="en-SG" sz="1900" b="0" i="1" smtClean="0">
                              <a:latin typeface="Cambria Math" panose="02040503050406030204" pitchFamily="18" charset="0"/>
                            </a:rPr>
                            <m:t>10</m:t>
                          </m:r>
                        </m:e>
                        <m:sup>
                          <m:r>
                            <a:rPr lang="en-SG" sz="1900" b="0" i="1" smtClean="0">
                              <a:latin typeface="Cambria Math" panose="02040503050406030204" pitchFamily="18" charset="0"/>
                            </a:rPr>
                            <m:t>−27</m:t>
                          </m:r>
                        </m:sup>
                      </m:sSup>
                      <m:r>
                        <m:rPr>
                          <m:sty m:val="p"/>
                        </m:rPr>
                        <a:rPr lang="en-SG" sz="1900" b="0" i="0" smtClean="0">
                          <a:latin typeface="Cambria Math" panose="02040503050406030204" pitchFamily="18" charset="0"/>
                        </a:rPr>
                        <m:t>kg</m:t>
                      </m:r>
                    </m:oMath>
                  </m:oMathPara>
                </a14:m>
                <a:endParaRPr lang="en-SG" sz="1900" dirty="0"/>
              </a:p>
            </p:txBody>
          </p:sp>
        </mc:Choice>
        <mc:Fallback xmlns="">
          <p:sp>
            <p:nvSpPr>
              <p:cNvPr id="8" name="TextBox 7">
                <a:extLst>
                  <a:ext uri="{FF2B5EF4-FFF2-40B4-BE49-F238E27FC236}">
                    <a16:creationId xmlns:a16="http://schemas.microsoft.com/office/drawing/2014/main" id="{AB5969ED-F5B8-A849-5FCB-3800DCAEE2EA}"/>
                  </a:ext>
                </a:extLst>
              </p:cNvPr>
              <p:cNvSpPr txBox="1">
                <a:spLocks noRot="1" noChangeAspect="1" noMove="1" noResize="1" noEditPoints="1" noAdjustHandles="1" noChangeArrowheads="1" noChangeShapeType="1" noTextEdit="1"/>
              </p:cNvSpPr>
              <p:nvPr/>
            </p:nvSpPr>
            <p:spPr>
              <a:xfrm>
                <a:off x="946568" y="5377264"/>
                <a:ext cx="4569391" cy="292388"/>
              </a:xfrm>
              <a:prstGeom prst="rect">
                <a:avLst/>
              </a:prstGeom>
              <a:blipFill>
                <a:blip r:embed="rId3"/>
                <a:stretch>
                  <a:fillRect l="-800" t="-2083" r="-1467" b="-33333"/>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C0871F4-004D-288F-4D43-84F4CE106194}"/>
                  </a:ext>
                </a:extLst>
              </p:cNvPr>
              <p:cNvSpPr txBox="1"/>
              <p:nvPr/>
            </p:nvSpPr>
            <p:spPr>
              <a:xfrm>
                <a:off x="6832328" y="5068435"/>
                <a:ext cx="1711944" cy="335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SG" sz="1900" b="0" i="1" smtClean="0">
                              <a:solidFill>
                                <a:srgbClr val="0000FF"/>
                              </a:solidFill>
                              <a:latin typeface="Cambria Math" panose="02040503050406030204" pitchFamily="18" charset="0"/>
                            </a:rPr>
                          </m:ctrlPr>
                        </m:dPr>
                        <m:e>
                          <m:sSub>
                            <m:sSubPr>
                              <m:ctrlPr>
                                <a:rPr lang="en-SG" sz="1900" b="0" i="1" smtClean="0">
                                  <a:solidFill>
                                    <a:srgbClr val="0000FF"/>
                                  </a:solidFill>
                                  <a:latin typeface="Cambria Math" panose="02040503050406030204" pitchFamily="18" charset="0"/>
                                </a:rPr>
                              </m:ctrlPr>
                            </m:sSubPr>
                            <m:e>
                              <m:r>
                                <a:rPr lang="en-SG" sz="1900" b="0" i="1" smtClean="0">
                                  <a:solidFill>
                                    <a:srgbClr val="0000FF"/>
                                  </a:solidFill>
                                  <a:latin typeface="Cambria Math" panose="02040503050406030204" pitchFamily="18" charset="0"/>
                                </a:rPr>
                                <m:t>𝑚</m:t>
                              </m:r>
                            </m:e>
                            <m:sub>
                              <m:r>
                                <a:rPr lang="en-SG" sz="1900" b="0" i="1" smtClean="0">
                                  <a:solidFill>
                                    <a:srgbClr val="0000FF"/>
                                  </a:solidFill>
                                  <a:latin typeface="Cambria Math" panose="02040503050406030204" pitchFamily="18" charset="0"/>
                                </a:rPr>
                                <m:t>𝑛</m:t>
                              </m:r>
                            </m:sub>
                          </m:sSub>
                          <m:r>
                            <a:rPr lang="en-SG" sz="1900" b="0" i="1" smtClean="0">
                              <a:solidFill>
                                <a:srgbClr val="0000FF"/>
                              </a:solidFill>
                              <a:latin typeface="Cambria Math" panose="02040503050406030204" pitchFamily="18" charset="0"/>
                            </a:rPr>
                            <m:t>−</m:t>
                          </m:r>
                          <m:sSub>
                            <m:sSubPr>
                              <m:ctrlPr>
                                <a:rPr lang="en-SG" sz="1900" b="0" i="1" smtClean="0">
                                  <a:solidFill>
                                    <a:srgbClr val="0000FF"/>
                                  </a:solidFill>
                                  <a:latin typeface="Cambria Math" panose="02040503050406030204" pitchFamily="18" charset="0"/>
                                </a:rPr>
                              </m:ctrlPr>
                            </m:sSubPr>
                            <m:e>
                              <m:r>
                                <a:rPr lang="en-SG" sz="1900" b="0" i="1" smtClean="0">
                                  <a:solidFill>
                                    <a:srgbClr val="0000FF"/>
                                  </a:solidFill>
                                  <a:latin typeface="Cambria Math" panose="02040503050406030204" pitchFamily="18" charset="0"/>
                                </a:rPr>
                                <m:t>𝑚</m:t>
                              </m:r>
                            </m:e>
                            <m:sub>
                              <m:r>
                                <a:rPr lang="en-SG" sz="1900" b="0" i="1" smtClean="0">
                                  <a:solidFill>
                                    <a:srgbClr val="0000FF"/>
                                  </a:solidFill>
                                  <a:latin typeface="Cambria Math" panose="02040503050406030204" pitchFamily="18" charset="0"/>
                                </a:rPr>
                                <m:t>𝑝</m:t>
                              </m:r>
                            </m:sub>
                          </m:sSub>
                        </m:e>
                      </m:d>
                      <m:sSup>
                        <m:sSupPr>
                          <m:ctrlPr>
                            <a:rPr lang="en-SG" sz="1900" b="0" i="1" smtClean="0">
                              <a:solidFill>
                                <a:srgbClr val="0000FF"/>
                              </a:solidFill>
                              <a:latin typeface="Cambria Math" panose="02040503050406030204" pitchFamily="18" charset="0"/>
                            </a:rPr>
                          </m:ctrlPr>
                        </m:sSupPr>
                        <m:e>
                          <m:r>
                            <a:rPr lang="en-SG" sz="1900" b="0" i="1" smtClean="0">
                              <a:solidFill>
                                <a:srgbClr val="0000FF"/>
                              </a:solidFill>
                              <a:latin typeface="Cambria Math" panose="02040503050406030204" pitchFamily="18" charset="0"/>
                            </a:rPr>
                            <m:t>𝑐</m:t>
                          </m:r>
                        </m:e>
                        <m:sup>
                          <m:r>
                            <a:rPr lang="en-SG" sz="1900" b="0" i="1" smtClean="0">
                              <a:solidFill>
                                <a:srgbClr val="0000FF"/>
                              </a:solidFill>
                              <a:latin typeface="Cambria Math" panose="02040503050406030204" pitchFamily="18" charset="0"/>
                            </a:rPr>
                            <m:t>2</m:t>
                          </m:r>
                        </m:sup>
                      </m:sSup>
                      <m:r>
                        <a:rPr lang="en-SG" sz="1900" b="0" i="1" smtClean="0">
                          <a:solidFill>
                            <a:srgbClr val="0000FF"/>
                          </a:solidFill>
                          <a:latin typeface="Cambria Math" panose="02040503050406030204" pitchFamily="18" charset="0"/>
                        </a:rPr>
                        <m:t>=</m:t>
                      </m:r>
                    </m:oMath>
                  </m:oMathPara>
                </a14:m>
                <a:endParaRPr lang="en-SG" sz="1900" dirty="0">
                  <a:solidFill>
                    <a:srgbClr val="0000FF"/>
                  </a:solidFill>
                </a:endParaRPr>
              </a:p>
            </p:txBody>
          </p:sp>
        </mc:Choice>
        <mc:Fallback xmlns="">
          <p:sp>
            <p:nvSpPr>
              <p:cNvPr id="14" name="TextBox 13">
                <a:extLst>
                  <a:ext uri="{FF2B5EF4-FFF2-40B4-BE49-F238E27FC236}">
                    <a16:creationId xmlns:a16="http://schemas.microsoft.com/office/drawing/2014/main" id="{7C0871F4-004D-288F-4D43-84F4CE106194}"/>
                  </a:ext>
                </a:extLst>
              </p:cNvPr>
              <p:cNvSpPr txBox="1">
                <a:spLocks noRot="1" noChangeAspect="1" noMove="1" noResize="1" noEditPoints="1" noAdjustHandles="1" noChangeArrowheads="1" noChangeShapeType="1" noTextEdit="1"/>
              </p:cNvSpPr>
              <p:nvPr/>
            </p:nvSpPr>
            <p:spPr>
              <a:xfrm>
                <a:off x="6832328" y="5068435"/>
                <a:ext cx="1711944" cy="335861"/>
              </a:xfrm>
              <a:prstGeom prst="rect">
                <a:avLst/>
              </a:prstGeom>
              <a:blipFill>
                <a:blip r:embed="rId4"/>
                <a:stretch>
                  <a:fillRect r="-712" b="-1785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E5A89F5-1BDB-34CF-DA69-D8954F70850C}"/>
                  </a:ext>
                </a:extLst>
              </p:cNvPr>
              <p:cNvSpPr txBox="1"/>
              <p:nvPr/>
            </p:nvSpPr>
            <p:spPr>
              <a:xfrm>
                <a:off x="6832328" y="5944924"/>
                <a:ext cx="857093" cy="2923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sz="1900" b="0" i="1" smtClean="0">
                              <a:solidFill>
                                <a:srgbClr val="0000FF"/>
                              </a:solidFill>
                              <a:latin typeface="Cambria Math" panose="02040503050406030204" pitchFamily="18" charset="0"/>
                            </a:rPr>
                          </m:ctrlPr>
                        </m:sSubPr>
                        <m:e>
                          <m:r>
                            <a:rPr lang="en-SG" sz="1900" b="0" i="1" smtClean="0">
                              <a:solidFill>
                                <a:srgbClr val="0000FF"/>
                              </a:solidFill>
                              <a:latin typeface="Cambria Math" panose="02040503050406030204" pitchFamily="18" charset="0"/>
                            </a:rPr>
                            <m:t>𝑚</m:t>
                          </m:r>
                        </m:e>
                        <m:sub>
                          <m:r>
                            <a:rPr lang="en-SG" sz="1900" b="0" i="1" smtClean="0">
                              <a:solidFill>
                                <a:srgbClr val="0000FF"/>
                              </a:solidFill>
                              <a:latin typeface="Cambria Math" panose="02040503050406030204" pitchFamily="18" charset="0"/>
                            </a:rPr>
                            <m:t>𝑒</m:t>
                          </m:r>
                        </m:sub>
                      </m:sSub>
                      <m:sSup>
                        <m:sSupPr>
                          <m:ctrlPr>
                            <a:rPr lang="en-SG" sz="1900" b="0" i="1" smtClean="0">
                              <a:solidFill>
                                <a:srgbClr val="0000FF"/>
                              </a:solidFill>
                              <a:latin typeface="Cambria Math" panose="02040503050406030204" pitchFamily="18" charset="0"/>
                            </a:rPr>
                          </m:ctrlPr>
                        </m:sSupPr>
                        <m:e>
                          <m:r>
                            <a:rPr lang="en-SG" sz="1900" b="0" i="1" smtClean="0">
                              <a:solidFill>
                                <a:srgbClr val="0000FF"/>
                              </a:solidFill>
                              <a:latin typeface="Cambria Math" panose="02040503050406030204" pitchFamily="18" charset="0"/>
                            </a:rPr>
                            <m:t>𝑐</m:t>
                          </m:r>
                        </m:e>
                        <m:sup>
                          <m:r>
                            <a:rPr lang="en-SG" sz="1900" b="0" i="1" smtClean="0">
                              <a:solidFill>
                                <a:srgbClr val="0000FF"/>
                              </a:solidFill>
                              <a:latin typeface="Cambria Math" panose="02040503050406030204" pitchFamily="18" charset="0"/>
                            </a:rPr>
                            <m:t>2</m:t>
                          </m:r>
                        </m:sup>
                      </m:sSup>
                      <m:r>
                        <a:rPr lang="en-SG" sz="1900" b="0" i="1" smtClean="0">
                          <a:solidFill>
                            <a:srgbClr val="0000FF"/>
                          </a:solidFill>
                          <a:latin typeface="Cambria Math" panose="02040503050406030204" pitchFamily="18" charset="0"/>
                        </a:rPr>
                        <m:t>=</m:t>
                      </m:r>
                    </m:oMath>
                  </m:oMathPara>
                </a14:m>
                <a:endParaRPr lang="en-SG" sz="1900" dirty="0">
                  <a:solidFill>
                    <a:srgbClr val="0000FF"/>
                  </a:solidFill>
                </a:endParaRPr>
              </a:p>
            </p:txBody>
          </p:sp>
        </mc:Choice>
        <mc:Fallback xmlns="">
          <p:sp>
            <p:nvSpPr>
              <p:cNvPr id="17" name="TextBox 16">
                <a:extLst>
                  <a:ext uri="{FF2B5EF4-FFF2-40B4-BE49-F238E27FC236}">
                    <a16:creationId xmlns:a16="http://schemas.microsoft.com/office/drawing/2014/main" id="{2E5A89F5-1BDB-34CF-DA69-D8954F70850C}"/>
                  </a:ext>
                </a:extLst>
              </p:cNvPr>
              <p:cNvSpPr txBox="1">
                <a:spLocks noRot="1" noChangeAspect="1" noMove="1" noResize="1" noEditPoints="1" noAdjustHandles="1" noChangeArrowheads="1" noChangeShapeType="1" noTextEdit="1"/>
              </p:cNvSpPr>
              <p:nvPr/>
            </p:nvSpPr>
            <p:spPr>
              <a:xfrm>
                <a:off x="6832328" y="5944924"/>
                <a:ext cx="857093" cy="292388"/>
              </a:xfrm>
              <a:prstGeom prst="rect">
                <a:avLst/>
              </a:prstGeom>
              <a:blipFill>
                <a:blip r:embed="rId5"/>
                <a:stretch>
                  <a:fillRect l="-3571" t="-2083" r="-2857" b="-1041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BD9E07D-7406-AEE7-81DC-E76B187A7A58}"/>
                  </a:ext>
                </a:extLst>
              </p:cNvPr>
              <p:cNvSpPr txBox="1"/>
              <p:nvPr/>
            </p:nvSpPr>
            <p:spPr>
              <a:xfrm>
                <a:off x="946568" y="5944924"/>
                <a:ext cx="4573368" cy="2923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SG" sz="1900" b="0" i="0" smtClean="0">
                          <a:latin typeface="Cambria Math" panose="02040503050406030204" pitchFamily="18" charset="0"/>
                        </a:rPr>
                        <m:t>Mass</m:t>
                      </m:r>
                      <m:r>
                        <a:rPr lang="en-SG" sz="1900" b="0" i="0" smtClean="0">
                          <a:latin typeface="Cambria Math" panose="02040503050406030204" pitchFamily="18" charset="0"/>
                        </a:rPr>
                        <m:t> </m:t>
                      </m:r>
                      <m:r>
                        <m:rPr>
                          <m:sty m:val="p"/>
                        </m:rPr>
                        <a:rPr lang="en-SG" sz="1900" b="0" i="0" smtClean="0">
                          <a:latin typeface="Cambria Math" panose="02040503050406030204" pitchFamily="18" charset="0"/>
                        </a:rPr>
                        <m:t>of</m:t>
                      </m:r>
                      <m:r>
                        <a:rPr lang="en-SG" sz="1900" b="0" i="0" smtClean="0">
                          <a:latin typeface="Cambria Math" panose="02040503050406030204" pitchFamily="18" charset="0"/>
                        </a:rPr>
                        <m:t> </m:t>
                      </m:r>
                      <m:r>
                        <m:rPr>
                          <m:sty m:val="p"/>
                        </m:rPr>
                        <a:rPr lang="en-SG" sz="1900" b="0" i="0" smtClean="0">
                          <a:latin typeface="Cambria Math" panose="02040503050406030204" pitchFamily="18" charset="0"/>
                        </a:rPr>
                        <m:t>electron</m:t>
                      </m:r>
                      <m:r>
                        <a:rPr lang="en-SG" sz="1900" b="0" i="0" smtClean="0">
                          <a:latin typeface="Cambria Math" panose="02040503050406030204" pitchFamily="18" charset="0"/>
                        </a:rPr>
                        <m:t> </m:t>
                      </m:r>
                      <m:sSub>
                        <m:sSubPr>
                          <m:ctrlPr>
                            <a:rPr lang="en-SG" sz="1900" b="0" i="1" smtClean="0">
                              <a:latin typeface="Cambria Math" panose="02040503050406030204" pitchFamily="18" charset="0"/>
                            </a:rPr>
                          </m:ctrlPr>
                        </m:sSubPr>
                        <m:e>
                          <m:r>
                            <a:rPr lang="en-SG" sz="1900" b="0" i="1" smtClean="0">
                              <a:latin typeface="Cambria Math" panose="02040503050406030204" pitchFamily="18" charset="0"/>
                            </a:rPr>
                            <m:t>𝑚</m:t>
                          </m:r>
                        </m:e>
                        <m:sub>
                          <m:r>
                            <a:rPr lang="en-SG" sz="1900" b="0" i="1" smtClean="0">
                              <a:latin typeface="Cambria Math" panose="02040503050406030204" pitchFamily="18" charset="0"/>
                            </a:rPr>
                            <m:t>𝑒</m:t>
                          </m:r>
                        </m:sub>
                      </m:sSub>
                      <m:r>
                        <a:rPr lang="en-SG" sz="1900" b="0" i="1" smtClean="0">
                          <a:latin typeface="Cambria Math" panose="02040503050406030204" pitchFamily="18" charset="0"/>
                        </a:rPr>
                        <m:t>=9.109384×</m:t>
                      </m:r>
                      <m:sSup>
                        <m:sSupPr>
                          <m:ctrlPr>
                            <a:rPr lang="en-SG" sz="1900" b="0" i="1" smtClean="0">
                              <a:latin typeface="Cambria Math" panose="02040503050406030204" pitchFamily="18" charset="0"/>
                            </a:rPr>
                          </m:ctrlPr>
                        </m:sSupPr>
                        <m:e>
                          <m:r>
                            <a:rPr lang="en-SG" sz="1900" b="0" i="1" smtClean="0">
                              <a:latin typeface="Cambria Math" panose="02040503050406030204" pitchFamily="18" charset="0"/>
                            </a:rPr>
                            <m:t>10</m:t>
                          </m:r>
                        </m:e>
                        <m:sup>
                          <m:r>
                            <a:rPr lang="en-SG" sz="1900" b="0" i="1" smtClean="0">
                              <a:latin typeface="Cambria Math" panose="02040503050406030204" pitchFamily="18" charset="0"/>
                            </a:rPr>
                            <m:t>−31</m:t>
                          </m:r>
                        </m:sup>
                      </m:sSup>
                      <m:r>
                        <m:rPr>
                          <m:sty m:val="p"/>
                        </m:rPr>
                        <a:rPr lang="en-SG" sz="1900" b="0" i="0" smtClean="0">
                          <a:latin typeface="Cambria Math" panose="02040503050406030204" pitchFamily="18" charset="0"/>
                        </a:rPr>
                        <m:t>kg</m:t>
                      </m:r>
                    </m:oMath>
                  </m:oMathPara>
                </a14:m>
                <a:endParaRPr lang="en-SG" sz="1900" dirty="0"/>
              </a:p>
            </p:txBody>
          </p:sp>
        </mc:Choice>
        <mc:Fallback xmlns="">
          <p:sp>
            <p:nvSpPr>
              <p:cNvPr id="18" name="TextBox 17">
                <a:extLst>
                  <a:ext uri="{FF2B5EF4-FFF2-40B4-BE49-F238E27FC236}">
                    <a16:creationId xmlns:a16="http://schemas.microsoft.com/office/drawing/2014/main" id="{6BD9E07D-7406-AEE7-81DC-E76B187A7A58}"/>
                  </a:ext>
                </a:extLst>
              </p:cNvPr>
              <p:cNvSpPr txBox="1">
                <a:spLocks noRot="1" noChangeAspect="1" noMove="1" noResize="1" noEditPoints="1" noAdjustHandles="1" noChangeArrowheads="1" noChangeShapeType="1" noTextEdit="1"/>
              </p:cNvSpPr>
              <p:nvPr/>
            </p:nvSpPr>
            <p:spPr>
              <a:xfrm>
                <a:off x="946568" y="5944924"/>
                <a:ext cx="4573368" cy="292388"/>
              </a:xfrm>
              <a:prstGeom prst="rect">
                <a:avLst/>
              </a:prstGeom>
              <a:blipFill>
                <a:blip r:embed="rId6"/>
                <a:stretch>
                  <a:fillRect l="-799" t="-2083" r="-1465" b="-33333"/>
                </a:stretch>
              </a:blipFill>
            </p:spPr>
            <p:txBody>
              <a:bodyPr/>
              <a:lstStyle/>
              <a:p>
                <a:r>
                  <a:rPr lang="en-SG">
                    <a:noFill/>
                  </a:rPr>
                  <a:t> </a:t>
                </a:r>
              </a:p>
            </p:txBody>
          </p:sp>
        </mc:Fallback>
      </mc:AlternateContent>
      <p:sp>
        <p:nvSpPr>
          <p:cNvPr id="2" name="TextBox 1">
            <a:extLst>
              <a:ext uri="{FF2B5EF4-FFF2-40B4-BE49-F238E27FC236}">
                <a16:creationId xmlns:a16="http://schemas.microsoft.com/office/drawing/2014/main" id="{BF6B8F2B-A14F-2786-B229-7FF893168E16}"/>
              </a:ext>
            </a:extLst>
          </p:cNvPr>
          <p:cNvSpPr txBox="1"/>
          <p:nvPr/>
        </p:nvSpPr>
        <p:spPr>
          <a:xfrm>
            <a:off x="623392" y="369670"/>
            <a:ext cx="3888432" cy="446276"/>
          </a:xfrm>
          <a:prstGeom prst="rect">
            <a:avLst/>
          </a:prstGeom>
          <a:noFill/>
        </p:spPr>
        <p:txBody>
          <a:bodyPr wrap="square" rtlCol="0">
            <a:spAutoFit/>
          </a:bodyPr>
          <a:lstStyle/>
          <a:p>
            <a:r>
              <a:rPr lang="en-SG" sz="2300" dirty="0">
                <a:solidFill>
                  <a:srgbClr val="0000FF"/>
                </a:solidFill>
              </a:rPr>
              <a:t>Fill in the table below</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BEB9217C-4A3F-1EEB-EC48-5F0789E82B2F}"/>
                  </a:ext>
                </a:extLst>
              </p:cNvPr>
              <p:cNvGraphicFramePr>
                <a:graphicFrameLocks noGrp="1"/>
              </p:cNvGraphicFramePr>
              <p:nvPr/>
            </p:nvGraphicFramePr>
            <p:xfrm>
              <a:off x="1343472" y="1108245"/>
              <a:ext cx="9330495" cy="3029456"/>
            </p:xfrm>
            <a:graphic>
              <a:graphicData uri="http://schemas.openxmlformats.org/drawingml/2006/table">
                <a:tbl>
                  <a:tblPr firstRow="1" bandRow="1">
                    <a:tableStyleId>{3B4B98B0-60AC-42C2-AFA5-B58CD77FA1E5}</a:tableStyleId>
                  </a:tblPr>
                  <a:tblGrid>
                    <a:gridCol w="2520280">
                      <a:extLst>
                        <a:ext uri="{9D8B030D-6E8A-4147-A177-3AD203B41FA5}">
                          <a16:colId xmlns:a16="http://schemas.microsoft.com/office/drawing/2014/main" val="2922451411"/>
                        </a:ext>
                      </a:extLst>
                    </a:gridCol>
                    <a:gridCol w="2448272">
                      <a:extLst>
                        <a:ext uri="{9D8B030D-6E8A-4147-A177-3AD203B41FA5}">
                          <a16:colId xmlns:a16="http://schemas.microsoft.com/office/drawing/2014/main" val="3397793575"/>
                        </a:ext>
                      </a:extLst>
                    </a:gridCol>
                    <a:gridCol w="4361943">
                      <a:extLst>
                        <a:ext uri="{9D8B030D-6E8A-4147-A177-3AD203B41FA5}">
                          <a16:colId xmlns:a16="http://schemas.microsoft.com/office/drawing/2014/main" val="46845989"/>
                        </a:ext>
                      </a:extLst>
                    </a:gridCol>
                  </a:tblGrid>
                  <a:tr h="757364">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oMath>
                            </m:oMathPara>
                          </a14:m>
                          <a:endParaRPr lang="en-SG" b="0" dirty="0"/>
                        </a:p>
                      </a:txBody>
                      <a:tcPr anchor="ct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𝐵</m:t>
                                    </m:r>
                                  </m:sub>
                                </m:sSub>
                                <m:r>
                                  <a:rPr lang="en-US" b="0" i="1" smtClean="0">
                                    <a:latin typeface="Cambria Math" panose="02040503050406030204" pitchFamily="18" charset="0"/>
                                  </a:rPr>
                                  <m:t>𝑇</m:t>
                                </m:r>
                              </m:oMath>
                            </m:oMathPara>
                          </a14:m>
                          <a:endParaRPr lang="en-SG" b="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SG" sz="1800" i="1" smtClean="0">
                                        <a:solidFill>
                                          <a:schemeClr val="tx1">
                                            <a:lumMod val="75000"/>
                                            <a:lumOff val="25000"/>
                                          </a:schemeClr>
                                        </a:solidFill>
                                        <a:latin typeface="Cambria Math" panose="02040503050406030204" pitchFamily="18" charset="0"/>
                                      </a:rPr>
                                    </m:ctrlPr>
                                  </m:fPr>
                                  <m:num>
                                    <m:sSub>
                                      <m:sSubPr>
                                        <m:ctrlPr>
                                          <a:rPr lang="en-SG" sz="1800" i="1" smtClean="0">
                                            <a:solidFill>
                                              <a:schemeClr val="tx1">
                                                <a:lumMod val="75000"/>
                                                <a:lumOff val="25000"/>
                                              </a:schemeClr>
                                            </a:solidFill>
                                            <a:latin typeface="Cambria Math" panose="02040503050406030204" pitchFamily="18" charset="0"/>
                                          </a:rPr>
                                        </m:ctrlPr>
                                      </m:sSubPr>
                                      <m:e>
                                        <m:r>
                                          <a:rPr lang="en-SG" sz="1800" b="0" i="1" smtClean="0">
                                            <a:solidFill>
                                              <a:schemeClr val="tx1">
                                                <a:lumMod val="75000"/>
                                                <a:lumOff val="25000"/>
                                              </a:schemeClr>
                                            </a:solidFill>
                                            <a:latin typeface="Cambria Math" panose="02040503050406030204" pitchFamily="18" charset="0"/>
                                          </a:rPr>
                                          <m:t>𝑛</m:t>
                                        </m:r>
                                      </m:e>
                                      <m:sub>
                                        <m:r>
                                          <a:rPr lang="en-SG" sz="1800" b="0" i="1" smtClean="0">
                                            <a:solidFill>
                                              <a:schemeClr val="tx1">
                                                <a:lumMod val="75000"/>
                                                <a:lumOff val="25000"/>
                                              </a:schemeClr>
                                            </a:solidFill>
                                            <a:latin typeface="Cambria Math" panose="02040503050406030204" pitchFamily="18" charset="0"/>
                                          </a:rPr>
                                          <m:t>𝑛</m:t>
                                        </m:r>
                                      </m:sub>
                                    </m:sSub>
                                  </m:num>
                                  <m:den>
                                    <m:sSub>
                                      <m:sSubPr>
                                        <m:ctrlPr>
                                          <a:rPr lang="en-SG" sz="1800" i="1" smtClean="0">
                                            <a:solidFill>
                                              <a:schemeClr val="tx1">
                                                <a:lumMod val="75000"/>
                                                <a:lumOff val="25000"/>
                                              </a:schemeClr>
                                            </a:solidFill>
                                            <a:latin typeface="Cambria Math" panose="02040503050406030204" pitchFamily="18" charset="0"/>
                                          </a:rPr>
                                        </m:ctrlPr>
                                      </m:sSubPr>
                                      <m:e>
                                        <m:r>
                                          <a:rPr lang="en-SG" sz="1800" b="0" i="1" smtClean="0">
                                            <a:solidFill>
                                              <a:schemeClr val="tx1">
                                                <a:lumMod val="75000"/>
                                                <a:lumOff val="25000"/>
                                              </a:schemeClr>
                                            </a:solidFill>
                                            <a:latin typeface="Cambria Math" panose="02040503050406030204" pitchFamily="18" charset="0"/>
                                          </a:rPr>
                                          <m:t>𝑛</m:t>
                                        </m:r>
                                      </m:e>
                                      <m:sub>
                                        <m:r>
                                          <a:rPr lang="en-SG" sz="1800" b="0" i="1" smtClean="0">
                                            <a:solidFill>
                                              <a:schemeClr val="tx1">
                                                <a:lumMod val="75000"/>
                                                <a:lumOff val="25000"/>
                                              </a:schemeClr>
                                            </a:solidFill>
                                            <a:latin typeface="Cambria Math" panose="02040503050406030204" pitchFamily="18" charset="0"/>
                                          </a:rPr>
                                          <m:t>𝑝</m:t>
                                        </m:r>
                                      </m:sub>
                                    </m:sSub>
                                  </m:den>
                                </m:f>
                                <m:r>
                                  <a:rPr lang="en-SG" sz="1800" b="0" i="1" smtClean="0">
                                    <a:solidFill>
                                      <a:schemeClr val="tx1">
                                        <a:lumMod val="75000"/>
                                        <a:lumOff val="25000"/>
                                      </a:schemeClr>
                                    </a:solidFill>
                                    <a:latin typeface="Cambria Math" panose="02040503050406030204" pitchFamily="18" charset="0"/>
                                  </a:rPr>
                                  <m:t>=</m:t>
                                </m:r>
                                <m:r>
                                  <m:rPr>
                                    <m:sty m:val="p"/>
                                  </m:rPr>
                                  <a:rPr lang="en-SG" sz="1800" b="0" i="0" smtClean="0">
                                    <a:solidFill>
                                      <a:schemeClr val="tx1">
                                        <a:lumMod val="75000"/>
                                        <a:lumOff val="25000"/>
                                      </a:schemeClr>
                                    </a:solidFill>
                                    <a:latin typeface="Cambria Math" panose="02040503050406030204" pitchFamily="18" charset="0"/>
                                  </a:rPr>
                                  <m:t>exp</m:t>
                                </m:r>
                                <m:d>
                                  <m:dPr>
                                    <m:begChr m:val="["/>
                                    <m:endChr m:val="]"/>
                                    <m:ctrlPr>
                                      <a:rPr lang="en-SG" sz="1800" i="1" smtClean="0">
                                        <a:solidFill>
                                          <a:schemeClr val="tx1">
                                            <a:lumMod val="75000"/>
                                            <a:lumOff val="25000"/>
                                          </a:schemeClr>
                                        </a:solidFill>
                                        <a:latin typeface="Cambria Math" panose="02040503050406030204" pitchFamily="18" charset="0"/>
                                      </a:rPr>
                                    </m:ctrlPr>
                                  </m:dPr>
                                  <m:e>
                                    <m:r>
                                      <a:rPr lang="en-SG" sz="1800" b="0" i="1" smtClean="0">
                                        <a:solidFill>
                                          <a:schemeClr val="tx1">
                                            <a:lumMod val="75000"/>
                                            <a:lumOff val="25000"/>
                                          </a:schemeClr>
                                        </a:solidFill>
                                        <a:latin typeface="Cambria Math" panose="02040503050406030204" pitchFamily="18" charset="0"/>
                                      </a:rPr>
                                      <m:t>−</m:t>
                                    </m:r>
                                    <m:f>
                                      <m:fPr>
                                        <m:ctrlPr>
                                          <a:rPr lang="en-SG" sz="1800" i="1" smtClean="0">
                                            <a:solidFill>
                                              <a:schemeClr val="tx1">
                                                <a:lumMod val="75000"/>
                                                <a:lumOff val="25000"/>
                                              </a:schemeClr>
                                            </a:solidFill>
                                            <a:latin typeface="Cambria Math" panose="02040503050406030204" pitchFamily="18" charset="0"/>
                                          </a:rPr>
                                        </m:ctrlPr>
                                      </m:fPr>
                                      <m:num>
                                        <m:r>
                                          <a:rPr lang="en-SG" sz="1800" b="0" i="1" smtClean="0">
                                            <a:solidFill>
                                              <a:schemeClr val="tx1">
                                                <a:lumMod val="75000"/>
                                                <a:lumOff val="25000"/>
                                              </a:schemeClr>
                                            </a:solidFill>
                                            <a:latin typeface="Cambria Math" panose="02040503050406030204" pitchFamily="18" charset="0"/>
                                          </a:rPr>
                                          <m:t>(</m:t>
                                        </m:r>
                                        <m:sSub>
                                          <m:sSubPr>
                                            <m:ctrlPr>
                                              <a:rPr lang="en-SG" sz="1800" i="1" smtClean="0">
                                                <a:solidFill>
                                                  <a:schemeClr val="tx1">
                                                    <a:lumMod val="75000"/>
                                                    <a:lumOff val="25000"/>
                                                  </a:schemeClr>
                                                </a:solidFill>
                                                <a:latin typeface="Cambria Math" panose="02040503050406030204" pitchFamily="18" charset="0"/>
                                              </a:rPr>
                                            </m:ctrlPr>
                                          </m:sSubPr>
                                          <m:e>
                                            <m:r>
                                              <a:rPr lang="en-SG" sz="1800" b="0" i="1" smtClean="0">
                                                <a:solidFill>
                                                  <a:schemeClr val="tx1">
                                                    <a:lumMod val="75000"/>
                                                    <a:lumOff val="25000"/>
                                                  </a:schemeClr>
                                                </a:solidFill>
                                                <a:latin typeface="Cambria Math" panose="02040503050406030204" pitchFamily="18" charset="0"/>
                                              </a:rPr>
                                              <m:t>𝑚</m:t>
                                            </m:r>
                                          </m:e>
                                          <m:sub>
                                            <m:r>
                                              <a:rPr lang="en-SG" sz="1800" b="0" i="1" smtClean="0">
                                                <a:solidFill>
                                                  <a:schemeClr val="tx1">
                                                    <a:lumMod val="75000"/>
                                                    <a:lumOff val="25000"/>
                                                  </a:schemeClr>
                                                </a:solidFill>
                                                <a:latin typeface="Cambria Math" panose="02040503050406030204" pitchFamily="18" charset="0"/>
                                              </a:rPr>
                                              <m:t>𝑛</m:t>
                                            </m:r>
                                          </m:sub>
                                        </m:sSub>
                                        <m:r>
                                          <a:rPr lang="en-SG" sz="1800" b="0" i="1" smtClean="0">
                                            <a:solidFill>
                                              <a:schemeClr val="tx1">
                                                <a:lumMod val="75000"/>
                                                <a:lumOff val="25000"/>
                                              </a:schemeClr>
                                            </a:solidFill>
                                            <a:latin typeface="Cambria Math" panose="02040503050406030204" pitchFamily="18" charset="0"/>
                                          </a:rPr>
                                          <m:t>−</m:t>
                                        </m:r>
                                        <m:sSub>
                                          <m:sSubPr>
                                            <m:ctrlPr>
                                              <a:rPr lang="en-SG" sz="1800" i="1" smtClean="0">
                                                <a:solidFill>
                                                  <a:schemeClr val="tx1">
                                                    <a:lumMod val="75000"/>
                                                    <a:lumOff val="25000"/>
                                                  </a:schemeClr>
                                                </a:solidFill>
                                                <a:latin typeface="Cambria Math" panose="02040503050406030204" pitchFamily="18" charset="0"/>
                                              </a:rPr>
                                            </m:ctrlPr>
                                          </m:sSubPr>
                                          <m:e>
                                            <m:r>
                                              <a:rPr lang="en-SG" sz="1800" b="0" i="1" smtClean="0">
                                                <a:solidFill>
                                                  <a:schemeClr val="tx1">
                                                    <a:lumMod val="75000"/>
                                                    <a:lumOff val="25000"/>
                                                  </a:schemeClr>
                                                </a:solidFill>
                                                <a:latin typeface="Cambria Math" panose="02040503050406030204" pitchFamily="18" charset="0"/>
                                              </a:rPr>
                                              <m:t>𝑚</m:t>
                                            </m:r>
                                          </m:e>
                                          <m:sub>
                                            <m:r>
                                              <a:rPr lang="en-SG" sz="1800" b="0" i="1" smtClean="0">
                                                <a:solidFill>
                                                  <a:schemeClr val="tx1">
                                                    <a:lumMod val="75000"/>
                                                    <a:lumOff val="25000"/>
                                                  </a:schemeClr>
                                                </a:solidFill>
                                                <a:latin typeface="Cambria Math" panose="02040503050406030204" pitchFamily="18" charset="0"/>
                                              </a:rPr>
                                              <m:t>𝑝</m:t>
                                            </m:r>
                                          </m:sub>
                                        </m:sSub>
                                        <m:r>
                                          <a:rPr lang="en-SG" sz="1800" b="0" i="1" smtClean="0">
                                            <a:solidFill>
                                              <a:schemeClr val="tx1">
                                                <a:lumMod val="75000"/>
                                                <a:lumOff val="25000"/>
                                              </a:schemeClr>
                                            </a:solidFill>
                                            <a:latin typeface="Cambria Math" panose="02040503050406030204" pitchFamily="18" charset="0"/>
                                          </a:rPr>
                                          <m:t>)</m:t>
                                        </m:r>
                                        <m:sSup>
                                          <m:sSupPr>
                                            <m:ctrlPr>
                                              <a:rPr lang="en-SG" sz="1800" i="1" smtClean="0">
                                                <a:solidFill>
                                                  <a:schemeClr val="tx1">
                                                    <a:lumMod val="75000"/>
                                                    <a:lumOff val="25000"/>
                                                  </a:schemeClr>
                                                </a:solidFill>
                                                <a:latin typeface="Cambria Math" panose="02040503050406030204" pitchFamily="18" charset="0"/>
                                              </a:rPr>
                                            </m:ctrlPr>
                                          </m:sSupPr>
                                          <m:e>
                                            <m:r>
                                              <a:rPr lang="en-SG" sz="1800" b="0" i="1" smtClean="0">
                                                <a:solidFill>
                                                  <a:schemeClr val="tx1">
                                                    <a:lumMod val="75000"/>
                                                    <a:lumOff val="25000"/>
                                                  </a:schemeClr>
                                                </a:solidFill>
                                                <a:latin typeface="Cambria Math" panose="02040503050406030204" pitchFamily="18" charset="0"/>
                                              </a:rPr>
                                              <m:t>𝑐</m:t>
                                            </m:r>
                                          </m:e>
                                          <m:sup>
                                            <m:r>
                                              <a:rPr lang="en-SG" sz="1800" b="0" i="1" smtClean="0">
                                                <a:solidFill>
                                                  <a:schemeClr val="tx1">
                                                    <a:lumMod val="75000"/>
                                                    <a:lumOff val="25000"/>
                                                  </a:schemeClr>
                                                </a:solidFill>
                                                <a:latin typeface="Cambria Math" panose="02040503050406030204" pitchFamily="18" charset="0"/>
                                              </a:rPr>
                                              <m:t>2</m:t>
                                            </m:r>
                                          </m:sup>
                                        </m:sSup>
                                      </m:num>
                                      <m:den>
                                        <m:r>
                                          <a:rPr lang="en-SG" sz="1800" b="0" i="1" smtClean="0">
                                            <a:solidFill>
                                              <a:schemeClr val="tx1">
                                                <a:lumMod val="75000"/>
                                                <a:lumOff val="25000"/>
                                              </a:schemeClr>
                                            </a:solidFill>
                                            <a:latin typeface="Cambria Math" panose="02040503050406030204" pitchFamily="18" charset="0"/>
                                          </a:rPr>
                                          <m:t>𝑘𝑇</m:t>
                                        </m:r>
                                      </m:den>
                                    </m:f>
                                  </m:e>
                                </m:d>
                              </m:oMath>
                            </m:oMathPara>
                          </a14:m>
                          <a:endParaRPr lang="en-SG" sz="1800" dirty="0">
                            <a:solidFill>
                              <a:schemeClr val="tx1">
                                <a:lumMod val="75000"/>
                                <a:lumOff val="25000"/>
                              </a:schemeClr>
                            </a:solidFill>
                          </a:endParaRPr>
                        </a:p>
                      </a:txBody>
                      <a:tcPr anchor="ctr"/>
                    </a:tc>
                    <a:extLst>
                      <a:ext uri="{0D108BD9-81ED-4DB2-BD59-A6C34878D82A}">
                        <a16:rowId xmlns:a16="http://schemas.microsoft.com/office/drawing/2014/main" val="801617295"/>
                      </a:ext>
                    </a:extLst>
                  </a:tr>
                  <a:tr h="757364">
                    <a:tc>
                      <a:txBody>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12</m:t>
                                    </m:r>
                                  </m:sup>
                                </m:sSup>
                                <m:r>
                                  <m:rPr>
                                    <m:sty m:val="p"/>
                                  </m:rPr>
                                  <a:rPr lang="en-US" b="0" i="0" smtClean="0">
                                    <a:latin typeface="Cambria Math" panose="02040503050406030204" pitchFamily="18" charset="0"/>
                                  </a:rPr>
                                  <m:t>K</m:t>
                                </m:r>
                              </m:oMath>
                            </m:oMathPara>
                          </a14:m>
                          <a:endParaRPr lang="en-SG"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1.361×10</m:t>
                                    </m:r>
                                  </m:e>
                                  <m:sup>
                                    <m:r>
                                      <a:rPr lang="en-US" b="0" i="1" smtClean="0">
                                        <a:latin typeface="Cambria Math" panose="02040503050406030204" pitchFamily="18" charset="0"/>
                                      </a:rPr>
                                      <m:t>−11</m:t>
                                    </m:r>
                                  </m:sup>
                                </m:sSup>
                                <m:r>
                                  <m:rPr>
                                    <m:sty m:val="p"/>
                                  </m:rPr>
                                  <a:rPr lang="en-US" b="0" i="0" smtClean="0">
                                    <a:latin typeface="Cambria Math" panose="02040503050406030204" pitchFamily="18" charset="0"/>
                                  </a:rPr>
                                  <m:t>J</m:t>
                                </m:r>
                              </m:oMath>
                            </m:oMathPara>
                          </a14:m>
                          <a:endParaRPr lang="en-SG" dirty="0"/>
                        </a:p>
                      </a:txBody>
                      <a:tcPr anchor="ctr"/>
                    </a:tc>
                    <a:tc>
                      <a:txBody>
                        <a:bodyPr/>
                        <a:lstStyle/>
                        <a:p>
                          <a:endParaRPr lang="en-SG" dirty="0"/>
                        </a:p>
                      </a:txBody>
                      <a:tcPr anchor="ctr"/>
                    </a:tc>
                    <a:extLst>
                      <a:ext uri="{0D108BD9-81ED-4DB2-BD59-A6C34878D82A}">
                        <a16:rowId xmlns:a16="http://schemas.microsoft.com/office/drawing/2014/main" val="3272718570"/>
                      </a:ext>
                    </a:extLst>
                  </a:tr>
                  <a:tr h="757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11</m:t>
                                    </m:r>
                                  </m:sup>
                                </m:sSup>
                                <m:r>
                                  <m:rPr>
                                    <m:sty m:val="p"/>
                                  </m:rPr>
                                  <a:rPr lang="en-US" b="0" i="0" smtClean="0">
                                    <a:latin typeface="Cambria Math" panose="02040503050406030204" pitchFamily="18" charset="0"/>
                                  </a:rPr>
                                  <m:t>K</m:t>
                                </m:r>
                              </m:oMath>
                            </m:oMathPara>
                          </a14:m>
                          <a:endParaRPr lang="en-SG" dirty="0"/>
                        </a:p>
                      </a:txBody>
                      <a:tcPr anchor="ctr"/>
                    </a:tc>
                    <a:tc>
                      <a:txBody>
                        <a:bodyPr/>
                        <a:lstStyle/>
                        <a:p>
                          <a:endParaRPr lang="en-SG" dirty="0"/>
                        </a:p>
                      </a:txBody>
                      <a:tcPr anchor="ctr"/>
                    </a:tc>
                    <a:tc>
                      <a:txBody>
                        <a:bodyPr/>
                        <a:lstStyle/>
                        <a:p>
                          <a:endParaRPr lang="en-SG" dirty="0"/>
                        </a:p>
                      </a:txBody>
                      <a:tcPr anchor="ctr"/>
                    </a:tc>
                    <a:extLst>
                      <a:ext uri="{0D108BD9-81ED-4DB2-BD59-A6C34878D82A}">
                        <a16:rowId xmlns:a16="http://schemas.microsoft.com/office/drawing/2014/main" val="1702773431"/>
                      </a:ext>
                    </a:extLst>
                  </a:tr>
                  <a:tr h="757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10</m:t>
                                    </m:r>
                                  </m:sup>
                                </m:sSup>
                                <m:r>
                                  <m:rPr>
                                    <m:sty m:val="p"/>
                                  </m:rPr>
                                  <a:rPr lang="en-US" b="0" i="0" smtClean="0">
                                    <a:latin typeface="Cambria Math" panose="02040503050406030204" pitchFamily="18" charset="0"/>
                                  </a:rPr>
                                  <m:t>K</m:t>
                                </m:r>
                              </m:oMath>
                            </m:oMathPara>
                          </a14:m>
                          <a:endParaRPr lang="en-SG" dirty="0"/>
                        </a:p>
                      </a:txBody>
                      <a:tcPr anchor="ctr"/>
                    </a:tc>
                    <a:tc>
                      <a:txBody>
                        <a:bodyPr/>
                        <a:lstStyle/>
                        <a:p>
                          <a:endParaRPr lang="en-SG" dirty="0"/>
                        </a:p>
                      </a:txBody>
                      <a:tcPr anchor="ctr"/>
                    </a:tc>
                    <a:tc>
                      <a:txBody>
                        <a:bodyPr/>
                        <a:lstStyle/>
                        <a:p>
                          <a:endParaRPr lang="en-SG" dirty="0"/>
                        </a:p>
                      </a:txBody>
                      <a:tcPr anchor="ctr"/>
                    </a:tc>
                    <a:extLst>
                      <a:ext uri="{0D108BD9-81ED-4DB2-BD59-A6C34878D82A}">
                        <a16:rowId xmlns:a16="http://schemas.microsoft.com/office/drawing/2014/main" val="1280188698"/>
                      </a:ext>
                    </a:extLst>
                  </a:tr>
                </a:tbl>
              </a:graphicData>
            </a:graphic>
          </p:graphicFrame>
        </mc:Choice>
        <mc:Fallback xmlns="">
          <p:graphicFrame>
            <p:nvGraphicFramePr>
              <p:cNvPr id="5" name="Table 4">
                <a:extLst>
                  <a:ext uri="{FF2B5EF4-FFF2-40B4-BE49-F238E27FC236}">
                    <a16:creationId xmlns:a16="http://schemas.microsoft.com/office/drawing/2014/main" id="{BEB9217C-4A3F-1EEB-EC48-5F0789E82B2F}"/>
                  </a:ext>
                </a:extLst>
              </p:cNvPr>
              <p:cNvGraphicFramePr>
                <a:graphicFrameLocks noGrp="1"/>
              </p:cNvGraphicFramePr>
              <p:nvPr>
                <p:extLst>
                  <p:ext uri="{D42A27DB-BD31-4B8C-83A1-F6EECF244321}">
                    <p14:modId xmlns:p14="http://schemas.microsoft.com/office/powerpoint/2010/main" val="159289847"/>
                  </p:ext>
                </p:extLst>
              </p:nvPr>
            </p:nvGraphicFramePr>
            <p:xfrm>
              <a:off x="1343472" y="1108245"/>
              <a:ext cx="9330495" cy="3029456"/>
            </p:xfrm>
            <a:graphic>
              <a:graphicData uri="http://schemas.openxmlformats.org/drawingml/2006/table">
                <a:tbl>
                  <a:tblPr firstRow="1" bandRow="1">
                    <a:tableStyleId>{3B4B98B0-60AC-42C2-AFA5-B58CD77FA1E5}</a:tableStyleId>
                  </a:tblPr>
                  <a:tblGrid>
                    <a:gridCol w="2520280">
                      <a:extLst>
                        <a:ext uri="{9D8B030D-6E8A-4147-A177-3AD203B41FA5}">
                          <a16:colId xmlns:a16="http://schemas.microsoft.com/office/drawing/2014/main" val="2922451411"/>
                        </a:ext>
                      </a:extLst>
                    </a:gridCol>
                    <a:gridCol w="2448272">
                      <a:extLst>
                        <a:ext uri="{9D8B030D-6E8A-4147-A177-3AD203B41FA5}">
                          <a16:colId xmlns:a16="http://schemas.microsoft.com/office/drawing/2014/main" val="3397793575"/>
                        </a:ext>
                      </a:extLst>
                    </a:gridCol>
                    <a:gridCol w="4361943">
                      <a:extLst>
                        <a:ext uri="{9D8B030D-6E8A-4147-A177-3AD203B41FA5}">
                          <a16:colId xmlns:a16="http://schemas.microsoft.com/office/drawing/2014/main" val="46845989"/>
                        </a:ext>
                      </a:extLst>
                    </a:gridCol>
                  </a:tblGrid>
                  <a:tr h="757364">
                    <a:tc>
                      <a:txBody>
                        <a:bodyPr/>
                        <a:lstStyle/>
                        <a:p>
                          <a:endParaRPr lang="en-US"/>
                        </a:p>
                      </a:txBody>
                      <a:tcPr anchor="ctr">
                        <a:blipFill>
                          <a:blip r:embed="rId7"/>
                          <a:stretch>
                            <a:fillRect t="-800" r="-270290" b="-299200"/>
                          </a:stretch>
                        </a:blipFill>
                      </a:tcPr>
                    </a:tc>
                    <a:tc>
                      <a:txBody>
                        <a:bodyPr/>
                        <a:lstStyle/>
                        <a:p>
                          <a:endParaRPr lang="en-US"/>
                        </a:p>
                      </a:txBody>
                      <a:tcPr anchor="ctr">
                        <a:blipFill>
                          <a:blip r:embed="rId7"/>
                          <a:stretch>
                            <a:fillRect l="-103242" t="-800" r="-179052" b="-299200"/>
                          </a:stretch>
                        </a:blipFill>
                      </a:tcPr>
                    </a:tc>
                    <a:tc>
                      <a:txBody>
                        <a:bodyPr/>
                        <a:lstStyle/>
                        <a:p>
                          <a:endParaRPr lang="en-US"/>
                        </a:p>
                      </a:txBody>
                      <a:tcPr anchor="ctr">
                        <a:blipFill>
                          <a:blip r:embed="rId7"/>
                          <a:stretch>
                            <a:fillRect l="-113827" t="-800" r="-279" b="-299200"/>
                          </a:stretch>
                        </a:blipFill>
                      </a:tcPr>
                    </a:tc>
                    <a:extLst>
                      <a:ext uri="{0D108BD9-81ED-4DB2-BD59-A6C34878D82A}">
                        <a16:rowId xmlns:a16="http://schemas.microsoft.com/office/drawing/2014/main" val="801617295"/>
                      </a:ext>
                    </a:extLst>
                  </a:tr>
                  <a:tr h="757364">
                    <a:tc>
                      <a:txBody>
                        <a:bodyPr/>
                        <a:lstStyle/>
                        <a:p>
                          <a:endParaRPr lang="en-US"/>
                        </a:p>
                      </a:txBody>
                      <a:tcPr anchor="ctr">
                        <a:blipFill>
                          <a:blip r:embed="rId7"/>
                          <a:stretch>
                            <a:fillRect t="-101613" r="-270290" b="-201613"/>
                          </a:stretch>
                        </a:blipFill>
                      </a:tcPr>
                    </a:tc>
                    <a:tc>
                      <a:txBody>
                        <a:bodyPr/>
                        <a:lstStyle/>
                        <a:p>
                          <a:endParaRPr lang="en-US"/>
                        </a:p>
                      </a:txBody>
                      <a:tcPr anchor="ctr">
                        <a:blipFill>
                          <a:blip r:embed="rId7"/>
                          <a:stretch>
                            <a:fillRect l="-103242" t="-101613" r="-179052" b="-201613"/>
                          </a:stretch>
                        </a:blipFill>
                      </a:tcPr>
                    </a:tc>
                    <a:tc>
                      <a:txBody>
                        <a:bodyPr/>
                        <a:lstStyle/>
                        <a:p>
                          <a:endParaRPr lang="en-SG" dirty="0"/>
                        </a:p>
                      </a:txBody>
                      <a:tcPr anchor="ctr"/>
                    </a:tc>
                    <a:extLst>
                      <a:ext uri="{0D108BD9-81ED-4DB2-BD59-A6C34878D82A}">
                        <a16:rowId xmlns:a16="http://schemas.microsoft.com/office/drawing/2014/main" val="3272718570"/>
                      </a:ext>
                    </a:extLst>
                  </a:tr>
                  <a:tr h="757364">
                    <a:tc>
                      <a:txBody>
                        <a:bodyPr/>
                        <a:lstStyle/>
                        <a:p>
                          <a:endParaRPr lang="en-US"/>
                        </a:p>
                      </a:txBody>
                      <a:tcPr anchor="ctr">
                        <a:blipFill>
                          <a:blip r:embed="rId7"/>
                          <a:stretch>
                            <a:fillRect t="-200000" r="-270290" b="-100000"/>
                          </a:stretch>
                        </a:blipFill>
                      </a:tcPr>
                    </a:tc>
                    <a:tc>
                      <a:txBody>
                        <a:bodyPr/>
                        <a:lstStyle/>
                        <a:p>
                          <a:endParaRPr lang="en-SG" dirty="0"/>
                        </a:p>
                      </a:txBody>
                      <a:tcPr anchor="ctr"/>
                    </a:tc>
                    <a:tc>
                      <a:txBody>
                        <a:bodyPr/>
                        <a:lstStyle/>
                        <a:p>
                          <a:endParaRPr lang="en-SG" dirty="0"/>
                        </a:p>
                      </a:txBody>
                      <a:tcPr anchor="ctr"/>
                    </a:tc>
                    <a:extLst>
                      <a:ext uri="{0D108BD9-81ED-4DB2-BD59-A6C34878D82A}">
                        <a16:rowId xmlns:a16="http://schemas.microsoft.com/office/drawing/2014/main" val="1702773431"/>
                      </a:ext>
                    </a:extLst>
                  </a:tr>
                  <a:tr h="757364">
                    <a:tc>
                      <a:txBody>
                        <a:bodyPr/>
                        <a:lstStyle/>
                        <a:p>
                          <a:endParaRPr lang="en-US"/>
                        </a:p>
                      </a:txBody>
                      <a:tcPr anchor="ctr">
                        <a:blipFill>
                          <a:blip r:embed="rId7"/>
                          <a:stretch>
                            <a:fillRect t="-302419" r="-270290" b="-806"/>
                          </a:stretch>
                        </a:blipFill>
                      </a:tcPr>
                    </a:tc>
                    <a:tc>
                      <a:txBody>
                        <a:bodyPr/>
                        <a:lstStyle/>
                        <a:p>
                          <a:endParaRPr lang="en-SG" dirty="0"/>
                        </a:p>
                      </a:txBody>
                      <a:tcPr anchor="ctr"/>
                    </a:tc>
                    <a:tc>
                      <a:txBody>
                        <a:bodyPr/>
                        <a:lstStyle/>
                        <a:p>
                          <a:endParaRPr lang="en-SG" dirty="0"/>
                        </a:p>
                      </a:txBody>
                      <a:tcPr anchor="ctr"/>
                    </a:tc>
                    <a:extLst>
                      <a:ext uri="{0D108BD9-81ED-4DB2-BD59-A6C34878D82A}">
                        <a16:rowId xmlns:a16="http://schemas.microsoft.com/office/drawing/2014/main" val="1280188698"/>
                      </a:ext>
                    </a:extLst>
                  </a:tr>
                </a:tbl>
              </a:graphicData>
            </a:graphic>
          </p:graphicFrame>
        </mc:Fallback>
      </mc:AlternateContent>
    </p:spTree>
    <p:extLst>
      <p:ext uri="{BB962C8B-B14F-4D97-AF65-F5344CB8AC3E}">
        <p14:creationId xmlns:p14="http://schemas.microsoft.com/office/powerpoint/2010/main" val="1007534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F04BDA-AFC8-2D7C-0882-989FACE08151}"/>
              </a:ext>
            </a:extLst>
          </p:cNvPr>
          <p:cNvSpPr>
            <a:spLocks noGrp="1"/>
          </p:cNvSpPr>
          <p:nvPr>
            <p:ph type="sldNum" sz="quarter" idx="12"/>
          </p:nvPr>
        </p:nvSpPr>
        <p:spPr/>
        <p:txBody>
          <a:bodyPr/>
          <a:lstStyle/>
          <a:p>
            <a:fld id="{7081BC99-F884-43C5-B753-915CEB8D5D35}" type="slidenum">
              <a:rPr lang="en-SG" smtClean="0"/>
              <a:pPr/>
              <a:t>3</a:t>
            </a:fld>
            <a:endParaRPr lang="en-SG"/>
          </a:p>
        </p:txBody>
      </p:sp>
      <p:grpSp>
        <p:nvGrpSpPr>
          <p:cNvPr id="8" name="Group 7">
            <a:extLst>
              <a:ext uri="{FF2B5EF4-FFF2-40B4-BE49-F238E27FC236}">
                <a16:creationId xmlns:a16="http://schemas.microsoft.com/office/drawing/2014/main" id="{DA6808D1-92B7-0A53-CC38-BF74C8E7CD9F}"/>
              </a:ext>
            </a:extLst>
          </p:cNvPr>
          <p:cNvGrpSpPr/>
          <p:nvPr/>
        </p:nvGrpSpPr>
        <p:grpSpPr>
          <a:xfrm>
            <a:off x="1271464" y="1556792"/>
            <a:ext cx="6264696" cy="5229200"/>
            <a:chOff x="3000374" y="270914"/>
            <a:chExt cx="7200082" cy="6496599"/>
          </a:xfrm>
        </p:grpSpPr>
        <p:pic>
          <p:nvPicPr>
            <p:cNvPr id="1026" name="Picture 2">
              <a:extLst>
                <a:ext uri="{FF2B5EF4-FFF2-40B4-BE49-F238E27FC236}">
                  <a16:creationId xmlns:a16="http://schemas.microsoft.com/office/drawing/2014/main" id="{22FA6C2A-F5F1-D712-719F-D8E0081F50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489"/>
            <a:stretch/>
          </p:blipFill>
          <p:spPr bwMode="auto">
            <a:xfrm>
              <a:off x="3000374" y="270914"/>
              <a:ext cx="7200082" cy="64965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B768E3E-9CEB-511A-8427-E2572702A807}"/>
                </a:ext>
              </a:extLst>
            </p:cNvPr>
            <p:cNvSpPr/>
            <p:nvPr/>
          </p:nvSpPr>
          <p:spPr>
            <a:xfrm>
              <a:off x="6023992" y="764704"/>
              <a:ext cx="2520280" cy="93610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0671F7AA-DBA4-91BB-D53E-41FBAB8703F2}"/>
                </a:ext>
              </a:extLst>
            </p:cNvPr>
            <p:cNvSpPr/>
            <p:nvPr/>
          </p:nvSpPr>
          <p:spPr>
            <a:xfrm>
              <a:off x="6816080" y="2377529"/>
              <a:ext cx="2844800" cy="93610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0DBA5BE-61CA-11A6-EE60-6FFB033F0B93}"/>
                  </a:ext>
                </a:extLst>
              </p:cNvPr>
              <p:cNvSpPr txBox="1"/>
              <p:nvPr/>
            </p:nvSpPr>
            <p:spPr>
              <a:xfrm>
                <a:off x="5015880" y="4352256"/>
                <a:ext cx="3870357" cy="3539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sz="2300" b="0" i="1" smtClean="0">
                              <a:latin typeface="Cambria Math" panose="02040503050406030204" pitchFamily="18" charset="0"/>
                            </a:rPr>
                          </m:ctrlPr>
                        </m:sSubPr>
                        <m:e>
                          <m:r>
                            <a:rPr lang="en-SG" sz="2300" b="0" i="1" smtClean="0">
                              <a:latin typeface="Cambria Math" panose="02040503050406030204" pitchFamily="18" charset="0"/>
                            </a:rPr>
                            <m:t>𝜆</m:t>
                          </m:r>
                        </m:e>
                        <m:sub>
                          <m:r>
                            <m:rPr>
                              <m:sty m:val="p"/>
                            </m:rPr>
                            <a:rPr lang="en-SG" sz="2300" b="0" i="0" smtClean="0">
                              <a:latin typeface="Cambria Math" panose="02040503050406030204" pitchFamily="18" charset="0"/>
                            </a:rPr>
                            <m:t>mode</m:t>
                          </m:r>
                        </m:sub>
                      </m:sSub>
                      <m:r>
                        <a:rPr lang="en-SG" sz="2300" b="0" i="1" smtClean="0">
                          <a:latin typeface="Cambria Math" panose="02040503050406030204" pitchFamily="18" charset="0"/>
                        </a:rPr>
                        <m:t>𝑇</m:t>
                      </m:r>
                      <m:r>
                        <a:rPr lang="en-SG" sz="2300" b="0" i="1" smtClean="0">
                          <a:latin typeface="Cambria Math" panose="02040503050406030204" pitchFamily="18" charset="0"/>
                        </a:rPr>
                        <m:t>=</m:t>
                      </m:r>
                      <m:r>
                        <m:rPr>
                          <m:sty m:val="p"/>
                        </m:rPr>
                        <a:rPr lang="en-SG" sz="2300" b="0" i="0" smtClean="0">
                          <a:latin typeface="Cambria Math" panose="02040503050406030204" pitchFamily="18" charset="0"/>
                        </a:rPr>
                        <m:t>constant</m:t>
                      </m:r>
                    </m:oMath>
                  </m:oMathPara>
                </a14:m>
                <a:endParaRPr lang="en-SG" sz="2300" dirty="0"/>
              </a:p>
            </p:txBody>
          </p:sp>
        </mc:Choice>
        <mc:Fallback xmlns="">
          <p:sp>
            <p:nvSpPr>
              <p:cNvPr id="9" name="TextBox 8">
                <a:extLst>
                  <a:ext uri="{FF2B5EF4-FFF2-40B4-BE49-F238E27FC236}">
                    <a16:creationId xmlns:a16="http://schemas.microsoft.com/office/drawing/2014/main" id="{B0DBA5BE-61CA-11A6-EE60-6FFB033F0B93}"/>
                  </a:ext>
                </a:extLst>
              </p:cNvPr>
              <p:cNvSpPr txBox="1">
                <a:spLocks noRot="1" noChangeAspect="1" noMove="1" noResize="1" noEditPoints="1" noAdjustHandles="1" noChangeArrowheads="1" noChangeShapeType="1" noTextEdit="1"/>
              </p:cNvSpPr>
              <p:nvPr/>
            </p:nvSpPr>
            <p:spPr>
              <a:xfrm>
                <a:off x="5015880" y="4352256"/>
                <a:ext cx="3870357" cy="353943"/>
              </a:xfrm>
              <a:prstGeom prst="rect">
                <a:avLst/>
              </a:prstGeom>
              <a:blipFill>
                <a:blip r:embed="rId3"/>
                <a:stretch>
                  <a:fillRect b="-17241"/>
                </a:stretch>
              </a:blipFill>
            </p:spPr>
            <p:txBody>
              <a:bodyPr/>
              <a:lstStyle/>
              <a:p>
                <a:r>
                  <a:rPr lang="en-SG">
                    <a:noFill/>
                  </a:rPr>
                  <a:t> </a:t>
                </a:r>
              </a:p>
            </p:txBody>
          </p:sp>
        </mc:Fallback>
      </mc:AlternateContent>
      <p:sp>
        <p:nvSpPr>
          <p:cNvPr id="13" name="Title 1">
            <a:extLst>
              <a:ext uri="{FF2B5EF4-FFF2-40B4-BE49-F238E27FC236}">
                <a16:creationId xmlns:a16="http://schemas.microsoft.com/office/drawing/2014/main" id="{7A515CD6-1251-A177-07EA-D9BBCE1AFB08}"/>
              </a:ext>
            </a:extLst>
          </p:cNvPr>
          <p:cNvSpPr txBox="1">
            <a:spLocks/>
          </p:cNvSpPr>
          <p:nvPr/>
        </p:nvSpPr>
        <p:spPr>
          <a:xfrm>
            <a:off x="609600" y="274638"/>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SG" sz="4100" dirty="0">
                <a:solidFill>
                  <a:schemeClr val="tx1">
                    <a:lumMod val="75000"/>
                    <a:lumOff val="25000"/>
                  </a:schemeClr>
                </a:solidFill>
              </a:rPr>
              <a:t>The Universe is one huge Blackbody</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EC9138C-EBA5-0E72-828F-C0D1F06F90A2}"/>
                  </a:ext>
                </a:extLst>
              </p:cNvPr>
              <p:cNvSpPr txBox="1"/>
              <p:nvPr/>
            </p:nvSpPr>
            <p:spPr>
              <a:xfrm>
                <a:off x="7896200" y="4134370"/>
                <a:ext cx="2121834" cy="66261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SG" sz="2300" b="0" i="1" smtClean="0">
                          <a:latin typeface="Cambria Math" panose="02040503050406030204" pitchFamily="18" charset="0"/>
                        </a:rPr>
                        <m:t>⇒</m:t>
                      </m:r>
                      <m:r>
                        <a:rPr lang="en-SG" sz="2300" b="0" i="1" smtClean="0">
                          <a:latin typeface="Cambria Math" panose="02040503050406030204" pitchFamily="18" charset="0"/>
                        </a:rPr>
                        <m:t>𝑆</m:t>
                      </m:r>
                      <m:r>
                        <a:rPr lang="en-SG" sz="2300" b="0" i="1" smtClean="0">
                          <a:latin typeface="Cambria Math" panose="02040503050406030204" pitchFamily="18" charset="0"/>
                        </a:rPr>
                        <m:t>∝</m:t>
                      </m:r>
                      <m:f>
                        <m:fPr>
                          <m:ctrlPr>
                            <a:rPr lang="en-SG" sz="2300" b="0" i="1" smtClean="0">
                              <a:latin typeface="Cambria Math" panose="02040503050406030204" pitchFamily="18" charset="0"/>
                            </a:rPr>
                          </m:ctrlPr>
                        </m:fPr>
                        <m:num>
                          <m:r>
                            <a:rPr lang="en-SG" sz="2300" b="0" i="1" smtClean="0">
                              <a:latin typeface="Cambria Math" panose="02040503050406030204" pitchFamily="18" charset="0"/>
                            </a:rPr>
                            <m:t>1</m:t>
                          </m:r>
                        </m:num>
                        <m:den>
                          <m:r>
                            <a:rPr lang="en-SG" sz="2300" b="0" i="1" smtClean="0">
                              <a:latin typeface="Cambria Math" panose="02040503050406030204" pitchFamily="18" charset="0"/>
                            </a:rPr>
                            <m:t>𝑇</m:t>
                          </m:r>
                        </m:den>
                      </m:f>
                    </m:oMath>
                  </m:oMathPara>
                </a14:m>
                <a:endParaRPr lang="en-SG" sz="2300" dirty="0"/>
              </a:p>
            </p:txBody>
          </p:sp>
        </mc:Choice>
        <mc:Fallback xmlns="">
          <p:sp>
            <p:nvSpPr>
              <p:cNvPr id="15" name="TextBox 14">
                <a:extLst>
                  <a:ext uri="{FF2B5EF4-FFF2-40B4-BE49-F238E27FC236}">
                    <a16:creationId xmlns:a16="http://schemas.microsoft.com/office/drawing/2014/main" id="{2EC9138C-EBA5-0E72-828F-C0D1F06F90A2}"/>
                  </a:ext>
                </a:extLst>
              </p:cNvPr>
              <p:cNvSpPr txBox="1">
                <a:spLocks noRot="1" noChangeAspect="1" noMove="1" noResize="1" noEditPoints="1" noAdjustHandles="1" noChangeArrowheads="1" noChangeShapeType="1" noTextEdit="1"/>
              </p:cNvSpPr>
              <p:nvPr/>
            </p:nvSpPr>
            <p:spPr>
              <a:xfrm>
                <a:off x="7896200" y="4134370"/>
                <a:ext cx="2121834" cy="662617"/>
              </a:xfrm>
              <a:prstGeom prst="rect">
                <a:avLst/>
              </a:prstGeom>
              <a:blipFill>
                <a:blip r:embed="rId4"/>
                <a:stretch>
                  <a:fillRect/>
                </a:stretch>
              </a:blipFill>
            </p:spPr>
            <p:txBody>
              <a:bodyPr/>
              <a:lstStyle/>
              <a:p>
                <a:r>
                  <a:rPr lang="en-SG">
                    <a:noFill/>
                  </a:rPr>
                  <a:t> </a:t>
                </a:r>
              </a:p>
            </p:txBody>
          </p:sp>
        </mc:Fallback>
      </mc:AlternateContent>
      <p:sp>
        <p:nvSpPr>
          <p:cNvPr id="2" name="TextBox 1">
            <a:extLst>
              <a:ext uri="{FF2B5EF4-FFF2-40B4-BE49-F238E27FC236}">
                <a16:creationId xmlns:a16="http://schemas.microsoft.com/office/drawing/2014/main" id="{F613BC6E-2A54-9EED-336A-8BFC395D04A5}"/>
              </a:ext>
            </a:extLst>
          </p:cNvPr>
          <p:cNvSpPr txBox="1"/>
          <p:nvPr/>
        </p:nvSpPr>
        <p:spPr>
          <a:xfrm>
            <a:off x="4367808" y="2335702"/>
            <a:ext cx="7344816" cy="446276"/>
          </a:xfrm>
          <a:prstGeom prst="rect">
            <a:avLst/>
          </a:prstGeom>
          <a:noFill/>
        </p:spPr>
        <p:txBody>
          <a:bodyPr wrap="square" rtlCol="0">
            <a:spAutoFit/>
          </a:bodyPr>
          <a:lstStyle/>
          <a:p>
            <a:r>
              <a:rPr lang="en-SG" sz="2300" dirty="0"/>
              <a:t>(Energy) Distribution of photons at a given temperature.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78CEF5C-633F-0909-914E-E339472614A8}"/>
                  </a:ext>
                </a:extLst>
              </p:cNvPr>
              <p:cNvSpPr txBox="1"/>
              <p:nvPr/>
            </p:nvSpPr>
            <p:spPr>
              <a:xfrm>
                <a:off x="2783632" y="6321752"/>
                <a:ext cx="974510" cy="261610"/>
              </a:xfrm>
              <a:prstGeom prst="rect">
                <a:avLst/>
              </a:prstGeom>
              <a:solidFill>
                <a:schemeClr val="bg1"/>
              </a:solidFill>
              <a:ln>
                <a:solidFill>
                  <a:schemeClr val="bg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SG" sz="1700" b="0" i="1" smtClean="0">
                              <a:latin typeface="Cambria Math" panose="02040503050406030204" pitchFamily="18" charset="0"/>
                            </a:rPr>
                          </m:ctrlPr>
                        </m:sSubPr>
                        <m:e>
                          <m:r>
                            <a:rPr lang="en-SG" sz="1700" b="0" i="1" smtClean="0">
                              <a:latin typeface="Cambria Math" panose="02040503050406030204" pitchFamily="18" charset="0"/>
                            </a:rPr>
                            <m:t>𝜆</m:t>
                          </m:r>
                        </m:e>
                        <m:sub>
                          <m:r>
                            <m:rPr>
                              <m:sty m:val="p"/>
                            </m:rPr>
                            <a:rPr lang="en-SG" sz="1700" b="0" i="0" smtClean="0">
                              <a:latin typeface="Cambria Math" panose="02040503050406030204" pitchFamily="18" charset="0"/>
                            </a:rPr>
                            <m:t>mode</m:t>
                          </m:r>
                        </m:sub>
                      </m:sSub>
                    </m:oMath>
                  </m:oMathPara>
                </a14:m>
                <a:endParaRPr lang="en-SG" sz="1700" dirty="0"/>
              </a:p>
            </p:txBody>
          </p:sp>
        </mc:Choice>
        <mc:Fallback xmlns="">
          <p:sp>
            <p:nvSpPr>
              <p:cNvPr id="3" name="TextBox 2">
                <a:extLst>
                  <a:ext uri="{FF2B5EF4-FFF2-40B4-BE49-F238E27FC236}">
                    <a16:creationId xmlns:a16="http://schemas.microsoft.com/office/drawing/2014/main" id="{078CEF5C-633F-0909-914E-E339472614A8}"/>
                  </a:ext>
                </a:extLst>
              </p:cNvPr>
              <p:cNvSpPr txBox="1">
                <a:spLocks noRot="1" noChangeAspect="1" noMove="1" noResize="1" noEditPoints="1" noAdjustHandles="1" noChangeArrowheads="1" noChangeShapeType="1" noTextEdit="1"/>
              </p:cNvSpPr>
              <p:nvPr/>
            </p:nvSpPr>
            <p:spPr>
              <a:xfrm>
                <a:off x="2783632" y="6321752"/>
                <a:ext cx="974510" cy="261610"/>
              </a:xfrm>
              <a:prstGeom prst="rect">
                <a:avLst/>
              </a:prstGeom>
              <a:blipFill>
                <a:blip r:embed="rId5"/>
                <a:stretch>
                  <a:fillRect b="-13333"/>
                </a:stretch>
              </a:blipFill>
              <a:ln>
                <a:solidFill>
                  <a:schemeClr val="bg1"/>
                </a:solidFill>
              </a:ln>
            </p:spPr>
            <p:txBody>
              <a:bodyPr/>
              <a:lstStyle/>
              <a:p>
                <a:r>
                  <a:rPr lang="en-SG">
                    <a:noFill/>
                  </a:rPr>
                  <a:t> </a:t>
                </a:r>
              </a:p>
            </p:txBody>
          </p:sp>
        </mc:Fallback>
      </mc:AlternateContent>
    </p:spTree>
    <p:extLst>
      <p:ext uri="{BB962C8B-B14F-4D97-AF65-F5344CB8AC3E}">
        <p14:creationId xmlns:p14="http://schemas.microsoft.com/office/powerpoint/2010/main" val="526307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8B5FC-2D93-001A-BF02-8B7CF02CEF7F}"/>
              </a:ext>
            </a:extLst>
          </p:cNvPr>
          <p:cNvSpPr>
            <a:spLocks noGrp="1"/>
          </p:cNvSpPr>
          <p:nvPr>
            <p:ph type="title"/>
          </p:nvPr>
        </p:nvSpPr>
        <p:spPr>
          <a:xfrm>
            <a:off x="595808" y="1772816"/>
            <a:ext cx="10972800" cy="1143000"/>
          </a:xfrm>
        </p:spPr>
        <p:txBody>
          <a:bodyPr>
            <a:noAutofit/>
          </a:bodyPr>
          <a:lstStyle/>
          <a:p>
            <a:r>
              <a:rPr lang="en-SG" sz="4100" dirty="0">
                <a:solidFill>
                  <a:schemeClr val="tx1">
                    <a:lumMod val="75000"/>
                    <a:lumOff val="25000"/>
                  </a:schemeClr>
                </a:solidFill>
              </a:rPr>
              <a:t>Temperature scales inversely with the size of the Universe</a:t>
            </a:r>
          </a:p>
        </p:txBody>
      </p:sp>
      <p:sp>
        <p:nvSpPr>
          <p:cNvPr id="4" name="Slide Number Placeholder 3">
            <a:extLst>
              <a:ext uri="{FF2B5EF4-FFF2-40B4-BE49-F238E27FC236}">
                <a16:creationId xmlns:a16="http://schemas.microsoft.com/office/drawing/2014/main" id="{E698006C-0E24-D4B1-6E50-2036B24A0F7E}"/>
              </a:ext>
            </a:extLst>
          </p:cNvPr>
          <p:cNvSpPr>
            <a:spLocks noGrp="1"/>
          </p:cNvSpPr>
          <p:nvPr>
            <p:ph type="sldNum" sz="quarter" idx="12"/>
          </p:nvPr>
        </p:nvSpPr>
        <p:spPr/>
        <p:txBody>
          <a:bodyPr/>
          <a:lstStyle/>
          <a:p>
            <a:fld id="{7081BC99-F884-43C5-B753-915CEB8D5D35}" type="slidenum">
              <a:rPr lang="en-SG" smtClean="0"/>
              <a:pPr/>
              <a:t>4</a:t>
            </a:fld>
            <a:endParaRPr lang="en-SG"/>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33B36E7-2C2D-3DE2-447C-0C36A26B899D}"/>
                  </a:ext>
                </a:extLst>
              </p:cNvPr>
              <p:cNvSpPr txBox="1"/>
              <p:nvPr/>
            </p:nvSpPr>
            <p:spPr>
              <a:xfrm>
                <a:off x="5035083" y="3753973"/>
                <a:ext cx="2121834" cy="5693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SG" sz="3700" b="0" i="1" smtClean="0">
                          <a:solidFill>
                            <a:schemeClr val="tx1">
                              <a:lumMod val="75000"/>
                              <a:lumOff val="25000"/>
                            </a:schemeClr>
                          </a:solidFill>
                          <a:latin typeface="Cambria Math" panose="02040503050406030204" pitchFamily="18" charset="0"/>
                        </a:rPr>
                        <m:t>𝑆</m:t>
                      </m:r>
                      <m:r>
                        <a:rPr lang="en-SG" sz="3700" b="0" i="1" smtClean="0">
                          <a:solidFill>
                            <a:schemeClr val="tx1">
                              <a:lumMod val="75000"/>
                              <a:lumOff val="25000"/>
                            </a:schemeClr>
                          </a:solidFill>
                          <a:latin typeface="Cambria Math" panose="02040503050406030204" pitchFamily="18" charset="0"/>
                        </a:rPr>
                        <m:t>∝</m:t>
                      </m:r>
                      <m:sSup>
                        <m:sSupPr>
                          <m:ctrlPr>
                            <a:rPr lang="en-SG" sz="3700" b="0" i="1" smtClean="0">
                              <a:solidFill>
                                <a:schemeClr val="tx1">
                                  <a:lumMod val="75000"/>
                                  <a:lumOff val="25000"/>
                                </a:schemeClr>
                              </a:solidFill>
                              <a:latin typeface="Cambria Math" panose="02040503050406030204" pitchFamily="18" charset="0"/>
                            </a:rPr>
                          </m:ctrlPr>
                        </m:sSupPr>
                        <m:e>
                          <m:r>
                            <a:rPr lang="en-SG" sz="3700" b="0" i="1" smtClean="0">
                              <a:solidFill>
                                <a:schemeClr val="tx1">
                                  <a:lumMod val="75000"/>
                                  <a:lumOff val="25000"/>
                                </a:schemeClr>
                              </a:solidFill>
                              <a:latin typeface="Cambria Math" panose="02040503050406030204" pitchFamily="18" charset="0"/>
                            </a:rPr>
                            <m:t>𝑇</m:t>
                          </m:r>
                        </m:e>
                        <m:sup>
                          <m:r>
                            <a:rPr lang="en-SG" sz="3700" b="0" i="1" smtClean="0">
                              <a:solidFill>
                                <a:schemeClr val="tx1">
                                  <a:lumMod val="75000"/>
                                  <a:lumOff val="25000"/>
                                </a:schemeClr>
                              </a:solidFill>
                              <a:latin typeface="Cambria Math" panose="02040503050406030204" pitchFamily="18" charset="0"/>
                            </a:rPr>
                            <m:t>−1</m:t>
                          </m:r>
                        </m:sup>
                      </m:sSup>
                    </m:oMath>
                  </m:oMathPara>
                </a14:m>
                <a:endParaRPr lang="en-SG" sz="3700" dirty="0">
                  <a:solidFill>
                    <a:schemeClr val="tx1">
                      <a:lumMod val="75000"/>
                      <a:lumOff val="25000"/>
                    </a:schemeClr>
                  </a:solidFill>
                </a:endParaRPr>
              </a:p>
            </p:txBody>
          </p:sp>
        </mc:Choice>
        <mc:Fallback xmlns="">
          <p:sp>
            <p:nvSpPr>
              <p:cNvPr id="3" name="TextBox 2">
                <a:extLst>
                  <a:ext uri="{FF2B5EF4-FFF2-40B4-BE49-F238E27FC236}">
                    <a16:creationId xmlns:a16="http://schemas.microsoft.com/office/drawing/2014/main" id="{333B36E7-2C2D-3DE2-447C-0C36A26B899D}"/>
                  </a:ext>
                </a:extLst>
              </p:cNvPr>
              <p:cNvSpPr txBox="1">
                <a:spLocks noRot="1" noChangeAspect="1" noMove="1" noResize="1" noEditPoints="1" noAdjustHandles="1" noChangeArrowheads="1" noChangeShapeType="1" noTextEdit="1"/>
              </p:cNvSpPr>
              <p:nvPr/>
            </p:nvSpPr>
            <p:spPr>
              <a:xfrm>
                <a:off x="5035083" y="3753973"/>
                <a:ext cx="2121834" cy="569387"/>
              </a:xfrm>
              <a:prstGeom prst="rect">
                <a:avLst/>
              </a:prstGeom>
              <a:blipFill>
                <a:blip r:embed="rId2"/>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2546807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97D842-2EB4-49BE-B169-CB29EFA44A17}"/>
              </a:ext>
            </a:extLst>
          </p:cNvPr>
          <p:cNvSpPr txBox="1">
            <a:spLocks/>
          </p:cNvSpPr>
          <p:nvPr/>
        </p:nvSpPr>
        <p:spPr>
          <a:xfrm>
            <a:off x="609600" y="274638"/>
            <a:ext cx="10972800" cy="221825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400" dirty="0">
                <a:solidFill>
                  <a:srgbClr val="0000FF"/>
                </a:solidFill>
                <a:cs typeface="Gill Sans MT"/>
              </a:rPr>
              <a:t>The early Universe was radiation dominated.</a:t>
            </a:r>
          </a:p>
          <a:p>
            <a:pPr algn="l"/>
            <a:r>
              <a:rPr lang="en-US" dirty="0">
                <a:solidFill>
                  <a:srgbClr val="0000FF"/>
                </a:solidFill>
                <a:cs typeface="Gill Sans MT"/>
              </a:rPr>
              <a:t>What about matter? Is there any matter?</a:t>
            </a:r>
            <a:endParaRPr lang="en-US" sz="4400" dirty="0">
              <a:solidFill>
                <a:srgbClr val="0000FF"/>
              </a:solidFill>
              <a:cs typeface="Gill Sans MT"/>
            </a:endParaRPr>
          </a:p>
        </p:txBody>
      </p:sp>
      <p:sp>
        <p:nvSpPr>
          <p:cNvPr id="12" name="Slide Number Placeholder 11">
            <a:extLst>
              <a:ext uri="{FF2B5EF4-FFF2-40B4-BE49-F238E27FC236}">
                <a16:creationId xmlns:a16="http://schemas.microsoft.com/office/drawing/2014/main" id="{63C04CD6-8B6C-42DC-AF17-4B8A086B2E16}"/>
              </a:ext>
            </a:extLst>
          </p:cNvPr>
          <p:cNvSpPr>
            <a:spLocks noGrp="1"/>
          </p:cNvSpPr>
          <p:nvPr>
            <p:ph type="sldNum" sz="quarter" idx="12"/>
          </p:nvPr>
        </p:nvSpPr>
        <p:spPr/>
        <p:txBody>
          <a:bodyPr/>
          <a:lstStyle/>
          <a:p>
            <a:fld id="{7081BC99-F884-43C5-B753-915CEB8D5D35}" type="slidenum">
              <a:rPr lang="en-SG" smtClean="0"/>
              <a:pPr/>
              <a:t>5</a:t>
            </a:fld>
            <a:endParaRPr lang="en-SG"/>
          </a:p>
        </p:txBody>
      </p:sp>
      <p:sp>
        <p:nvSpPr>
          <p:cNvPr id="2" name="TextBox 1">
            <a:extLst>
              <a:ext uri="{FF2B5EF4-FFF2-40B4-BE49-F238E27FC236}">
                <a16:creationId xmlns:a16="http://schemas.microsoft.com/office/drawing/2014/main" id="{ACAB2F1B-B830-75E6-BB66-BBAEB6938034}"/>
              </a:ext>
            </a:extLst>
          </p:cNvPr>
          <p:cNvSpPr txBox="1"/>
          <p:nvPr/>
        </p:nvSpPr>
        <p:spPr>
          <a:xfrm>
            <a:off x="1559496" y="2903746"/>
            <a:ext cx="8928992" cy="2785378"/>
          </a:xfrm>
          <a:prstGeom prst="rect">
            <a:avLst/>
          </a:prstGeom>
          <a:noFill/>
        </p:spPr>
        <p:txBody>
          <a:bodyPr wrap="square" rtlCol="0">
            <a:spAutoFit/>
          </a:bodyPr>
          <a:lstStyle/>
          <a:p>
            <a:pPr algn="just">
              <a:spcAft>
                <a:spcPts val="600"/>
              </a:spcAft>
            </a:pPr>
            <a:r>
              <a:rPr lang="en-US" sz="3100" dirty="0">
                <a:solidFill>
                  <a:schemeClr val="tx1">
                    <a:lumMod val="75000"/>
                    <a:lumOff val="25000"/>
                  </a:schemeClr>
                </a:solidFill>
                <a:cs typeface="Gill Sans"/>
              </a:rPr>
              <a:t>Yes! We need them to exist to make the elements!</a:t>
            </a:r>
          </a:p>
          <a:p>
            <a:pPr algn="just">
              <a:spcAft>
                <a:spcPts val="600"/>
              </a:spcAft>
            </a:pPr>
            <a:endParaRPr lang="en-US" sz="3100" dirty="0">
              <a:solidFill>
                <a:schemeClr val="tx1">
                  <a:lumMod val="75000"/>
                  <a:lumOff val="25000"/>
                </a:schemeClr>
              </a:solidFill>
              <a:cs typeface="Gill Sans"/>
            </a:endParaRPr>
          </a:p>
          <a:p>
            <a:pPr algn="just">
              <a:spcAft>
                <a:spcPts val="600"/>
              </a:spcAft>
            </a:pPr>
            <a:r>
              <a:rPr lang="en-US" sz="3100" dirty="0">
                <a:solidFill>
                  <a:schemeClr val="tx1">
                    <a:lumMod val="75000"/>
                    <a:lumOff val="25000"/>
                  </a:schemeClr>
                </a:solidFill>
                <a:cs typeface="Gill Sans"/>
              </a:rPr>
              <a:t>Constant scattering between photons &amp; matter. </a:t>
            </a:r>
          </a:p>
          <a:p>
            <a:pPr algn="just">
              <a:spcAft>
                <a:spcPts val="600"/>
              </a:spcAft>
            </a:pPr>
            <a:endParaRPr lang="en-US" sz="3100" dirty="0">
              <a:solidFill>
                <a:schemeClr val="tx1">
                  <a:lumMod val="75000"/>
                  <a:lumOff val="25000"/>
                </a:schemeClr>
              </a:solidFill>
              <a:cs typeface="Gill Sans"/>
            </a:endParaRPr>
          </a:p>
          <a:p>
            <a:pPr algn="just">
              <a:spcAft>
                <a:spcPts val="600"/>
              </a:spcAft>
            </a:pPr>
            <a:r>
              <a:rPr lang="en-US" sz="3100" dirty="0">
                <a:solidFill>
                  <a:schemeClr val="tx1">
                    <a:lumMod val="75000"/>
                    <a:lumOff val="25000"/>
                  </a:schemeClr>
                </a:solidFill>
                <a:cs typeface="Gill Sans"/>
              </a:rPr>
              <a:t>Photons and matter in </a:t>
            </a:r>
            <a:r>
              <a:rPr lang="en-US" sz="3100" dirty="0">
                <a:solidFill>
                  <a:schemeClr val="accent6"/>
                </a:solidFill>
                <a:cs typeface="Gill Sans"/>
              </a:rPr>
              <a:t>thermal equilibrium</a:t>
            </a:r>
            <a:r>
              <a:rPr lang="en-US" sz="3100" dirty="0">
                <a:solidFill>
                  <a:schemeClr val="tx1">
                    <a:lumMod val="75000"/>
                    <a:lumOff val="25000"/>
                  </a:schemeClr>
                </a:solidFill>
                <a:cs typeface="Gill Sans"/>
              </a:rPr>
              <a:t>.</a:t>
            </a:r>
          </a:p>
        </p:txBody>
      </p:sp>
    </p:spTree>
    <p:extLst>
      <p:ext uri="{BB962C8B-B14F-4D97-AF65-F5344CB8AC3E}">
        <p14:creationId xmlns:p14="http://schemas.microsoft.com/office/powerpoint/2010/main" val="503504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02836-62E6-4955-6955-4D3E0CB091F3}"/>
              </a:ext>
            </a:extLst>
          </p:cNvPr>
          <p:cNvSpPr>
            <a:spLocks noGrp="1"/>
          </p:cNvSpPr>
          <p:nvPr>
            <p:ph type="title"/>
          </p:nvPr>
        </p:nvSpPr>
        <p:spPr>
          <a:xfrm>
            <a:off x="609600" y="485800"/>
            <a:ext cx="10972800" cy="1143000"/>
          </a:xfrm>
        </p:spPr>
        <p:txBody>
          <a:bodyPr>
            <a:noAutofit/>
          </a:bodyPr>
          <a:lstStyle/>
          <a:p>
            <a:r>
              <a:rPr lang="en-SG" sz="3700" dirty="0">
                <a:solidFill>
                  <a:srgbClr val="0000FF"/>
                </a:solidFill>
              </a:rPr>
              <a:t>Why is it important to consider temperature for Big Bang Nucleosynthesis?</a:t>
            </a:r>
          </a:p>
        </p:txBody>
      </p:sp>
      <p:sp>
        <p:nvSpPr>
          <p:cNvPr id="3" name="Content Placeholder 2">
            <a:extLst>
              <a:ext uri="{FF2B5EF4-FFF2-40B4-BE49-F238E27FC236}">
                <a16:creationId xmlns:a16="http://schemas.microsoft.com/office/drawing/2014/main" id="{B3BDCA07-D57B-2FF0-5026-6799A2A86D40}"/>
              </a:ext>
            </a:extLst>
          </p:cNvPr>
          <p:cNvSpPr>
            <a:spLocks noGrp="1"/>
          </p:cNvSpPr>
          <p:nvPr>
            <p:ph idx="1"/>
          </p:nvPr>
        </p:nvSpPr>
        <p:spPr>
          <a:xfrm>
            <a:off x="1487488" y="2492896"/>
            <a:ext cx="10094912" cy="3633268"/>
          </a:xfrm>
        </p:spPr>
        <p:txBody>
          <a:bodyPr>
            <a:normAutofit/>
          </a:bodyPr>
          <a:lstStyle/>
          <a:p>
            <a:pPr marL="514350" indent="-514350">
              <a:buAutoNum type="alphaLcParenBoth"/>
            </a:pPr>
            <a:r>
              <a:rPr lang="en-SG" sz="2300" dirty="0">
                <a:solidFill>
                  <a:srgbClr val="0000FF"/>
                </a:solidFill>
              </a:rPr>
              <a:t>Nuclear reaction rates depend on temperature. </a:t>
            </a:r>
          </a:p>
          <a:p>
            <a:pPr marL="514350" indent="-514350">
              <a:buAutoNum type="alphaLcParenBoth"/>
            </a:pPr>
            <a:endParaRPr lang="en-SG" sz="2300" dirty="0">
              <a:solidFill>
                <a:srgbClr val="0000FF"/>
              </a:solidFill>
            </a:endParaRPr>
          </a:p>
          <a:p>
            <a:pPr marL="514350" indent="-514350">
              <a:buAutoNum type="alphaLcParenBoth"/>
            </a:pPr>
            <a:r>
              <a:rPr lang="en-SG" sz="2300" dirty="0">
                <a:solidFill>
                  <a:srgbClr val="0000FF"/>
                </a:solidFill>
              </a:rPr>
              <a:t>The size of the Universe depends on temperature.</a:t>
            </a:r>
          </a:p>
          <a:p>
            <a:pPr marL="514350" indent="-514350">
              <a:buAutoNum type="alphaLcParenBoth"/>
            </a:pPr>
            <a:endParaRPr lang="en-SG" sz="2300" dirty="0">
              <a:solidFill>
                <a:srgbClr val="0000FF"/>
              </a:solidFill>
            </a:endParaRPr>
          </a:p>
          <a:p>
            <a:pPr marL="514350" indent="-514350">
              <a:buAutoNum type="alphaLcParenBoth"/>
            </a:pPr>
            <a:r>
              <a:rPr lang="en-SG" sz="2300" dirty="0">
                <a:solidFill>
                  <a:srgbClr val="0000FF"/>
                </a:solidFill>
              </a:rPr>
              <a:t>The higher the temperature, the faster the expansion of the Universe. </a:t>
            </a:r>
          </a:p>
          <a:p>
            <a:pPr marL="514350" indent="-514350">
              <a:buAutoNum type="alphaLcParenBoth"/>
            </a:pPr>
            <a:endParaRPr lang="en-SG" sz="2300" dirty="0">
              <a:solidFill>
                <a:srgbClr val="0000FF"/>
              </a:solidFill>
            </a:endParaRPr>
          </a:p>
        </p:txBody>
      </p:sp>
      <p:sp>
        <p:nvSpPr>
          <p:cNvPr id="4" name="Slide Number Placeholder 3">
            <a:extLst>
              <a:ext uri="{FF2B5EF4-FFF2-40B4-BE49-F238E27FC236}">
                <a16:creationId xmlns:a16="http://schemas.microsoft.com/office/drawing/2014/main" id="{77512D01-5249-8579-061F-C66EDD1F993A}"/>
              </a:ext>
            </a:extLst>
          </p:cNvPr>
          <p:cNvSpPr>
            <a:spLocks noGrp="1"/>
          </p:cNvSpPr>
          <p:nvPr>
            <p:ph type="sldNum" sz="quarter" idx="12"/>
          </p:nvPr>
        </p:nvSpPr>
        <p:spPr/>
        <p:txBody>
          <a:bodyPr/>
          <a:lstStyle/>
          <a:p>
            <a:fld id="{7081BC99-F884-43C5-B753-915CEB8D5D35}" type="slidenum">
              <a:rPr lang="en-SG" smtClean="0"/>
              <a:pPr/>
              <a:t>6</a:t>
            </a:fld>
            <a:endParaRPr lang="en-SG"/>
          </a:p>
        </p:txBody>
      </p:sp>
      <p:sp>
        <p:nvSpPr>
          <p:cNvPr id="5" name="Rectangle 4">
            <a:extLst>
              <a:ext uri="{FF2B5EF4-FFF2-40B4-BE49-F238E27FC236}">
                <a16:creationId xmlns:a16="http://schemas.microsoft.com/office/drawing/2014/main" id="{8C441894-571C-C516-C57D-9DF792F82EC9}"/>
              </a:ext>
            </a:extLst>
          </p:cNvPr>
          <p:cNvSpPr/>
          <p:nvPr/>
        </p:nvSpPr>
        <p:spPr>
          <a:xfrm>
            <a:off x="1415480" y="2420888"/>
            <a:ext cx="9217024" cy="576064"/>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34990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97D842-2EB4-49BE-B169-CB29EFA44A17}"/>
              </a:ext>
            </a:extLst>
          </p:cNvPr>
          <p:cNvSpPr txBox="1">
            <a:spLocks/>
          </p:cNvSpPr>
          <p:nvPr/>
        </p:nvSpPr>
        <p:spPr>
          <a:xfrm>
            <a:off x="609600" y="274638"/>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SG" dirty="0">
              <a:solidFill>
                <a:schemeClr val="tx1">
                  <a:lumMod val="65000"/>
                  <a:lumOff val="35000"/>
                </a:schemeClr>
              </a:solidFill>
            </a:endParaRPr>
          </a:p>
        </p:txBody>
      </p:sp>
      <p:sp>
        <p:nvSpPr>
          <p:cNvPr id="12" name="Slide Number Placeholder 11">
            <a:extLst>
              <a:ext uri="{FF2B5EF4-FFF2-40B4-BE49-F238E27FC236}">
                <a16:creationId xmlns:a16="http://schemas.microsoft.com/office/drawing/2014/main" id="{63C04CD6-8B6C-42DC-AF17-4B8A086B2E16}"/>
              </a:ext>
            </a:extLst>
          </p:cNvPr>
          <p:cNvSpPr>
            <a:spLocks noGrp="1"/>
          </p:cNvSpPr>
          <p:nvPr>
            <p:ph type="sldNum" sz="quarter" idx="12"/>
          </p:nvPr>
        </p:nvSpPr>
        <p:spPr/>
        <p:txBody>
          <a:bodyPr/>
          <a:lstStyle/>
          <a:p>
            <a:fld id="{7081BC99-F884-43C5-B753-915CEB8D5D35}" type="slidenum">
              <a:rPr lang="en-SG" smtClean="0"/>
              <a:pPr/>
              <a:t>7</a:t>
            </a:fld>
            <a:endParaRPr lang="en-SG"/>
          </a:p>
        </p:txBody>
      </p:sp>
      <p:sp>
        <p:nvSpPr>
          <p:cNvPr id="8" name="Content Placeholder 2"/>
          <p:cNvSpPr txBox="1">
            <a:spLocks/>
          </p:cNvSpPr>
          <p:nvPr/>
        </p:nvSpPr>
        <p:spPr>
          <a:xfrm>
            <a:off x="439780" y="1988840"/>
            <a:ext cx="11142619" cy="3281491"/>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lvl="0" indent="0" algn="just" fontAlgn="base">
              <a:spcAft>
                <a:spcPct val="0"/>
              </a:spcAft>
              <a:buClrTx/>
              <a:buNone/>
              <a:defRPr/>
            </a:pPr>
            <a:r>
              <a:rPr lang="en-US" sz="2600" i="1" dirty="0">
                <a:solidFill>
                  <a:schemeClr val="tx1">
                    <a:lumMod val="65000"/>
                    <a:lumOff val="35000"/>
                  </a:schemeClr>
                </a:solidFill>
                <a:latin typeface="Gill Sans MT"/>
                <a:cs typeface="Gill Sans MT"/>
              </a:rPr>
              <a:t>We are now prepared to follow the course of cosmic evolution through the first three minutes. Events move much more swiftly at first than later, so it would not be useful to show pictures spaced at equal time intervals, like an ordinary movie. Instead, I will adjust the speed of our film to the </a:t>
            </a:r>
            <a:r>
              <a:rPr lang="en-US" sz="2600" b="1" i="1" dirty="0">
                <a:solidFill>
                  <a:schemeClr val="tx1">
                    <a:lumMod val="65000"/>
                    <a:lumOff val="35000"/>
                  </a:schemeClr>
                </a:solidFill>
                <a:latin typeface="Gill Sans MT"/>
                <a:cs typeface="Gill Sans MT"/>
              </a:rPr>
              <a:t>falling temperature of the universe</a:t>
            </a:r>
            <a:r>
              <a:rPr lang="en-US" sz="2600" i="1" dirty="0">
                <a:solidFill>
                  <a:schemeClr val="tx1">
                    <a:lumMod val="65000"/>
                    <a:lumOff val="35000"/>
                  </a:schemeClr>
                </a:solidFill>
                <a:latin typeface="Gill Sans MT"/>
                <a:cs typeface="Gill Sans MT"/>
              </a:rPr>
              <a:t>…</a:t>
            </a:r>
          </a:p>
          <a:p>
            <a:pPr lvl="0" indent="-342900" fontAlgn="base">
              <a:spcAft>
                <a:spcPct val="0"/>
              </a:spcAft>
              <a:buClrTx/>
              <a:buFont typeface="Arial" charset="0"/>
              <a:buChar char="•"/>
              <a:defRPr/>
            </a:pPr>
            <a:endParaRPr lang="en-US" sz="2600" i="1" dirty="0">
              <a:solidFill>
                <a:schemeClr val="tx1">
                  <a:lumMod val="65000"/>
                  <a:lumOff val="35000"/>
                </a:schemeClr>
              </a:solidFill>
              <a:latin typeface="Gill Sans MT"/>
              <a:cs typeface="Gill Sans MT"/>
            </a:endParaRPr>
          </a:p>
          <a:p>
            <a:pPr marL="0" lvl="0" indent="0" algn="r" fontAlgn="base">
              <a:spcAft>
                <a:spcPct val="0"/>
              </a:spcAft>
              <a:buClrTx/>
              <a:buNone/>
              <a:defRPr/>
            </a:pPr>
            <a:r>
              <a:rPr lang="en-US" sz="2600" i="1" dirty="0">
                <a:solidFill>
                  <a:schemeClr val="tx1">
                    <a:lumMod val="65000"/>
                    <a:lumOff val="35000"/>
                  </a:schemeClr>
                </a:solidFill>
                <a:latin typeface="Gill Sans MT"/>
                <a:cs typeface="Gill Sans MT"/>
              </a:rPr>
              <a:t>-- Adapted from Steven Weinberg’s The First Three Minutes</a:t>
            </a:r>
            <a:endParaRPr lang="en-SG" sz="2600" i="1" dirty="0">
              <a:solidFill>
                <a:schemeClr val="tx1">
                  <a:lumMod val="65000"/>
                  <a:lumOff val="35000"/>
                </a:schemeClr>
              </a:solidFill>
              <a:latin typeface="Gill Sans MT"/>
              <a:cs typeface="Gill Sans MT"/>
            </a:endParaRPr>
          </a:p>
        </p:txBody>
      </p:sp>
    </p:spTree>
    <p:extLst>
      <p:ext uri="{BB962C8B-B14F-4D97-AF65-F5344CB8AC3E}">
        <p14:creationId xmlns:p14="http://schemas.microsoft.com/office/powerpoint/2010/main" val="2187303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91E6A-9C69-2E21-55B3-821AE846EFDD}"/>
              </a:ext>
            </a:extLst>
          </p:cNvPr>
          <p:cNvSpPr>
            <a:spLocks noGrp="1"/>
          </p:cNvSpPr>
          <p:nvPr>
            <p:ph type="title"/>
          </p:nvPr>
        </p:nvSpPr>
        <p:spPr>
          <a:xfrm>
            <a:off x="609600" y="413792"/>
            <a:ext cx="10972800" cy="1143000"/>
          </a:xfrm>
        </p:spPr>
        <p:txBody>
          <a:bodyPr>
            <a:normAutofit fontScale="90000"/>
          </a:bodyPr>
          <a:lstStyle/>
          <a:p>
            <a:pPr algn="l"/>
            <a:r>
              <a:rPr lang="en-SG" dirty="0">
                <a:solidFill>
                  <a:schemeClr val="tx1">
                    <a:lumMod val="65000"/>
                    <a:lumOff val="35000"/>
                  </a:schemeClr>
                </a:solidFill>
              </a:rPr>
              <a:t>Big Bang Nucleosynthesis: Making the first elements</a:t>
            </a:r>
          </a:p>
        </p:txBody>
      </p:sp>
      <p:sp>
        <p:nvSpPr>
          <p:cNvPr id="4" name="Slide Number Placeholder 3">
            <a:extLst>
              <a:ext uri="{FF2B5EF4-FFF2-40B4-BE49-F238E27FC236}">
                <a16:creationId xmlns:a16="http://schemas.microsoft.com/office/drawing/2014/main" id="{AEE27798-3B33-9715-58E2-77163DC9FB2A}"/>
              </a:ext>
            </a:extLst>
          </p:cNvPr>
          <p:cNvSpPr>
            <a:spLocks noGrp="1"/>
          </p:cNvSpPr>
          <p:nvPr>
            <p:ph type="sldNum" sz="quarter" idx="12"/>
          </p:nvPr>
        </p:nvSpPr>
        <p:spPr/>
        <p:txBody>
          <a:bodyPr/>
          <a:lstStyle/>
          <a:p>
            <a:fld id="{7081BC99-F884-43C5-B753-915CEB8D5D35}" type="slidenum">
              <a:rPr lang="en-SG" smtClean="0"/>
              <a:pPr/>
              <a:t>8</a:t>
            </a:fld>
            <a:endParaRPr lang="en-SG"/>
          </a:p>
        </p:txBody>
      </p:sp>
      <p:sp>
        <p:nvSpPr>
          <p:cNvPr id="12" name="TextBox 11">
            <a:extLst>
              <a:ext uri="{FF2B5EF4-FFF2-40B4-BE49-F238E27FC236}">
                <a16:creationId xmlns:a16="http://schemas.microsoft.com/office/drawing/2014/main" id="{62F20C16-29B8-1804-56DE-617F18C0FEF7}"/>
              </a:ext>
            </a:extLst>
          </p:cNvPr>
          <p:cNvSpPr txBox="1"/>
          <p:nvPr/>
        </p:nvSpPr>
        <p:spPr>
          <a:xfrm>
            <a:off x="1140708" y="1795020"/>
            <a:ext cx="9491796" cy="384721"/>
          </a:xfrm>
          <a:prstGeom prst="rect">
            <a:avLst/>
          </a:prstGeom>
          <a:noFill/>
        </p:spPr>
        <p:txBody>
          <a:bodyPr wrap="square" rtlCol="0">
            <a:spAutoFit/>
          </a:bodyPr>
          <a:lstStyle/>
          <a:p>
            <a:r>
              <a:rPr lang="en-SG" sz="1900" dirty="0">
                <a:solidFill>
                  <a:schemeClr val="tx1">
                    <a:lumMod val="75000"/>
                    <a:lumOff val="25000"/>
                  </a:schemeClr>
                </a:solidFill>
              </a:rPr>
              <a:t>From a primordial soup of fundamental particles (protons, neutrons, electrons, etc) to…</a:t>
            </a:r>
          </a:p>
        </p:txBody>
      </p:sp>
      <p:graphicFrame>
        <p:nvGraphicFramePr>
          <p:cNvPr id="3" name="Table 2">
            <a:extLst>
              <a:ext uri="{FF2B5EF4-FFF2-40B4-BE49-F238E27FC236}">
                <a16:creationId xmlns:a16="http://schemas.microsoft.com/office/drawing/2014/main" id="{0E7BF1EF-0650-B131-77C7-B1D568D76940}"/>
              </a:ext>
            </a:extLst>
          </p:cNvPr>
          <p:cNvGraphicFramePr>
            <a:graphicFrameLocks noGrp="1"/>
          </p:cNvGraphicFramePr>
          <p:nvPr>
            <p:extLst>
              <p:ext uri="{D42A27DB-BD31-4B8C-83A1-F6EECF244321}">
                <p14:modId xmlns:p14="http://schemas.microsoft.com/office/powerpoint/2010/main" val="108544522"/>
              </p:ext>
            </p:extLst>
          </p:nvPr>
        </p:nvGraphicFramePr>
        <p:xfrm>
          <a:off x="2639616" y="2622392"/>
          <a:ext cx="2844800" cy="3383280"/>
        </p:xfrm>
        <a:graphic>
          <a:graphicData uri="http://schemas.openxmlformats.org/drawingml/2006/table">
            <a:tbl>
              <a:tblPr/>
              <a:tblGrid>
                <a:gridCol w="432048">
                  <a:extLst>
                    <a:ext uri="{9D8B030D-6E8A-4147-A177-3AD203B41FA5}">
                      <a16:colId xmlns:a16="http://schemas.microsoft.com/office/drawing/2014/main" val="1240442841"/>
                    </a:ext>
                  </a:extLst>
                </a:gridCol>
                <a:gridCol w="1080120">
                  <a:extLst>
                    <a:ext uri="{9D8B030D-6E8A-4147-A177-3AD203B41FA5}">
                      <a16:colId xmlns:a16="http://schemas.microsoft.com/office/drawing/2014/main" val="1539477297"/>
                    </a:ext>
                  </a:extLst>
                </a:gridCol>
                <a:gridCol w="1332632">
                  <a:extLst>
                    <a:ext uri="{9D8B030D-6E8A-4147-A177-3AD203B41FA5}">
                      <a16:colId xmlns:a16="http://schemas.microsoft.com/office/drawing/2014/main" val="2994492212"/>
                    </a:ext>
                  </a:extLst>
                </a:gridCol>
              </a:tblGrid>
              <a:tr h="0">
                <a:tc>
                  <a:txBody>
                    <a:bodyPr/>
                    <a:lstStyle/>
                    <a:p>
                      <a:pPr algn="ctr"/>
                      <a:r>
                        <a:rPr lang="en-SG" sz="1300" u="none" strike="noStrike" dirty="0">
                          <a:solidFill>
                            <a:schemeClr val="tx1">
                              <a:lumMod val="75000"/>
                              <a:lumOff val="25000"/>
                            </a:schemeClr>
                          </a:solidFill>
                          <a:effectLst/>
                        </a:rPr>
                        <a:t>Z</a:t>
                      </a:r>
                      <a:endParaRPr lang="en-SG" sz="1300" dirty="0">
                        <a:solidFill>
                          <a:schemeClr val="tx1">
                            <a:lumMod val="75000"/>
                            <a:lumOff val="25000"/>
                          </a:schemeClr>
                        </a:solidFill>
                        <a:effectLst/>
                      </a:endParaRPr>
                    </a:p>
                  </a:txBody>
                  <a:tcPr marR="20002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SG" sz="1300" dirty="0">
                          <a:solidFill>
                            <a:schemeClr val="tx1">
                              <a:lumMod val="75000"/>
                              <a:lumOff val="25000"/>
                            </a:schemeClr>
                          </a:solidFill>
                          <a:effectLst/>
                        </a:rPr>
                        <a:t>Element</a:t>
                      </a:r>
                    </a:p>
                  </a:txBody>
                  <a:tcPr marR="20002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SG" sz="1300" dirty="0">
                          <a:solidFill>
                            <a:schemeClr val="tx1">
                              <a:lumMod val="75000"/>
                              <a:lumOff val="25000"/>
                            </a:schemeClr>
                          </a:solidFill>
                          <a:effectLst/>
                        </a:rPr>
                        <a:t>Mass fraction</a:t>
                      </a:r>
                      <a:br>
                        <a:rPr lang="en-SG" sz="1300" dirty="0">
                          <a:solidFill>
                            <a:schemeClr val="tx1">
                              <a:lumMod val="75000"/>
                              <a:lumOff val="25000"/>
                            </a:schemeClr>
                          </a:solidFill>
                          <a:effectLst/>
                        </a:rPr>
                      </a:br>
                      <a:r>
                        <a:rPr lang="en-SG" sz="1300" dirty="0">
                          <a:solidFill>
                            <a:schemeClr val="tx1">
                              <a:lumMod val="75000"/>
                              <a:lumOff val="25000"/>
                            </a:schemeClr>
                          </a:solidFill>
                          <a:effectLst/>
                        </a:rPr>
                        <a:t>(ppm)</a:t>
                      </a:r>
                    </a:p>
                  </a:txBody>
                  <a:tcPr marR="200025"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451625637"/>
                  </a:ext>
                </a:extLst>
              </a:tr>
              <a:tr h="0">
                <a:tc>
                  <a:txBody>
                    <a:bodyPr/>
                    <a:lstStyle/>
                    <a:p>
                      <a:r>
                        <a:rPr lang="en-SG" sz="1300">
                          <a:solidFill>
                            <a:schemeClr val="tx1">
                              <a:lumMod val="75000"/>
                              <a:lumOff val="25000"/>
                            </a:schemeClr>
                          </a:solidFill>
                          <a:effectLst/>
                        </a:rPr>
                        <a:t>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SG" sz="1300" u="none" strike="noStrike">
                          <a:solidFill>
                            <a:schemeClr val="tx1">
                              <a:lumMod val="75000"/>
                              <a:lumOff val="25000"/>
                            </a:schemeClr>
                          </a:solidFill>
                          <a:effectLst/>
                          <a:hlinkClick r:id="rId2" tooltip="Hydrogen">
                            <a:extLst>
                              <a:ext uri="{A12FA001-AC4F-418D-AE19-62706E023703}">
                                <ahyp:hlinkClr xmlns:ahyp="http://schemas.microsoft.com/office/drawing/2018/hyperlinkcolor" val="tx"/>
                              </a:ext>
                            </a:extLst>
                          </a:hlinkClick>
                        </a:rPr>
                        <a:t>Hydrogen</a:t>
                      </a:r>
                      <a:endParaRPr lang="en-SG" sz="1300">
                        <a:solidFill>
                          <a:schemeClr val="tx1">
                            <a:lumMod val="75000"/>
                            <a:lumOff val="25000"/>
                          </a:schemeClr>
                        </a:solidFill>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SG" sz="1300">
                          <a:solidFill>
                            <a:schemeClr val="tx1">
                              <a:lumMod val="75000"/>
                              <a:lumOff val="25000"/>
                            </a:schemeClr>
                          </a:solidFill>
                          <a:effectLst/>
                        </a:rPr>
                        <a:t>739,000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680605033"/>
                  </a:ext>
                </a:extLst>
              </a:tr>
              <a:tr h="0">
                <a:tc>
                  <a:txBody>
                    <a:bodyPr/>
                    <a:lstStyle/>
                    <a:p>
                      <a:r>
                        <a:rPr lang="en-SG" sz="1300" dirty="0">
                          <a:solidFill>
                            <a:schemeClr val="tx1">
                              <a:lumMod val="75000"/>
                              <a:lumOff val="25000"/>
                            </a:schemeClr>
                          </a:solidFill>
                          <a:effectLst/>
                        </a:rPr>
                        <a:t>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SG" sz="1300" u="none" strike="noStrike" dirty="0">
                          <a:solidFill>
                            <a:schemeClr val="tx1">
                              <a:lumMod val="75000"/>
                              <a:lumOff val="25000"/>
                            </a:schemeClr>
                          </a:solidFill>
                          <a:effectLst/>
                          <a:hlinkClick r:id="rId3" tooltip="Helium">
                            <a:extLst>
                              <a:ext uri="{A12FA001-AC4F-418D-AE19-62706E023703}">
                                <ahyp:hlinkClr xmlns:ahyp="http://schemas.microsoft.com/office/drawing/2018/hyperlinkcolor" val="tx"/>
                              </a:ext>
                            </a:extLst>
                          </a:hlinkClick>
                        </a:rPr>
                        <a:t>Helium</a:t>
                      </a:r>
                      <a:endParaRPr lang="en-SG" sz="1300" dirty="0">
                        <a:solidFill>
                          <a:schemeClr val="tx1">
                            <a:lumMod val="75000"/>
                            <a:lumOff val="25000"/>
                          </a:schemeClr>
                        </a:solidFill>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SG" sz="1300" dirty="0">
                          <a:solidFill>
                            <a:schemeClr val="tx1">
                              <a:lumMod val="75000"/>
                              <a:lumOff val="25000"/>
                            </a:schemeClr>
                          </a:solidFill>
                          <a:effectLst/>
                        </a:rPr>
                        <a:t>240,000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997544282"/>
                  </a:ext>
                </a:extLst>
              </a:tr>
              <a:tr h="0">
                <a:tc>
                  <a:txBody>
                    <a:bodyPr/>
                    <a:lstStyle/>
                    <a:p>
                      <a:r>
                        <a:rPr lang="en-SG" sz="1300">
                          <a:solidFill>
                            <a:schemeClr val="tx1">
                              <a:lumMod val="75000"/>
                              <a:lumOff val="25000"/>
                            </a:schemeClr>
                          </a:solidFill>
                          <a:effectLst/>
                        </a:rPr>
                        <a:t>8</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SG" sz="1300" u="none" strike="noStrike">
                          <a:solidFill>
                            <a:schemeClr val="tx1">
                              <a:lumMod val="75000"/>
                              <a:lumOff val="25000"/>
                            </a:schemeClr>
                          </a:solidFill>
                          <a:effectLst/>
                          <a:hlinkClick r:id="rId4" tooltip="Oxygen">
                            <a:extLst>
                              <a:ext uri="{A12FA001-AC4F-418D-AE19-62706E023703}">
                                <ahyp:hlinkClr xmlns:ahyp="http://schemas.microsoft.com/office/drawing/2018/hyperlinkcolor" val="tx"/>
                              </a:ext>
                            </a:extLst>
                          </a:hlinkClick>
                        </a:rPr>
                        <a:t>Oxygen</a:t>
                      </a:r>
                      <a:endParaRPr lang="en-SG" sz="1300">
                        <a:solidFill>
                          <a:schemeClr val="tx1">
                            <a:lumMod val="75000"/>
                            <a:lumOff val="25000"/>
                          </a:schemeClr>
                        </a:solidFill>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SG" sz="1300">
                          <a:solidFill>
                            <a:schemeClr val="tx1">
                              <a:lumMod val="75000"/>
                              <a:lumOff val="25000"/>
                            </a:schemeClr>
                          </a:solidFill>
                          <a:effectLst/>
                        </a:rPr>
                        <a:t>10,400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302909704"/>
                  </a:ext>
                </a:extLst>
              </a:tr>
              <a:tr h="0">
                <a:tc>
                  <a:txBody>
                    <a:bodyPr/>
                    <a:lstStyle/>
                    <a:p>
                      <a:r>
                        <a:rPr lang="en-SG" sz="1300">
                          <a:solidFill>
                            <a:schemeClr val="tx1">
                              <a:lumMod val="75000"/>
                              <a:lumOff val="25000"/>
                            </a:schemeClr>
                          </a:solidFill>
                          <a:effectLst/>
                        </a:rPr>
                        <a:t>6</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SG" sz="1300" u="none" strike="noStrike">
                          <a:solidFill>
                            <a:schemeClr val="tx1">
                              <a:lumMod val="75000"/>
                              <a:lumOff val="25000"/>
                            </a:schemeClr>
                          </a:solidFill>
                          <a:effectLst/>
                          <a:hlinkClick r:id="rId5" tooltip="Carbon">
                            <a:extLst>
                              <a:ext uri="{A12FA001-AC4F-418D-AE19-62706E023703}">
                                <ahyp:hlinkClr xmlns:ahyp="http://schemas.microsoft.com/office/drawing/2018/hyperlinkcolor" val="tx"/>
                              </a:ext>
                            </a:extLst>
                          </a:hlinkClick>
                        </a:rPr>
                        <a:t>Carbon</a:t>
                      </a:r>
                      <a:endParaRPr lang="en-SG" sz="1300">
                        <a:solidFill>
                          <a:schemeClr val="tx1">
                            <a:lumMod val="75000"/>
                            <a:lumOff val="25000"/>
                          </a:schemeClr>
                        </a:solidFill>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SG" sz="1300">
                          <a:solidFill>
                            <a:schemeClr val="tx1">
                              <a:lumMod val="75000"/>
                              <a:lumOff val="25000"/>
                            </a:schemeClr>
                          </a:solidFill>
                          <a:effectLst/>
                        </a:rPr>
                        <a:t>4,600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19162691"/>
                  </a:ext>
                </a:extLst>
              </a:tr>
              <a:tr h="0">
                <a:tc>
                  <a:txBody>
                    <a:bodyPr/>
                    <a:lstStyle/>
                    <a:p>
                      <a:r>
                        <a:rPr lang="en-SG" sz="1300">
                          <a:solidFill>
                            <a:schemeClr val="tx1">
                              <a:lumMod val="75000"/>
                              <a:lumOff val="25000"/>
                            </a:schemeClr>
                          </a:solidFill>
                          <a:effectLst/>
                        </a:rPr>
                        <a:t>10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SG" sz="1300" u="none" strike="noStrike" dirty="0">
                          <a:solidFill>
                            <a:schemeClr val="tx1">
                              <a:lumMod val="75000"/>
                              <a:lumOff val="25000"/>
                            </a:schemeClr>
                          </a:solidFill>
                          <a:effectLst/>
                          <a:hlinkClick r:id="rId6" tooltip="Neon">
                            <a:extLst>
                              <a:ext uri="{A12FA001-AC4F-418D-AE19-62706E023703}">
                                <ahyp:hlinkClr xmlns:ahyp="http://schemas.microsoft.com/office/drawing/2018/hyperlinkcolor" val="tx"/>
                              </a:ext>
                            </a:extLst>
                          </a:hlinkClick>
                        </a:rPr>
                        <a:t>Neon</a:t>
                      </a:r>
                      <a:endParaRPr lang="en-SG" sz="1300" dirty="0">
                        <a:solidFill>
                          <a:schemeClr val="tx1">
                            <a:lumMod val="75000"/>
                            <a:lumOff val="25000"/>
                          </a:schemeClr>
                        </a:solidFill>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SG" sz="1300">
                          <a:solidFill>
                            <a:schemeClr val="tx1">
                              <a:lumMod val="75000"/>
                              <a:lumOff val="25000"/>
                            </a:schemeClr>
                          </a:solidFill>
                          <a:effectLst/>
                        </a:rPr>
                        <a:t>1,340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707539339"/>
                  </a:ext>
                </a:extLst>
              </a:tr>
              <a:tr h="0">
                <a:tc>
                  <a:txBody>
                    <a:bodyPr/>
                    <a:lstStyle/>
                    <a:p>
                      <a:r>
                        <a:rPr lang="en-SG" sz="1300">
                          <a:solidFill>
                            <a:schemeClr val="tx1">
                              <a:lumMod val="75000"/>
                              <a:lumOff val="25000"/>
                            </a:schemeClr>
                          </a:solidFill>
                          <a:effectLst/>
                        </a:rPr>
                        <a:t>26</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SG" sz="1300" u="none" strike="noStrike">
                          <a:solidFill>
                            <a:schemeClr val="tx1">
                              <a:lumMod val="75000"/>
                              <a:lumOff val="25000"/>
                            </a:schemeClr>
                          </a:solidFill>
                          <a:effectLst/>
                          <a:hlinkClick r:id="rId7" tooltip="Iron">
                            <a:extLst>
                              <a:ext uri="{A12FA001-AC4F-418D-AE19-62706E023703}">
                                <ahyp:hlinkClr xmlns:ahyp="http://schemas.microsoft.com/office/drawing/2018/hyperlinkcolor" val="tx"/>
                              </a:ext>
                            </a:extLst>
                          </a:hlinkClick>
                        </a:rPr>
                        <a:t>Iron</a:t>
                      </a:r>
                      <a:endParaRPr lang="en-SG" sz="1300">
                        <a:solidFill>
                          <a:schemeClr val="tx1">
                            <a:lumMod val="75000"/>
                            <a:lumOff val="25000"/>
                          </a:schemeClr>
                        </a:solidFill>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SG" sz="1300">
                          <a:solidFill>
                            <a:schemeClr val="tx1">
                              <a:lumMod val="75000"/>
                              <a:lumOff val="25000"/>
                            </a:schemeClr>
                          </a:solidFill>
                          <a:effectLst/>
                        </a:rPr>
                        <a:t>1,090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852658029"/>
                  </a:ext>
                </a:extLst>
              </a:tr>
              <a:tr h="0">
                <a:tc>
                  <a:txBody>
                    <a:bodyPr/>
                    <a:lstStyle/>
                    <a:p>
                      <a:r>
                        <a:rPr lang="en-SG" sz="1300">
                          <a:solidFill>
                            <a:schemeClr val="tx1">
                              <a:lumMod val="75000"/>
                              <a:lumOff val="25000"/>
                            </a:schemeClr>
                          </a:solidFill>
                          <a:effectLst/>
                        </a:rPr>
                        <a:t>7</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SG" sz="1300" u="none" strike="noStrike">
                          <a:solidFill>
                            <a:schemeClr val="tx1">
                              <a:lumMod val="75000"/>
                              <a:lumOff val="25000"/>
                            </a:schemeClr>
                          </a:solidFill>
                          <a:effectLst/>
                          <a:hlinkClick r:id="rId8" tooltip="Nitrogen">
                            <a:extLst>
                              <a:ext uri="{A12FA001-AC4F-418D-AE19-62706E023703}">
                                <ahyp:hlinkClr xmlns:ahyp="http://schemas.microsoft.com/office/drawing/2018/hyperlinkcolor" val="tx"/>
                              </a:ext>
                            </a:extLst>
                          </a:hlinkClick>
                        </a:rPr>
                        <a:t>Nitrogen</a:t>
                      </a:r>
                      <a:endParaRPr lang="en-SG" sz="1300">
                        <a:solidFill>
                          <a:schemeClr val="tx1">
                            <a:lumMod val="75000"/>
                            <a:lumOff val="25000"/>
                          </a:schemeClr>
                        </a:solidFill>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SG" sz="1300">
                          <a:solidFill>
                            <a:schemeClr val="tx1">
                              <a:lumMod val="75000"/>
                              <a:lumOff val="25000"/>
                            </a:schemeClr>
                          </a:solidFill>
                          <a:effectLst/>
                        </a:rPr>
                        <a:t>960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84395668"/>
                  </a:ext>
                </a:extLst>
              </a:tr>
              <a:tr h="0">
                <a:tc>
                  <a:txBody>
                    <a:bodyPr/>
                    <a:lstStyle/>
                    <a:p>
                      <a:r>
                        <a:rPr lang="en-SG" sz="1300">
                          <a:solidFill>
                            <a:schemeClr val="tx1">
                              <a:lumMod val="75000"/>
                              <a:lumOff val="25000"/>
                            </a:schemeClr>
                          </a:solidFill>
                          <a:effectLst/>
                        </a:rPr>
                        <a:t>14</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SG" sz="1300" u="none" strike="noStrike">
                          <a:solidFill>
                            <a:schemeClr val="tx1">
                              <a:lumMod val="75000"/>
                              <a:lumOff val="25000"/>
                            </a:schemeClr>
                          </a:solidFill>
                          <a:effectLst/>
                          <a:hlinkClick r:id="rId9" tooltip="Silicon">
                            <a:extLst>
                              <a:ext uri="{A12FA001-AC4F-418D-AE19-62706E023703}">
                                <ahyp:hlinkClr xmlns:ahyp="http://schemas.microsoft.com/office/drawing/2018/hyperlinkcolor" val="tx"/>
                              </a:ext>
                            </a:extLst>
                          </a:hlinkClick>
                        </a:rPr>
                        <a:t>Silicon</a:t>
                      </a:r>
                      <a:endParaRPr lang="en-SG" sz="1300">
                        <a:solidFill>
                          <a:schemeClr val="tx1">
                            <a:lumMod val="75000"/>
                            <a:lumOff val="25000"/>
                          </a:schemeClr>
                        </a:solidFill>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SG" sz="1300">
                          <a:solidFill>
                            <a:schemeClr val="tx1">
                              <a:lumMod val="75000"/>
                              <a:lumOff val="25000"/>
                            </a:schemeClr>
                          </a:solidFill>
                          <a:effectLst/>
                        </a:rPr>
                        <a:t>650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527582579"/>
                  </a:ext>
                </a:extLst>
              </a:tr>
              <a:tr h="0">
                <a:tc>
                  <a:txBody>
                    <a:bodyPr/>
                    <a:lstStyle/>
                    <a:p>
                      <a:r>
                        <a:rPr lang="en-SG" sz="1300">
                          <a:solidFill>
                            <a:schemeClr val="tx1">
                              <a:lumMod val="75000"/>
                              <a:lumOff val="25000"/>
                            </a:schemeClr>
                          </a:solidFill>
                          <a:effectLst/>
                        </a:rPr>
                        <a:t>12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SG" sz="1300" u="none" strike="noStrike">
                          <a:solidFill>
                            <a:schemeClr val="tx1">
                              <a:lumMod val="75000"/>
                              <a:lumOff val="25000"/>
                            </a:schemeClr>
                          </a:solidFill>
                          <a:effectLst/>
                          <a:hlinkClick r:id="rId10" tooltip="Magnesium">
                            <a:extLst>
                              <a:ext uri="{A12FA001-AC4F-418D-AE19-62706E023703}">
                                <ahyp:hlinkClr xmlns:ahyp="http://schemas.microsoft.com/office/drawing/2018/hyperlinkcolor" val="tx"/>
                              </a:ext>
                            </a:extLst>
                          </a:hlinkClick>
                        </a:rPr>
                        <a:t>Magnesium</a:t>
                      </a:r>
                      <a:endParaRPr lang="en-SG" sz="1300">
                        <a:solidFill>
                          <a:schemeClr val="tx1">
                            <a:lumMod val="75000"/>
                            <a:lumOff val="25000"/>
                          </a:schemeClr>
                        </a:solidFill>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SG" sz="1300">
                          <a:solidFill>
                            <a:schemeClr val="tx1">
                              <a:lumMod val="75000"/>
                              <a:lumOff val="25000"/>
                            </a:schemeClr>
                          </a:solidFill>
                          <a:effectLst/>
                        </a:rPr>
                        <a:t>580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531497359"/>
                  </a:ext>
                </a:extLst>
              </a:tr>
              <a:tr h="0">
                <a:tc>
                  <a:txBody>
                    <a:bodyPr/>
                    <a:lstStyle/>
                    <a:p>
                      <a:r>
                        <a:rPr lang="en-SG" sz="1300">
                          <a:solidFill>
                            <a:schemeClr val="tx1">
                              <a:lumMod val="75000"/>
                              <a:lumOff val="25000"/>
                            </a:schemeClr>
                          </a:solidFill>
                          <a:effectLst/>
                        </a:rPr>
                        <a:t>16</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SG" sz="1300" u="none" strike="noStrike">
                          <a:solidFill>
                            <a:schemeClr val="tx1">
                              <a:lumMod val="75000"/>
                              <a:lumOff val="25000"/>
                            </a:schemeClr>
                          </a:solidFill>
                          <a:effectLst/>
                          <a:hlinkClick r:id="rId11" tooltip="Sulfur">
                            <a:extLst>
                              <a:ext uri="{A12FA001-AC4F-418D-AE19-62706E023703}">
                                <ahyp:hlinkClr xmlns:ahyp="http://schemas.microsoft.com/office/drawing/2018/hyperlinkcolor" val="tx"/>
                              </a:ext>
                            </a:extLst>
                          </a:hlinkClick>
                        </a:rPr>
                        <a:t>Sulfur</a:t>
                      </a:r>
                      <a:endParaRPr lang="en-SG" sz="1300">
                        <a:solidFill>
                          <a:schemeClr val="tx1">
                            <a:lumMod val="75000"/>
                            <a:lumOff val="25000"/>
                          </a:schemeClr>
                        </a:solidFill>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en-SG" sz="1300" dirty="0">
                          <a:solidFill>
                            <a:schemeClr val="tx1">
                              <a:lumMod val="75000"/>
                              <a:lumOff val="25000"/>
                            </a:schemeClr>
                          </a:solidFill>
                          <a:effectLst/>
                        </a:rPr>
                        <a:t>440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643051218"/>
                  </a:ext>
                </a:extLst>
              </a:tr>
            </a:tbl>
          </a:graphicData>
        </a:graphic>
      </p:graphicFrame>
      <p:sp>
        <p:nvSpPr>
          <p:cNvPr id="5" name="TextBox 4">
            <a:extLst>
              <a:ext uri="{FF2B5EF4-FFF2-40B4-BE49-F238E27FC236}">
                <a16:creationId xmlns:a16="http://schemas.microsoft.com/office/drawing/2014/main" id="{5D48EA6A-A344-266C-0C70-0BC3DC1CFE81}"/>
              </a:ext>
            </a:extLst>
          </p:cNvPr>
          <p:cNvSpPr txBox="1"/>
          <p:nvPr/>
        </p:nvSpPr>
        <p:spPr>
          <a:xfrm>
            <a:off x="5447928" y="3093482"/>
            <a:ext cx="2844800" cy="292388"/>
          </a:xfrm>
          <a:prstGeom prst="rect">
            <a:avLst/>
          </a:prstGeom>
          <a:noFill/>
        </p:spPr>
        <p:txBody>
          <a:bodyPr wrap="square" rtlCol="0">
            <a:spAutoFit/>
          </a:bodyPr>
          <a:lstStyle/>
          <a:p>
            <a:r>
              <a:rPr lang="en-US" sz="1300" b="1" dirty="0"/>
              <a:t>~74%, protons.</a:t>
            </a:r>
            <a:endParaRPr lang="en-SG" sz="1300" b="1" dirty="0"/>
          </a:p>
        </p:txBody>
      </p:sp>
      <p:sp>
        <p:nvSpPr>
          <p:cNvPr id="6" name="TextBox 5">
            <a:extLst>
              <a:ext uri="{FF2B5EF4-FFF2-40B4-BE49-F238E27FC236}">
                <a16:creationId xmlns:a16="http://schemas.microsoft.com/office/drawing/2014/main" id="{04F1A5FA-B37C-945F-65EA-3FEBF11CE9CC}"/>
              </a:ext>
            </a:extLst>
          </p:cNvPr>
          <p:cNvSpPr txBox="1"/>
          <p:nvPr/>
        </p:nvSpPr>
        <p:spPr>
          <a:xfrm>
            <a:off x="5447928" y="3385870"/>
            <a:ext cx="5509096" cy="292388"/>
          </a:xfrm>
          <a:prstGeom prst="rect">
            <a:avLst/>
          </a:prstGeom>
          <a:noFill/>
        </p:spPr>
        <p:txBody>
          <a:bodyPr wrap="square" rtlCol="0">
            <a:spAutoFit/>
          </a:bodyPr>
          <a:lstStyle/>
          <a:p>
            <a:r>
              <a:rPr lang="en-US" sz="1300" b="1" dirty="0"/>
              <a:t>~24%. Stellar nucleosynthesis models fails to produce this amount.</a:t>
            </a:r>
            <a:endParaRPr lang="en-SG" sz="1300" b="1" dirty="0"/>
          </a:p>
        </p:txBody>
      </p:sp>
      <p:sp>
        <p:nvSpPr>
          <p:cNvPr id="7" name="Right Brace 6">
            <a:extLst>
              <a:ext uri="{FF2B5EF4-FFF2-40B4-BE49-F238E27FC236}">
                <a16:creationId xmlns:a16="http://schemas.microsoft.com/office/drawing/2014/main" id="{8323DE1E-E00E-9805-B8E3-248239975D5B}"/>
              </a:ext>
            </a:extLst>
          </p:cNvPr>
          <p:cNvSpPr/>
          <p:nvPr/>
        </p:nvSpPr>
        <p:spPr>
          <a:xfrm>
            <a:off x="5519936" y="3750266"/>
            <a:ext cx="288032" cy="2199014"/>
          </a:xfrm>
          <a:prstGeom prst="rightBrace">
            <a:avLst>
              <a:gd name="adj1" fmla="val 30581"/>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SG"/>
          </a:p>
        </p:txBody>
      </p:sp>
      <p:sp>
        <p:nvSpPr>
          <p:cNvPr id="8" name="TextBox 7">
            <a:extLst>
              <a:ext uri="{FF2B5EF4-FFF2-40B4-BE49-F238E27FC236}">
                <a16:creationId xmlns:a16="http://schemas.microsoft.com/office/drawing/2014/main" id="{BAAD5137-D189-3EC0-6429-FCD0679444C4}"/>
              </a:ext>
            </a:extLst>
          </p:cNvPr>
          <p:cNvSpPr txBox="1"/>
          <p:nvPr/>
        </p:nvSpPr>
        <p:spPr>
          <a:xfrm>
            <a:off x="5807968" y="4687640"/>
            <a:ext cx="5509096" cy="292388"/>
          </a:xfrm>
          <a:prstGeom prst="rect">
            <a:avLst/>
          </a:prstGeom>
          <a:noFill/>
        </p:spPr>
        <p:txBody>
          <a:bodyPr wrap="square" rtlCol="0">
            <a:spAutoFit/>
          </a:bodyPr>
          <a:lstStyle/>
          <a:p>
            <a:r>
              <a:rPr lang="en-US" sz="1300" b="1" dirty="0"/>
              <a:t>Produced in stars.</a:t>
            </a:r>
            <a:endParaRPr lang="en-SG" sz="1300" b="1" dirty="0"/>
          </a:p>
        </p:txBody>
      </p:sp>
      <p:sp>
        <p:nvSpPr>
          <p:cNvPr id="9" name="TextBox 8">
            <a:extLst>
              <a:ext uri="{FF2B5EF4-FFF2-40B4-BE49-F238E27FC236}">
                <a16:creationId xmlns:a16="http://schemas.microsoft.com/office/drawing/2014/main" id="{1424AEFD-73A6-3B5A-A3DA-B357065F965E}"/>
              </a:ext>
            </a:extLst>
          </p:cNvPr>
          <p:cNvSpPr txBox="1"/>
          <p:nvPr/>
        </p:nvSpPr>
        <p:spPr>
          <a:xfrm>
            <a:off x="2527989" y="6063679"/>
            <a:ext cx="4320480" cy="461665"/>
          </a:xfrm>
          <a:prstGeom prst="rect">
            <a:avLst/>
          </a:prstGeom>
          <a:noFill/>
        </p:spPr>
        <p:txBody>
          <a:bodyPr wrap="square" rtlCol="0">
            <a:spAutoFit/>
          </a:bodyPr>
          <a:lstStyle/>
          <a:p>
            <a:r>
              <a:rPr lang="en-US" sz="1300" dirty="0">
                <a:latin typeface="+mj-lt"/>
              </a:rPr>
              <a:t>10 most common elements in the Milky Way</a:t>
            </a:r>
          </a:p>
          <a:p>
            <a:r>
              <a:rPr lang="en-US" sz="1100" b="0" i="0" dirty="0">
                <a:solidFill>
                  <a:srgbClr val="202122"/>
                </a:solidFill>
                <a:effectLst/>
                <a:latin typeface="+mj-lt"/>
              </a:rPr>
              <a:t>Croswell, Ken. </a:t>
            </a:r>
            <a:r>
              <a:rPr lang="en-US" sz="1100" b="0" i="1" u="none" strike="noStrike" dirty="0">
                <a:solidFill>
                  <a:srgbClr val="3366CC"/>
                </a:solidFill>
                <a:effectLst/>
                <a:latin typeface="+mj-lt"/>
                <a:hlinkClick r:id="rId12"/>
              </a:rPr>
              <a:t>Alchemy of the Heavens</a:t>
            </a:r>
            <a:endParaRPr lang="en-SG" sz="1100" dirty="0">
              <a:latin typeface="+mj-lt"/>
            </a:endParaRPr>
          </a:p>
        </p:txBody>
      </p:sp>
    </p:spTree>
    <p:extLst>
      <p:ext uri="{BB962C8B-B14F-4D97-AF65-F5344CB8AC3E}">
        <p14:creationId xmlns:p14="http://schemas.microsoft.com/office/powerpoint/2010/main" val="3067216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91E6A-9C69-2E21-55B3-821AE846EFDD}"/>
              </a:ext>
            </a:extLst>
          </p:cNvPr>
          <p:cNvSpPr>
            <a:spLocks noGrp="1"/>
          </p:cNvSpPr>
          <p:nvPr>
            <p:ph type="title"/>
          </p:nvPr>
        </p:nvSpPr>
        <p:spPr>
          <a:xfrm>
            <a:off x="609600" y="413792"/>
            <a:ext cx="10972800" cy="1143000"/>
          </a:xfrm>
        </p:spPr>
        <p:txBody>
          <a:bodyPr>
            <a:normAutofit fontScale="90000"/>
          </a:bodyPr>
          <a:lstStyle/>
          <a:p>
            <a:pPr algn="l"/>
            <a:r>
              <a:rPr lang="en-SG" dirty="0">
                <a:solidFill>
                  <a:schemeClr val="tx1">
                    <a:lumMod val="65000"/>
                    <a:lumOff val="35000"/>
                  </a:schemeClr>
                </a:solidFill>
              </a:rPr>
              <a:t>Big Bang Nucleosynthesis: Making the first elements</a:t>
            </a:r>
          </a:p>
        </p:txBody>
      </p:sp>
      <p:sp>
        <p:nvSpPr>
          <p:cNvPr id="4" name="Slide Number Placeholder 3">
            <a:extLst>
              <a:ext uri="{FF2B5EF4-FFF2-40B4-BE49-F238E27FC236}">
                <a16:creationId xmlns:a16="http://schemas.microsoft.com/office/drawing/2014/main" id="{AEE27798-3B33-9715-58E2-77163DC9FB2A}"/>
              </a:ext>
            </a:extLst>
          </p:cNvPr>
          <p:cNvSpPr>
            <a:spLocks noGrp="1"/>
          </p:cNvSpPr>
          <p:nvPr>
            <p:ph type="sldNum" sz="quarter" idx="12"/>
          </p:nvPr>
        </p:nvSpPr>
        <p:spPr/>
        <p:txBody>
          <a:bodyPr/>
          <a:lstStyle/>
          <a:p>
            <a:fld id="{7081BC99-F884-43C5-B753-915CEB8D5D35}" type="slidenum">
              <a:rPr lang="en-SG" smtClean="0"/>
              <a:pPr/>
              <a:t>9</a:t>
            </a:fld>
            <a:endParaRPr lang="en-SG"/>
          </a:p>
        </p:txBody>
      </p:sp>
      <p:pic>
        <p:nvPicPr>
          <p:cNvPr id="13" name="Picture 12">
            <a:extLst>
              <a:ext uri="{FF2B5EF4-FFF2-40B4-BE49-F238E27FC236}">
                <a16:creationId xmlns:a16="http://schemas.microsoft.com/office/drawing/2014/main" id="{264FCAB6-554B-7103-BE36-8C6AA2CD71FB}"/>
              </a:ext>
            </a:extLst>
          </p:cNvPr>
          <p:cNvPicPr>
            <a:picLocks noChangeAspect="1"/>
          </p:cNvPicPr>
          <p:nvPr/>
        </p:nvPicPr>
        <p:blipFill>
          <a:blip r:embed="rId2"/>
          <a:stretch>
            <a:fillRect/>
          </a:stretch>
        </p:blipFill>
        <p:spPr>
          <a:xfrm>
            <a:off x="1055440" y="1916832"/>
            <a:ext cx="3312368" cy="1423153"/>
          </a:xfrm>
          <a:prstGeom prst="rect">
            <a:avLst/>
          </a:prstGeom>
        </p:spPr>
      </p:pic>
      <p:pic>
        <p:nvPicPr>
          <p:cNvPr id="15" name="Picture 14">
            <a:extLst>
              <a:ext uri="{FF2B5EF4-FFF2-40B4-BE49-F238E27FC236}">
                <a16:creationId xmlns:a16="http://schemas.microsoft.com/office/drawing/2014/main" id="{3A09EE6C-5D2B-0CC6-0B71-C0F8EFA13562}"/>
              </a:ext>
            </a:extLst>
          </p:cNvPr>
          <p:cNvPicPr>
            <a:picLocks noChangeAspect="1"/>
          </p:cNvPicPr>
          <p:nvPr/>
        </p:nvPicPr>
        <p:blipFill>
          <a:blip r:embed="rId3"/>
          <a:stretch>
            <a:fillRect/>
          </a:stretch>
        </p:blipFill>
        <p:spPr>
          <a:xfrm>
            <a:off x="1991544" y="3309756"/>
            <a:ext cx="3384376" cy="924554"/>
          </a:xfrm>
          <a:prstGeom prst="rect">
            <a:avLst/>
          </a:prstGeom>
        </p:spPr>
      </p:pic>
      <p:pic>
        <p:nvPicPr>
          <p:cNvPr id="17" name="Picture 16">
            <a:extLst>
              <a:ext uri="{FF2B5EF4-FFF2-40B4-BE49-F238E27FC236}">
                <a16:creationId xmlns:a16="http://schemas.microsoft.com/office/drawing/2014/main" id="{5A39C025-8CBC-A490-7E16-A4237B987A4E}"/>
              </a:ext>
            </a:extLst>
          </p:cNvPr>
          <p:cNvPicPr>
            <a:picLocks noChangeAspect="1"/>
          </p:cNvPicPr>
          <p:nvPr/>
        </p:nvPicPr>
        <p:blipFill>
          <a:blip r:embed="rId4"/>
          <a:stretch>
            <a:fillRect/>
          </a:stretch>
        </p:blipFill>
        <p:spPr>
          <a:xfrm>
            <a:off x="616266" y="4235387"/>
            <a:ext cx="4190716" cy="2073933"/>
          </a:xfrm>
          <a:prstGeom prst="rect">
            <a:avLst/>
          </a:prstGeom>
        </p:spPr>
      </p:pic>
      <p:sp>
        <p:nvSpPr>
          <p:cNvPr id="11" name="TextBox 10">
            <a:extLst>
              <a:ext uri="{FF2B5EF4-FFF2-40B4-BE49-F238E27FC236}">
                <a16:creationId xmlns:a16="http://schemas.microsoft.com/office/drawing/2014/main" id="{604009F4-F19E-ECFC-74E2-2C8250580D80}"/>
              </a:ext>
            </a:extLst>
          </p:cNvPr>
          <p:cNvSpPr txBox="1"/>
          <p:nvPr/>
        </p:nvSpPr>
        <p:spPr>
          <a:xfrm>
            <a:off x="5663952" y="2455578"/>
            <a:ext cx="6040398" cy="353943"/>
          </a:xfrm>
          <a:prstGeom prst="rect">
            <a:avLst/>
          </a:prstGeom>
          <a:noFill/>
        </p:spPr>
        <p:txBody>
          <a:bodyPr wrap="square" rtlCol="0">
            <a:spAutoFit/>
          </a:bodyPr>
          <a:lstStyle/>
          <a:p>
            <a:r>
              <a:rPr lang="en-SG" sz="1700" dirty="0">
                <a:solidFill>
                  <a:schemeClr val="tx1">
                    <a:lumMod val="75000"/>
                    <a:lumOff val="25000"/>
                  </a:schemeClr>
                </a:solidFill>
              </a:rPr>
              <a:t>Neutrons becoming protons and vice versa</a:t>
            </a:r>
          </a:p>
        </p:txBody>
      </p:sp>
      <p:sp>
        <p:nvSpPr>
          <p:cNvPr id="12" name="TextBox 11">
            <a:extLst>
              <a:ext uri="{FF2B5EF4-FFF2-40B4-BE49-F238E27FC236}">
                <a16:creationId xmlns:a16="http://schemas.microsoft.com/office/drawing/2014/main" id="{62F20C16-29B8-1804-56DE-617F18C0FEF7}"/>
              </a:ext>
            </a:extLst>
          </p:cNvPr>
          <p:cNvSpPr txBox="1"/>
          <p:nvPr/>
        </p:nvSpPr>
        <p:spPr>
          <a:xfrm>
            <a:off x="5663953" y="3592088"/>
            <a:ext cx="5400600" cy="353943"/>
          </a:xfrm>
          <a:prstGeom prst="rect">
            <a:avLst/>
          </a:prstGeom>
          <a:noFill/>
        </p:spPr>
        <p:txBody>
          <a:bodyPr wrap="square" rtlCol="0">
            <a:spAutoFit/>
          </a:bodyPr>
          <a:lstStyle/>
          <a:p>
            <a:r>
              <a:rPr lang="en-SG" sz="1700" dirty="0">
                <a:solidFill>
                  <a:schemeClr val="tx1">
                    <a:lumMod val="75000"/>
                    <a:lumOff val="25000"/>
                  </a:schemeClr>
                </a:solidFill>
              </a:rPr>
              <a:t>Neutrons decaying into protons</a:t>
            </a:r>
          </a:p>
        </p:txBody>
      </p:sp>
      <p:sp>
        <p:nvSpPr>
          <p:cNvPr id="14" name="TextBox 13">
            <a:extLst>
              <a:ext uri="{FF2B5EF4-FFF2-40B4-BE49-F238E27FC236}">
                <a16:creationId xmlns:a16="http://schemas.microsoft.com/office/drawing/2014/main" id="{866BA8FF-0D18-F1B4-6451-D87BE7E7C3E6}"/>
              </a:ext>
            </a:extLst>
          </p:cNvPr>
          <p:cNvSpPr txBox="1"/>
          <p:nvPr/>
        </p:nvSpPr>
        <p:spPr>
          <a:xfrm>
            <a:off x="5663952" y="4443485"/>
            <a:ext cx="6480719" cy="353943"/>
          </a:xfrm>
          <a:prstGeom prst="rect">
            <a:avLst/>
          </a:prstGeom>
          <a:noFill/>
        </p:spPr>
        <p:txBody>
          <a:bodyPr wrap="square" rtlCol="0">
            <a:spAutoFit/>
          </a:bodyPr>
          <a:lstStyle/>
          <a:p>
            <a:r>
              <a:rPr lang="en-SG" sz="1700" dirty="0">
                <a:solidFill>
                  <a:schemeClr val="tx1">
                    <a:lumMod val="75000"/>
                    <a:lumOff val="25000"/>
                  </a:schemeClr>
                </a:solidFill>
              </a:rPr>
              <a:t>Proton and neutron combine to become deuterium</a:t>
            </a:r>
          </a:p>
        </p:txBody>
      </p:sp>
      <p:sp>
        <p:nvSpPr>
          <p:cNvPr id="16" name="TextBox 15">
            <a:extLst>
              <a:ext uri="{FF2B5EF4-FFF2-40B4-BE49-F238E27FC236}">
                <a16:creationId xmlns:a16="http://schemas.microsoft.com/office/drawing/2014/main" id="{5C0B96E1-4723-29A3-8ECF-9489935937BA}"/>
              </a:ext>
            </a:extLst>
          </p:cNvPr>
          <p:cNvSpPr txBox="1"/>
          <p:nvPr/>
        </p:nvSpPr>
        <p:spPr>
          <a:xfrm>
            <a:off x="5650693" y="5019273"/>
            <a:ext cx="6053658" cy="353943"/>
          </a:xfrm>
          <a:prstGeom prst="rect">
            <a:avLst/>
          </a:prstGeom>
          <a:noFill/>
        </p:spPr>
        <p:txBody>
          <a:bodyPr wrap="square" rtlCol="0">
            <a:spAutoFit/>
          </a:bodyPr>
          <a:lstStyle/>
          <a:p>
            <a:r>
              <a:rPr lang="en-SG" sz="1700" dirty="0">
                <a:solidFill>
                  <a:schemeClr val="tx1">
                    <a:lumMod val="75000"/>
                    <a:lumOff val="25000"/>
                  </a:schemeClr>
                </a:solidFill>
                <a:sym typeface="Wingdings" panose="05000000000000000000" pitchFamily="2" charset="2"/>
              </a:rPr>
              <a:t>Tritium produced</a:t>
            </a:r>
            <a:endParaRPr lang="en-SG" sz="1700" dirty="0">
              <a:solidFill>
                <a:schemeClr val="tx1">
                  <a:lumMod val="75000"/>
                  <a:lumOff val="25000"/>
                </a:schemeClr>
              </a:solidFill>
            </a:endParaRPr>
          </a:p>
        </p:txBody>
      </p:sp>
      <p:sp>
        <p:nvSpPr>
          <p:cNvPr id="20" name="TextBox 19">
            <a:extLst>
              <a:ext uri="{FF2B5EF4-FFF2-40B4-BE49-F238E27FC236}">
                <a16:creationId xmlns:a16="http://schemas.microsoft.com/office/drawing/2014/main" id="{0976E6DE-6884-C8C2-679D-65F9FD9EEA09}"/>
              </a:ext>
            </a:extLst>
          </p:cNvPr>
          <p:cNvSpPr txBox="1"/>
          <p:nvPr/>
        </p:nvSpPr>
        <p:spPr>
          <a:xfrm>
            <a:off x="5663952" y="5595337"/>
            <a:ext cx="6053658" cy="353943"/>
          </a:xfrm>
          <a:prstGeom prst="rect">
            <a:avLst/>
          </a:prstGeom>
          <a:noFill/>
        </p:spPr>
        <p:txBody>
          <a:bodyPr wrap="square" rtlCol="0">
            <a:spAutoFit/>
          </a:bodyPr>
          <a:lstStyle/>
          <a:p>
            <a:r>
              <a:rPr lang="en-SG" sz="1700" b="1" dirty="0">
                <a:solidFill>
                  <a:schemeClr val="accent6"/>
                </a:solidFill>
                <a:sym typeface="Wingdings" panose="05000000000000000000" pitchFamily="2" charset="2"/>
              </a:rPr>
              <a:t>Helium produced</a:t>
            </a:r>
            <a:endParaRPr lang="en-SG" sz="1700" b="1" dirty="0">
              <a:solidFill>
                <a:schemeClr val="accent6"/>
              </a:solidFill>
            </a:endParaRPr>
          </a:p>
        </p:txBody>
      </p:sp>
      <p:sp>
        <p:nvSpPr>
          <p:cNvPr id="3" name="Rectangle 2">
            <a:extLst>
              <a:ext uri="{FF2B5EF4-FFF2-40B4-BE49-F238E27FC236}">
                <a16:creationId xmlns:a16="http://schemas.microsoft.com/office/drawing/2014/main" id="{EF7C742E-3478-F442-CAA8-B5D65E2ACC68}"/>
              </a:ext>
            </a:extLst>
          </p:cNvPr>
          <p:cNvSpPr/>
          <p:nvPr/>
        </p:nvSpPr>
        <p:spPr>
          <a:xfrm>
            <a:off x="3071664" y="5445224"/>
            <a:ext cx="2016224" cy="720080"/>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124026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39424</TotalTime>
  <Words>816</Words>
  <Application>Microsoft Office PowerPoint</Application>
  <PresentationFormat>Widescreen</PresentationFormat>
  <Paragraphs>153</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Gill Sans</vt:lpstr>
      <vt:lpstr>Sorts Mill Goudy</vt:lpstr>
      <vt:lpstr>Arial</vt:lpstr>
      <vt:lpstr>Calibri</vt:lpstr>
      <vt:lpstr>Cambria Math</vt:lpstr>
      <vt:lpstr>Gill Sans MT</vt:lpstr>
      <vt:lpstr>Office Theme</vt:lpstr>
      <vt:lpstr>Big Bang Nucleosynthesis</vt:lpstr>
      <vt:lpstr>PowerPoint Presentation</vt:lpstr>
      <vt:lpstr>PowerPoint Presentation</vt:lpstr>
      <vt:lpstr>Temperature scales inversely with the size of the Universe</vt:lpstr>
      <vt:lpstr>PowerPoint Presentation</vt:lpstr>
      <vt:lpstr>Why is it important to consider temperature for Big Bang Nucleosynthesis?</vt:lpstr>
      <vt:lpstr>PowerPoint Presentation</vt:lpstr>
      <vt:lpstr>Big Bang Nucleosynthesis: Making the first elements</vt:lpstr>
      <vt:lpstr>Big Bang Nucleosynthesis: Making the first elements</vt:lpstr>
      <vt:lpstr>Big Bang Nucleosynthesis: Making the first elements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Universe Lecture 1</dc:title>
  <dc:creator>AdminNUS</dc:creator>
  <cp:lastModifiedBy>Lim Zhi Han</cp:lastModifiedBy>
  <cp:revision>200</cp:revision>
  <dcterms:created xsi:type="dcterms:W3CDTF">2012-08-06T08:15:27Z</dcterms:created>
  <dcterms:modified xsi:type="dcterms:W3CDTF">2023-10-30T09:13:22Z</dcterms:modified>
</cp:coreProperties>
</file>