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gax6ddQUGl3fqOqOTpSmAS1jHM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4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4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2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  <p:cxnSp>
        <p:nvCxnSpPr>
          <p:cNvPr id="22" name="Google Shape;22;p2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3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3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4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4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3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8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2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  <p:cxnSp>
        <p:nvCxnSpPr>
          <p:cNvPr id="48" name="Google Shape;48;p28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30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30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2" name="Google Shape;62;p3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1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1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1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31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2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2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8" name="Google Shape;78;p32"/>
          <p:cNvPicPr preferRelativeResize="0"/>
          <p:nvPr>
            <p:ph idx="2" type="pic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79" name="Google Shape;79;p32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3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23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  <p:cxnSp>
        <p:nvCxnSpPr>
          <p:cNvPr id="13" name="Google Shape;13;p23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15.png"/><Relationship Id="rId11" Type="http://schemas.openxmlformats.org/officeDocument/2006/relationships/image" Target="../media/image6.jpg"/><Relationship Id="rId10" Type="http://schemas.openxmlformats.org/officeDocument/2006/relationships/image" Target="../media/image35.png"/><Relationship Id="rId12" Type="http://schemas.openxmlformats.org/officeDocument/2006/relationships/image" Target="../media/image13.png"/><Relationship Id="rId9" Type="http://schemas.openxmlformats.org/officeDocument/2006/relationships/image" Target="../media/image17.png"/><Relationship Id="rId5" Type="http://schemas.openxmlformats.org/officeDocument/2006/relationships/image" Target="../media/image27.png"/><Relationship Id="rId6" Type="http://schemas.openxmlformats.org/officeDocument/2006/relationships/image" Target="../media/image22.png"/><Relationship Id="rId7" Type="http://schemas.openxmlformats.org/officeDocument/2006/relationships/image" Target="../media/image19.png"/><Relationship Id="rId8" Type="http://schemas.openxmlformats.org/officeDocument/2006/relationships/image" Target="../media/image3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8.png"/><Relationship Id="rId5" Type="http://schemas.openxmlformats.org/officeDocument/2006/relationships/image" Target="../media/image24.png"/><Relationship Id="rId6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Relationship Id="rId4" Type="http://schemas.openxmlformats.org/officeDocument/2006/relationships/image" Target="../media/image50.png"/><Relationship Id="rId5" Type="http://schemas.openxmlformats.org/officeDocument/2006/relationships/image" Target="../media/image32.png"/><Relationship Id="rId6" Type="http://schemas.openxmlformats.org/officeDocument/2006/relationships/image" Target="../media/image41.png"/><Relationship Id="rId7" Type="http://schemas.openxmlformats.org/officeDocument/2006/relationships/image" Target="../media/image29.png"/><Relationship Id="rId8" Type="http://schemas.openxmlformats.org/officeDocument/2006/relationships/image" Target="../media/image3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Relationship Id="rId4" Type="http://schemas.openxmlformats.org/officeDocument/2006/relationships/image" Target="../media/image4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2.png"/><Relationship Id="rId4" Type="http://schemas.openxmlformats.org/officeDocument/2006/relationships/image" Target="../media/image41.png"/><Relationship Id="rId10" Type="http://schemas.openxmlformats.org/officeDocument/2006/relationships/image" Target="../media/image32.png"/><Relationship Id="rId9" Type="http://schemas.openxmlformats.org/officeDocument/2006/relationships/image" Target="../media/image50.png"/><Relationship Id="rId5" Type="http://schemas.openxmlformats.org/officeDocument/2006/relationships/image" Target="../media/image47.png"/><Relationship Id="rId6" Type="http://schemas.openxmlformats.org/officeDocument/2006/relationships/image" Target="../media/image36.png"/><Relationship Id="rId7" Type="http://schemas.openxmlformats.org/officeDocument/2006/relationships/image" Target="../media/image48.png"/><Relationship Id="rId8" Type="http://schemas.openxmlformats.org/officeDocument/2006/relationships/image" Target="../media/image3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0.png"/><Relationship Id="rId4" Type="http://schemas.openxmlformats.org/officeDocument/2006/relationships/image" Target="../media/image32.png"/><Relationship Id="rId5" Type="http://schemas.openxmlformats.org/officeDocument/2006/relationships/image" Target="../media/image61.png"/><Relationship Id="rId6" Type="http://schemas.openxmlformats.org/officeDocument/2006/relationships/image" Target="../media/image3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0.png"/><Relationship Id="rId4" Type="http://schemas.openxmlformats.org/officeDocument/2006/relationships/image" Target="../media/image32.png"/><Relationship Id="rId5" Type="http://schemas.openxmlformats.org/officeDocument/2006/relationships/image" Target="../media/image42.png"/><Relationship Id="rId6" Type="http://schemas.openxmlformats.org/officeDocument/2006/relationships/image" Target="../media/image4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0.png"/><Relationship Id="rId4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0.png"/><Relationship Id="rId4" Type="http://schemas.openxmlformats.org/officeDocument/2006/relationships/image" Target="../media/image32.png"/><Relationship Id="rId5" Type="http://schemas.openxmlformats.org/officeDocument/2006/relationships/image" Target="../media/image56.png"/><Relationship Id="rId6" Type="http://schemas.openxmlformats.org/officeDocument/2006/relationships/image" Target="../media/image45.png"/><Relationship Id="rId7" Type="http://schemas.openxmlformats.org/officeDocument/2006/relationships/image" Target="../media/image53.jpg"/><Relationship Id="rId8" Type="http://schemas.openxmlformats.org/officeDocument/2006/relationships/image" Target="../media/image5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0.png"/><Relationship Id="rId4" Type="http://schemas.openxmlformats.org/officeDocument/2006/relationships/image" Target="../media/image32.png"/><Relationship Id="rId9" Type="http://schemas.openxmlformats.org/officeDocument/2006/relationships/image" Target="../media/image58.png"/><Relationship Id="rId5" Type="http://schemas.openxmlformats.org/officeDocument/2006/relationships/image" Target="../media/image56.png"/><Relationship Id="rId6" Type="http://schemas.openxmlformats.org/officeDocument/2006/relationships/image" Target="../media/image51.png"/><Relationship Id="rId7" Type="http://schemas.openxmlformats.org/officeDocument/2006/relationships/image" Target="../media/image53.jpg"/><Relationship Id="rId8" Type="http://schemas.openxmlformats.org/officeDocument/2006/relationships/image" Target="../media/image6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4.png"/><Relationship Id="rId4" Type="http://schemas.openxmlformats.org/officeDocument/2006/relationships/image" Target="../media/image5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7.png"/><Relationship Id="rId4" Type="http://schemas.openxmlformats.org/officeDocument/2006/relationships/image" Target="../media/image66.png"/><Relationship Id="rId5" Type="http://schemas.openxmlformats.org/officeDocument/2006/relationships/image" Target="../media/image6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3.png"/><Relationship Id="rId4" Type="http://schemas.openxmlformats.org/officeDocument/2006/relationships/image" Target="../media/image4.png"/><Relationship Id="rId5" Type="http://schemas.openxmlformats.org/officeDocument/2006/relationships/image" Target="../media/image6.jp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Relationship Id="rId4" Type="http://schemas.openxmlformats.org/officeDocument/2006/relationships/image" Target="../media/image13.png"/><Relationship Id="rId5" Type="http://schemas.openxmlformats.org/officeDocument/2006/relationships/image" Target="../media/image21.png"/><Relationship Id="rId6" Type="http://schemas.openxmlformats.org/officeDocument/2006/relationships/image" Target="../media/image11.png"/><Relationship Id="rId7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SG"/>
              <a:t>Week 10 IS</a:t>
            </a:r>
            <a:endParaRPr/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SG"/>
              <a:t>WE EXPERIENCING LIFE AS A PHYSICS STUDENT NOW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 txBox="1"/>
          <p:nvPr/>
        </p:nvSpPr>
        <p:spPr>
          <a:xfrm>
            <a:off x="728420" y="-1809954"/>
            <a:ext cx="10399363" cy="17807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68" r="0" t="-171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6" name="Google Shape;166;p10"/>
          <p:cNvSpPr txBox="1"/>
          <p:nvPr/>
        </p:nvSpPr>
        <p:spPr>
          <a:xfrm>
            <a:off x="3047999" y="3176623"/>
            <a:ext cx="6096000" cy="64819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7" name="Google Shape;167;p10"/>
          <p:cNvSpPr txBox="1"/>
          <p:nvPr/>
        </p:nvSpPr>
        <p:spPr>
          <a:xfrm>
            <a:off x="3047999" y="3306610"/>
            <a:ext cx="6096000" cy="64819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8" name="Google Shape;168;p10"/>
          <p:cNvSpPr txBox="1"/>
          <p:nvPr/>
        </p:nvSpPr>
        <p:spPr>
          <a:xfrm>
            <a:off x="3047999" y="3251480"/>
            <a:ext cx="6096000" cy="64819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9" name="Google Shape;169;p10"/>
          <p:cNvSpPr txBox="1"/>
          <p:nvPr/>
        </p:nvSpPr>
        <p:spPr>
          <a:xfrm>
            <a:off x="3047999" y="4255527"/>
            <a:ext cx="6096000" cy="6127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0" name="Google Shape;170;p10"/>
          <p:cNvSpPr txBox="1"/>
          <p:nvPr/>
        </p:nvSpPr>
        <p:spPr>
          <a:xfrm>
            <a:off x="3047999" y="4255527"/>
            <a:ext cx="6096000" cy="6127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1" name="Google Shape;171;p10"/>
          <p:cNvSpPr txBox="1"/>
          <p:nvPr/>
        </p:nvSpPr>
        <p:spPr>
          <a:xfrm>
            <a:off x="3047999" y="5036709"/>
            <a:ext cx="6096000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147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2" name="Google Shape;172;p10"/>
          <p:cNvSpPr txBox="1"/>
          <p:nvPr/>
        </p:nvSpPr>
        <p:spPr>
          <a:xfrm>
            <a:off x="3047999" y="4975240"/>
            <a:ext cx="6096000" cy="612796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descr="Flat Earth vs Flat Universe - Imgflip" id="173" name="Google Shape;173;p10"/>
          <p:cNvPicPr preferRelativeResize="0"/>
          <p:nvPr/>
        </p:nvPicPr>
        <p:blipFill rotWithShape="1">
          <a:blip r:embed="rId11">
            <a:alphaModFix amt="20000"/>
          </a:blip>
          <a:srcRect b="0" l="0" r="0" t="0"/>
          <a:stretch/>
        </p:blipFill>
        <p:spPr>
          <a:xfrm>
            <a:off x="5918454" y="154982"/>
            <a:ext cx="6115050" cy="611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0"/>
          <p:cNvSpPr txBox="1"/>
          <p:nvPr/>
        </p:nvSpPr>
        <p:spPr>
          <a:xfrm>
            <a:off x="896318" y="580500"/>
            <a:ext cx="10399363" cy="204556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-468" r="0" t="-89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5" name="Google Shape;175;p10"/>
          <p:cNvSpPr txBox="1"/>
          <p:nvPr/>
        </p:nvSpPr>
        <p:spPr>
          <a:xfrm>
            <a:off x="896318" y="2758369"/>
            <a:ext cx="103993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the two expressions,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1337" y="503817"/>
            <a:ext cx="8909326" cy="164904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1"/>
          <p:cNvSpPr txBox="1"/>
          <p:nvPr/>
        </p:nvSpPr>
        <p:spPr>
          <a:xfrm>
            <a:off x="1721223" y="2400128"/>
            <a:ext cx="8749553" cy="260039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556" r="0" t="-140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2" name="Google Shape;182;p11"/>
          <p:cNvSpPr txBox="1"/>
          <p:nvPr/>
        </p:nvSpPr>
        <p:spPr>
          <a:xfrm>
            <a:off x="3047999" y="4613258"/>
            <a:ext cx="6096000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descr="Flat Earth vs Flat Universe - Imgflip" id="183" name="Google Shape;183;p11"/>
          <p:cNvPicPr preferRelativeResize="0"/>
          <p:nvPr/>
        </p:nvPicPr>
        <p:blipFill rotWithShape="1">
          <a:blip r:embed="rId6">
            <a:alphaModFix amt="20000"/>
          </a:blip>
          <a:srcRect b="0" l="0" r="0" t="0"/>
          <a:stretch/>
        </p:blipFill>
        <p:spPr>
          <a:xfrm>
            <a:off x="5918454" y="119124"/>
            <a:ext cx="6115050" cy="611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176" y="158544"/>
            <a:ext cx="11269648" cy="3667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168" y="3993093"/>
            <a:ext cx="10736173" cy="1600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1155" y="5348251"/>
            <a:ext cx="9554908" cy="838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6680" y="1967297"/>
            <a:ext cx="6886155" cy="1938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2"/>
          <p:cNvSpPr txBox="1"/>
          <p:nvPr/>
        </p:nvSpPr>
        <p:spPr>
          <a:xfrm>
            <a:off x="12653681" y="833718"/>
            <a:ext cx="4918496" cy="169841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-2601" r="0" t="-359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descr="Homer Simpson Quotes Doh. QuotesGram" id="193" name="Google Shape;193;p12"/>
          <p:cNvPicPr preferRelativeResize="0"/>
          <p:nvPr/>
        </p:nvPicPr>
        <p:blipFill rotWithShape="1">
          <a:blip r:embed="rId8">
            <a:alphaModFix amt="35000"/>
          </a:blip>
          <a:srcRect b="0" l="0" r="0" t="0"/>
          <a:stretch/>
        </p:blipFill>
        <p:spPr>
          <a:xfrm>
            <a:off x="9715619" y="1636779"/>
            <a:ext cx="2322837" cy="3667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436" y="1862098"/>
            <a:ext cx="10243127" cy="215915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SG"/>
              <a:t>Taylor expansion</a:t>
            </a:r>
            <a:endParaRPr/>
          </a:p>
        </p:txBody>
      </p:sp>
      <p:pic>
        <p:nvPicPr>
          <p:cNvPr id="200" name="Google Shape;20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6535" y="3087254"/>
            <a:ext cx="5098929" cy="3110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4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137599" y="1783805"/>
            <a:ext cx="2847681" cy="4453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599" y="163181"/>
            <a:ext cx="6209412" cy="174765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4"/>
          <p:cNvSpPr txBox="1"/>
          <p:nvPr/>
        </p:nvSpPr>
        <p:spPr>
          <a:xfrm>
            <a:off x="7135905" y="833718"/>
            <a:ext cx="4918496" cy="169841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2604" r="0" t="-359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8" name="Google Shape;208;p14"/>
          <p:cNvSpPr txBox="1"/>
          <p:nvPr/>
        </p:nvSpPr>
        <p:spPr>
          <a:xfrm>
            <a:off x="137599" y="1910836"/>
            <a:ext cx="8979507" cy="147732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468" l="-610" r="0" t="-205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9" name="Google Shape;209;p14"/>
          <p:cNvSpPr txBox="1"/>
          <p:nvPr/>
        </p:nvSpPr>
        <p:spPr>
          <a:xfrm>
            <a:off x="726141" y="3658491"/>
            <a:ext cx="9457764" cy="250594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4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10" name="Google Shape;210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787762" y="4679067"/>
            <a:ext cx="4266639" cy="1345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23168" y="-1893064"/>
            <a:ext cx="10736173" cy="1600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11155" y="-995795"/>
            <a:ext cx="9554908" cy="838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168" y="514787"/>
            <a:ext cx="10736173" cy="1600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700" y="1858035"/>
            <a:ext cx="9554908" cy="838317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5"/>
          <p:cNvSpPr txBox="1"/>
          <p:nvPr/>
        </p:nvSpPr>
        <p:spPr>
          <a:xfrm>
            <a:off x="609600" y="4162426"/>
            <a:ext cx="10972800" cy="17807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443" r="0" t="-205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0" name="Google Shape;220;p15"/>
          <p:cNvSpPr txBox="1"/>
          <p:nvPr/>
        </p:nvSpPr>
        <p:spPr>
          <a:xfrm>
            <a:off x="523168" y="2538628"/>
            <a:ext cx="10972800" cy="124546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-499" r="0" t="-243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168" y="-2324323"/>
            <a:ext cx="10736173" cy="1600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700" y="-1037565"/>
            <a:ext cx="9554908" cy="83831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6"/>
          <p:cNvSpPr txBox="1"/>
          <p:nvPr/>
        </p:nvSpPr>
        <p:spPr>
          <a:xfrm>
            <a:off x="609600" y="355518"/>
            <a:ext cx="10972800" cy="17807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443" r="0" t="-171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8" name="Google Shape;228;p16"/>
          <p:cNvSpPr txBox="1"/>
          <p:nvPr/>
        </p:nvSpPr>
        <p:spPr>
          <a:xfrm>
            <a:off x="609601" y="2262277"/>
            <a:ext cx="10972799" cy="407207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-443" r="0" t="-74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168" y="-2337340"/>
            <a:ext cx="10736173" cy="1600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700" y="637484"/>
            <a:ext cx="9554908" cy="838317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7"/>
          <p:cNvSpPr/>
          <p:nvPr/>
        </p:nvSpPr>
        <p:spPr>
          <a:xfrm>
            <a:off x="2142514" y="2719044"/>
            <a:ext cx="790697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5400" cap="none">
                <a:solidFill>
                  <a:srgbClr val="FBE6CC"/>
                </a:solidFill>
                <a:latin typeface="Calibri"/>
                <a:ea typeface="Calibri"/>
                <a:cs typeface="Calibri"/>
                <a:sym typeface="Calibri"/>
              </a:rPr>
              <a:t>TRIVIAL AND LEFT AS AN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5400" cap="none">
                <a:solidFill>
                  <a:srgbClr val="FBE6CC"/>
                </a:solidFill>
                <a:latin typeface="Calibri"/>
                <a:ea typeface="Calibri"/>
                <a:cs typeface="Calibri"/>
                <a:sym typeface="Calibri"/>
              </a:rPr>
              <a:t>EXERCISE FOR THE READER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168" y="-2337340"/>
            <a:ext cx="10736173" cy="1600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700" y="637484"/>
            <a:ext cx="9554908" cy="838317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8"/>
          <p:cNvSpPr txBox="1"/>
          <p:nvPr/>
        </p:nvSpPr>
        <p:spPr>
          <a:xfrm>
            <a:off x="609600" y="-2045300"/>
            <a:ext cx="10972800" cy="17807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443" r="0" t="-170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12515575" y="2719044"/>
            <a:ext cx="790697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5400" cap="none">
                <a:solidFill>
                  <a:srgbClr val="FBE6CC"/>
                </a:solidFill>
                <a:latin typeface="Calibri"/>
                <a:ea typeface="Calibri"/>
                <a:cs typeface="Calibri"/>
                <a:sym typeface="Calibri"/>
              </a:rPr>
              <a:t>TRIVIAL AND LEFT AS AN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5400" cap="none">
                <a:solidFill>
                  <a:srgbClr val="FBE6CC"/>
                </a:solidFill>
                <a:latin typeface="Calibri"/>
                <a:ea typeface="Calibri"/>
                <a:cs typeface="Calibri"/>
                <a:sym typeface="Calibri"/>
              </a:rPr>
              <a:t>EXERCISE FOR THE READER</a:t>
            </a:r>
            <a:endParaRPr/>
          </a:p>
        </p:txBody>
      </p:sp>
      <p:sp>
        <p:nvSpPr>
          <p:cNvPr id="244" name="Google Shape;244;p18"/>
          <p:cNvSpPr txBox="1"/>
          <p:nvPr/>
        </p:nvSpPr>
        <p:spPr>
          <a:xfrm>
            <a:off x="609599" y="1475801"/>
            <a:ext cx="10649741" cy="260475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-457" r="0" t="-117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descr="ill change him : r/calculus" id="245" name="Google Shape;245;p18"/>
          <p:cNvPicPr preferRelativeResize="0"/>
          <p:nvPr/>
        </p:nvPicPr>
        <p:blipFill rotWithShape="1">
          <a:blip r:embed="rId7">
            <a:alphaModFix amt="26000"/>
          </a:blip>
          <a:srcRect b="0" l="0" r="0" t="0"/>
          <a:stretch/>
        </p:blipFill>
        <p:spPr>
          <a:xfrm>
            <a:off x="6961895" y="1269518"/>
            <a:ext cx="4839580" cy="3598448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8"/>
          <p:cNvSpPr txBox="1"/>
          <p:nvPr/>
        </p:nvSpPr>
        <p:spPr>
          <a:xfrm>
            <a:off x="609598" y="4724518"/>
            <a:ext cx="10972801" cy="657681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-443" r="0" t="-462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168" y="-2337340"/>
            <a:ext cx="10736173" cy="1600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700" y="637484"/>
            <a:ext cx="9554908" cy="838317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9"/>
          <p:cNvSpPr txBox="1"/>
          <p:nvPr/>
        </p:nvSpPr>
        <p:spPr>
          <a:xfrm>
            <a:off x="609600" y="-2045300"/>
            <a:ext cx="10972800" cy="17807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443" r="0" t="-170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2515575" y="2719044"/>
            <a:ext cx="790697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5400" cap="none">
                <a:solidFill>
                  <a:srgbClr val="FBE6CC"/>
                </a:solidFill>
                <a:latin typeface="Calibri"/>
                <a:ea typeface="Calibri"/>
                <a:cs typeface="Calibri"/>
                <a:sym typeface="Calibri"/>
              </a:rPr>
              <a:t>TRIVIAL AND LEFT AS AN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5400" cap="none">
                <a:solidFill>
                  <a:srgbClr val="FBE6CC"/>
                </a:solidFill>
                <a:latin typeface="Calibri"/>
                <a:ea typeface="Calibri"/>
                <a:cs typeface="Calibri"/>
                <a:sym typeface="Calibri"/>
              </a:rPr>
              <a:t>EXERCISE FOR THE READER</a:t>
            </a:r>
            <a:endParaRPr/>
          </a:p>
        </p:txBody>
      </p:sp>
      <p:sp>
        <p:nvSpPr>
          <p:cNvPr id="255" name="Google Shape;255;p19"/>
          <p:cNvSpPr txBox="1"/>
          <p:nvPr/>
        </p:nvSpPr>
        <p:spPr>
          <a:xfrm>
            <a:off x="13049249" y="1475801"/>
            <a:ext cx="10649741" cy="260475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-513" r="0" t="-117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descr="ill change him : r/calculus" id="256" name="Google Shape;256;p19"/>
          <p:cNvPicPr preferRelativeResize="0"/>
          <p:nvPr/>
        </p:nvPicPr>
        <p:blipFill rotWithShape="1">
          <a:blip r:embed="rId7">
            <a:alphaModFix amt="26000"/>
          </a:blip>
          <a:srcRect b="0" l="0" r="0" t="0"/>
          <a:stretch/>
        </p:blipFill>
        <p:spPr>
          <a:xfrm>
            <a:off x="12734045" y="1269518"/>
            <a:ext cx="4839580" cy="3598448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9"/>
          <p:cNvSpPr txBox="1"/>
          <p:nvPr/>
        </p:nvSpPr>
        <p:spPr>
          <a:xfrm>
            <a:off x="609598" y="1475801"/>
            <a:ext cx="10972801" cy="657681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-443" r="0" t="-462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8" name="Google Shape;258;p19"/>
          <p:cNvSpPr txBox="1"/>
          <p:nvPr/>
        </p:nvSpPr>
        <p:spPr>
          <a:xfrm>
            <a:off x="609598" y="2304882"/>
            <a:ext cx="10972801" cy="210140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-443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descr="ill change him : r/calculus" id="259" name="Google Shape;259;p19"/>
          <p:cNvPicPr preferRelativeResize="0"/>
          <p:nvPr/>
        </p:nvPicPr>
        <p:blipFill rotWithShape="1">
          <a:blip r:embed="rId7">
            <a:alphaModFix amt="26000"/>
          </a:blip>
          <a:srcRect b="0" l="0" r="0" t="0"/>
          <a:stretch/>
        </p:blipFill>
        <p:spPr>
          <a:xfrm>
            <a:off x="6961895" y="1269518"/>
            <a:ext cx="4839580" cy="3598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ctrTitle"/>
          </p:nvPr>
        </p:nvSpPr>
        <p:spPr>
          <a:xfrm>
            <a:off x="1097280" y="8351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SG"/>
              <a:t>Recap</a:t>
            </a:r>
            <a:endParaRPr/>
          </a:p>
        </p:txBody>
      </p:sp>
      <p:sp>
        <p:nvSpPr>
          <p:cNvPr id="108" name="Google Shape;108;p2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398" y="364716"/>
            <a:ext cx="9852879" cy="1231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7398" y="1596326"/>
            <a:ext cx="9872253" cy="4461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"/>
          <p:cNvSpPr/>
          <p:nvPr/>
        </p:nvSpPr>
        <p:spPr>
          <a:xfrm>
            <a:off x="2142514" y="3567954"/>
            <a:ext cx="790697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5400" cap="none">
                <a:solidFill>
                  <a:srgbClr val="FBE6CC"/>
                </a:solidFill>
                <a:latin typeface="Calibri"/>
                <a:ea typeface="Calibri"/>
                <a:cs typeface="Calibri"/>
                <a:sym typeface="Calibri"/>
              </a:rPr>
              <a:t>TRIVIAL AND LEFT AS AN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5400" cap="none">
                <a:solidFill>
                  <a:srgbClr val="FBE6CC"/>
                </a:solidFill>
                <a:latin typeface="Calibri"/>
                <a:ea typeface="Calibri"/>
                <a:cs typeface="Calibri"/>
                <a:sym typeface="Calibri"/>
              </a:rPr>
              <a:t>EXERCISE FOR THE READER</a:t>
            </a:r>
            <a:endParaRPr/>
          </a:p>
        </p:txBody>
      </p:sp>
      <p:sp>
        <p:nvSpPr>
          <p:cNvPr id="271" name="Google Shape;271;p21"/>
          <p:cNvSpPr txBox="1"/>
          <p:nvPr/>
        </p:nvSpPr>
        <p:spPr>
          <a:xfrm>
            <a:off x="8901953" y="5230855"/>
            <a:ext cx="18791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(for real this time)</a:t>
            </a:r>
            <a:endParaRPr/>
          </a:p>
        </p:txBody>
      </p:sp>
      <p:pic>
        <p:nvPicPr>
          <p:cNvPr id="272" name="Google Shape;272;p21"/>
          <p:cNvPicPr preferRelativeResize="0"/>
          <p:nvPr/>
        </p:nvPicPr>
        <p:blipFill rotWithShape="1">
          <a:blip r:embed="rId3">
            <a:alphaModFix/>
          </a:blip>
          <a:srcRect b="52347" l="0" r="0" t="-80"/>
          <a:stretch/>
        </p:blipFill>
        <p:spPr>
          <a:xfrm>
            <a:off x="561127" y="457201"/>
            <a:ext cx="11069746" cy="2644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22"/>
          <p:cNvPicPr preferRelativeResize="0"/>
          <p:nvPr/>
        </p:nvPicPr>
        <p:blipFill rotWithShape="1">
          <a:blip r:embed="rId3">
            <a:alphaModFix/>
          </a:blip>
          <a:srcRect b="2508" l="0" r="0" t="-81"/>
          <a:stretch/>
        </p:blipFill>
        <p:spPr>
          <a:xfrm>
            <a:off x="561127" y="457201"/>
            <a:ext cx="11069746" cy="5405786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2"/>
          <p:cNvSpPr/>
          <p:nvPr/>
        </p:nvSpPr>
        <p:spPr>
          <a:xfrm>
            <a:off x="2142514" y="6893861"/>
            <a:ext cx="790697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5400" cap="none">
                <a:solidFill>
                  <a:srgbClr val="FBE6CC"/>
                </a:solidFill>
                <a:latin typeface="Calibri"/>
                <a:ea typeface="Calibri"/>
                <a:cs typeface="Calibri"/>
                <a:sym typeface="Calibri"/>
              </a:rPr>
              <a:t>TRIVIAL AND LEFT AS AN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5400" cap="none">
                <a:solidFill>
                  <a:srgbClr val="FBE6CC"/>
                </a:solidFill>
                <a:latin typeface="Calibri"/>
                <a:ea typeface="Calibri"/>
                <a:cs typeface="Calibri"/>
                <a:sym typeface="Calibri"/>
              </a:rPr>
              <a:t>EXERCISE FOR THE READER</a:t>
            </a:r>
            <a:endParaRPr/>
          </a:p>
        </p:txBody>
      </p:sp>
      <p:sp>
        <p:nvSpPr>
          <p:cNvPr id="279" name="Google Shape;279;p22"/>
          <p:cNvSpPr txBox="1"/>
          <p:nvPr/>
        </p:nvSpPr>
        <p:spPr>
          <a:xfrm>
            <a:off x="8901953" y="8556762"/>
            <a:ext cx="18791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(for real this time)</a:t>
            </a:r>
            <a:endParaRPr/>
          </a:p>
        </p:txBody>
      </p:sp>
      <p:pic>
        <p:nvPicPr>
          <p:cNvPr id="280" name="Google Shape;28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82563" y="2211713"/>
            <a:ext cx="1933845" cy="695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08036" y="1573449"/>
            <a:ext cx="1267002" cy="638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SG"/>
              <a:t>Discussion questions</a:t>
            </a:r>
            <a:endParaRPr/>
          </a:p>
        </p:txBody>
      </p:sp>
      <p:sp>
        <p:nvSpPr>
          <p:cNvPr id="114" name="Google Shape;114;p3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4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182" y="1534224"/>
            <a:ext cx="11451636" cy="378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5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025" y="1286358"/>
            <a:ext cx="11719949" cy="214264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 txBox="1"/>
          <p:nvPr/>
        </p:nvSpPr>
        <p:spPr>
          <a:xfrm>
            <a:off x="4067656" y="3632263"/>
            <a:ext cx="4056688" cy="5232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6" name="Google Shape;126;p5"/>
          <p:cNvSpPr txBox="1"/>
          <p:nvPr/>
        </p:nvSpPr>
        <p:spPr>
          <a:xfrm>
            <a:off x="4267230" y="4358746"/>
            <a:ext cx="3657540" cy="52322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descr="Stream Hmm. music | Listen to songs, albums, playlists for free on  SoundCloud" id="127" name="Google Shape;127;p5"/>
          <p:cNvPicPr preferRelativeResize="0"/>
          <p:nvPr/>
        </p:nvPicPr>
        <p:blipFill rotWithShape="1">
          <a:blip r:embed="rId6">
            <a:alphaModFix amt="35000"/>
          </a:blip>
          <a:srcRect b="11555" l="7140" r="398" t="11998"/>
          <a:stretch/>
        </p:blipFill>
        <p:spPr>
          <a:xfrm>
            <a:off x="8759953" y="3429001"/>
            <a:ext cx="2798064" cy="2313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5"/>
          <p:cNvSpPr/>
          <p:nvPr/>
        </p:nvSpPr>
        <p:spPr>
          <a:xfrm>
            <a:off x="2804022" y="5011722"/>
            <a:ext cx="643766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SG" sz="400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Age of universe &lt; Age of Earth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Confirmed!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123" y="829482"/>
            <a:ext cx="11307753" cy="232442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6"/>
          <p:cNvSpPr txBox="1"/>
          <p:nvPr/>
        </p:nvSpPr>
        <p:spPr>
          <a:xfrm>
            <a:off x="400354" y="3704094"/>
            <a:ext cx="10471841" cy="120032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0659" l="-931" r="0" t="-40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5" name="Google Shape;135;p6"/>
          <p:cNvSpPr txBox="1"/>
          <p:nvPr/>
        </p:nvSpPr>
        <p:spPr>
          <a:xfrm>
            <a:off x="400354" y="5179517"/>
            <a:ext cx="113912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Visualisation (and basically the answer): https://www.desmos.com/calculator/</a:t>
            </a:r>
            <a:r>
              <a:rPr lang="en-SG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kx72xazdz0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143" y="154982"/>
            <a:ext cx="8909326" cy="4338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53" y="4493111"/>
            <a:ext cx="8909326" cy="16490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t Earth vs Flat Universe - Imgflip" id="142" name="Google Shape;142;p7"/>
          <p:cNvPicPr preferRelativeResize="0"/>
          <p:nvPr/>
        </p:nvPicPr>
        <p:blipFill rotWithShape="1">
          <a:blip r:embed="rId5">
            <a:alphaModFix amt="20000"/>
          </a:blip>
          <a:srcRect b="0" l="0" r="0" t="0"/>
          <a:stretch/>
        </p:blipFill>
        <p:spPr>
          <a:xfrm>
            <a:off x="5918454" y="154982"/>
            <a:ext cx="6115050" cy="611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7"/>
          <p:cNvSpPr txBox="1"/>
          <p:nvPr/>
        </p:nvSpPr>
        <p:spPr>
          <a:xfrm>
            <a:off x="896317" y="-1890642"/>
            <a:ext cx="10399363" cy="178074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-468" r="0" t="-205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/>
        </p:nvSpPr>
        <p:spPr>
          <a:xfrm>
            <a:off x="896317" y="673264"/>
            <a:ext cx="10399363" cy="17807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68" r="0" t="-170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9" name="Google Shape;149;p8"/>
          <p:cNvSpPr txBox="1"/>
          <p:nvPr/>
        </p:nvSpPr>
        <p:spPr>
          <a:xfrm>
            <a:off x="896318" y="2895600"/>
            <a:ext cx="10399363" cy="204556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468" r="0" t="-89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descr="Flat Earth vs Flat Universe - Imgflip" id="150" name="Google Shape;150;p8"/>
          <p:cNvPicPr preferRelativeResize="0"/>
          <p:nvPr/>
        </p:nvPicPr>
        <p:blipFill rotWithShape="1">
          <a:blip r:embed="rId5">
            <a:alphaModFix amt="20000"/>
          </a:blip>
          <a:srcRect b="0" l="0" r="0" t="0"/>
          <a:stretch/>
        </p:blipFill>
        <p:spPr>
          <a:xfrm>
            <a:off x="5918454" y="119123"/>
            <a:ext cx="6115050" cy="611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/>
          <p:nvPr/>
        </p:nvSpPr>
        <p:spPr>
          <a:xfrm>
            <a:off x="728420" y="-1809954"/>
            <a:ext cx="10399363" cy="17807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68" r="0" t="-171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6" name="Google Shape;156;p9"/>
          <p:cNvSpPr txBox="1"/>
          <p:nvPr/>
        </p:nvSpPr>
        <p:spPr>
          <a:xfrm>
            <a:off x="896318" y="580500"/>
            <a:ext cx="10399363" cy="204556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468" r="0" t="-89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7" name="Google Shape;157;p9"/>
          <p:cNvSpPr txBox="1"/>
          <p:nvPr/>
        </p:nvSpPr>
        <p:spPr>
          <a:xfrm>
            <a:off x="896318" y="2758369"/>
            <a:ext cx="103993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the two expressions,</a:t>
            </a:r>
            <a:endParaRPr/>
          </a:p>
        </p:txBody>
      </p:sp>
      <p:sp>
        <p:nvSpPr>
          <p:cNvPr id="158" name="Google Shape;158;p9"/>
          <p:cNvSpPr txBox="1"/>
          <p:nvPr/>
        </p:nvSpPr>
        <p:spPr>
          <a:xfrm>
            <a:off x="3048000" y="3181000"/>
            <a:ext cx="6096000" cy="64819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9" name="Google Shape;159;p9"/>
          <p:cNvSpPr txBox="1"/>
          <p:nvPr/>
        </p:nvSpPr>
        <p:spPr>
          <a:xfrm>
            <a:off x="3048000" y="4167222"/>
            <a:ext cx="6096000" cy="64819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descr="Flat Earth vs Flat Universe - Imgflip" id="160" name="Google Shape;160;p9"/>
          <p:cNvPicPr preferRelativeResize="0"/>
          <p:nvPr/>
        </p:nvPicPr>
        <p:blipFill rotWithShape="1">
          <a:blip r:embed="rId7">
            <a:alphaModFix amt="20000"/>
          </a:blip>
          <a:srcRect b="0" l="0" r="0" t="0"/>
          <a:stretch/>
        </p:blipFill>
        <p:spPr>
          <a:xfrm>
            <a:off x="5918454" y="154982"/>
            <a:ext cx="6115050" cy="611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2022-10-11T03:07:50Z</dcterms:created>
  <dc:creator>Hillson</dc:creator>
</cp:coreProperties>
</file>