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72" r:id="rId3"/>
    <p:sldId id="277" r:id="rId4"/>
    <p:sldId id="301" r:id="rId5"/>
    <p:sldId id="274" r:id="rId6"/>
    <p:sldId id="275" r:id="rId7"/>
    <p:sldId id="279" r:id="rId8"/>
    <p:sldId id="280" r:id="rId9"/>
    <p:sldId id="304" r:id="rId10"/>
    <p:sldId id="284" r:id="rId11"/>
    <p:sldId id="285" r:id="rId12"/>
    <p:sldId id="286" r:id="rId13"/>
    <p:sldId id="287" r:id="rId14"/>
    <p:sldId id="299" r:id="rId15"/>
    <p:sldId id="302" r:id="rId16"/>
    <p:sldId id="281" r:id="rId17"/>
    <p:sldId id="305" r:id="rId18"/>
    <p:sldId id="282" r:id="rId19"/>
    <p:sldId id="303" r:id="rId20"/>
    <p:sldId id="283" r:id="rId21"/>
    <p:sldId id="290" r:id="rId22"/>
    <p:sldId id="288" r:id="rId23"/>
    <p:sldId id="289" r:id="rId24"/>
    <p:sldId id="270" r:id="rId25"/>
    <p:sldId id="291" r:id="rId26"/>
    <p:sldId id="292" r:id="rId27"/>
    <p:sldId id="293" r:id="rId28"/>
    <p:sldId id="294" r:id="rId29"/>
    <p:sldId id="295" r:id="rId30"/>
    <p:sldId id="296" r:id="rId31"/>
    <p:sldId id="300" r:id="rId32"/>
    <p:sldId id="297" r:id="rId33"/>
    <p:sldId id="298" r:id="rId34"/>
    <p:sldId id="30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28E1C"/>
    <a:srgbClr val="FF7C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15" autoAdjust="0"/>
  </p:normalViewPr>
  <p:slideViewPr>
    <p:cSldViewPr>
      <p:cViewPr varScale="1">
        <p:scale>
          <a:sx n="62" d="100"/>
          <a:sy n="62" d="100"/>
        </p:scale>
        <p:origin x="54" y="51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CC492-2A21-4D00-AA28-9549A913A616}" type="datetimeFigureOut">
              <a:rPr lang="en-SG" smtClean="0"/>
              <a:t>31/8/2023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7BC89-9334-4FDD-BA42-551323CBA6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955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Get a student to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7BC89-9334-4FDD-BA42-551323CBA62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0213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7BC89-9334-4FDD-BA42-551323CBA62C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4713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7BC89-9334-4FDD-BA42-551323CBA62C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7278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7BC89-9334-4FDD-BA42-551323CBA62C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1250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7BC89-9334-4FDD-BA42-551323CBA62C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4217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7BC89-9334-4FDD-BA42-551323CBA62C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3499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7BC89-9334-4FDD-BA42-551323CBA62C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3901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7BC89-9334-4FDD-BA42-551323CBA62C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2996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BC89-9334-4FDD-BA42-551323CBA62C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1986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7BC89-9334-4FDD-BA42-551323CBA62C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8227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7BC89-9334-4FDD-BA42-551323CBA62C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0392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7BC89-9334-4FDD-BA42-551323CBA62C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18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A64C-04E9-4EEC-8408-AFB6F7BA4320}" type="datetime1">
              <a:rPr lang="en-US" smtClean="0"/>
              <a:t>8/31/2023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E49-5930-4EC2-A74E-9ADA6FB0ECAC}" type="datetime1">
              <a:rPr lang="en-US" smtClean="0"/>
              <a:t>8/31/2023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9A19-5C47-47E8-AFD3-617F426F39D5}" type="datetime1">
              <a:rPr lang="en-US" smtClean="0"/>
              <a:t>8/31/2023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D7C4-19EC-4002-89F2-365EDAC40578}" type="datetime1">
              <a:rPr lang="en-US" smtClean="0"/>
              <a:t>8/31/2023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0CFB9-EB3A-4E34-B9AD-3F83068C5BAD}" type="datetime1">
              <a:rPr lang="en-US" smtClean="0"/>
              <a:t>8/31/2023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90F7-415D-409A-B82F-DDF1A37AC508}" type="datetime1">
              <a:rPr lang="en-US" smtClean="0"/>
              <a:t>8/31/2023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C452-1B06-4D07-BBED-744818F7199E}" type="datetime1">
              <a:rPr lang="en-US" smtClean="0"/>
              <a:t>8/31/2023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8F89-A5F7-43CE-9FE9-5AF3E4FA0D04}" type="datetime1">
              <a:rPr lang="en-US" smtClean="0"/>
              <a:t>8/31/2023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69FA3-02E8-4D54-96EB-9643D67C7A9C}" type="datetime1">
              <a:rPr lang="en-US" smtClean="0"/>
              <a:t>8/31/2023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4BB7-79D1-4BB6-97A0-D6340846806D}" type="datetime1">
              <a:rPr lang="en-US" smtClean="0"/>
              <a:t>8/31/2023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5EAE-BC05-48A9-B406-C44B8A369BBF}" type="datetime1">
              <a:rPr lang="en-US" smtClean="0"/>
              <a:t>8/31/2023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4147-06D3-43D7-83ED-3FA7AF233A4A}" type="datetime1">
              <a:rPr lang="en-US" smtClean="0"/>
              <a:t>8/31/2023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1BC99-F884-43C5-B753-915CEB8D5D35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0.png"/><Relationship Id="rId3" Type="http://schemas.openxmlformats.org/officeDocument/2006/relationships/image" Target="../media/image680.png"/><Relationship Id="rId7" Type="http://schemas.openxmlformats.org/officeDocument/2006/relationships/image" Target="../media/image7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5" Type="http://schemas.openxmlformats.org/officeDocument/2006/relationships/image" Target="../media/image700.png"/><Relationship Id="rId10" Type="http://schemas.openxmlformats.org/officeDocument/2006/relationships/image" Target="../media/image75.png"/><Relationship Id="rId4" Type="http://schemas.openxmlformats.org/officeDocument/2006/relationships/image" Target="../media/image690.png"/><Relationship Id="rId9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image" Target="../media/image17.png"/><Relationship Id="rId4" Type="http://schemas.openxmlformats.org/officeDocument/2006/relationships/image" Target="../media/image77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6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0.png"/><Relationship Id="rId10" Type="http://schemas.openxmlformats.org/officeDocument/2006/relationships/image" Target="../media/image16.png"/><Relationship Id="rId4" Type="http://schemas.openxmlformats.org/officeDocument/2006/relationships/image" Target="../media/image79.png"/><Relationship Id="rId9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4.png"/><Relationship Id="rId7" Type="http://schemas.openxmlformats.org/officeDocument/2006/relationships/image" Target="../media/image84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77.png"/><Relationship Id="rId5" Type="http://schemas.openxmlformats.org/officeDocument/2006/relationships/image" Target="../media/image79.png"/><Relationship Id="rId4" Type="http://schemas.openxmlformats.org/officeDocument/2006/relationships/image" Target="../media/image76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opscience-iop-org.libproxy1.nus.edu.sg/article/10.1088/0143-0807/23/1/304/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6.png"/><Relationship Id="rId15" Type="http://schemas.openxmlformats.org/officeDocument/2006/relationships/image" Target="../media/image4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240.png"/><Relationship Id="rId12" Type="http://schemas.openxmlformats.org/officeDocument/2006/relationships/image" Target="../media/image32.png"/><Relationship Id="rId2" Type="http://schemas.openxmlformats.org/officeDocument/2006/relationships/image" Target="../media/image29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8.png"/><Relationship Id="rId5" Type="http://schemas.openxmlformats.org/officeDocument/2006/relationships/image" Target="../media/image26.png"/><Relationship Id="rId15" Type="http://schemas.openxmlformats.org/officeDocument/2006/relationships/image" Target="../media/image42.png"/><Relationship Id="rId10" Type="http://schemas.openxmlformats.org/officeDocument/2006/relationships/image" Target="../media/image27.png"/><Relationship Id="rId4" Type="http://schemas.openxmlformats.org/officeDocument/2006/relationships/image" Target="../media/image31.png"/><Relationship Id="rId9" Type="http://schemas.openxmlformats.org/officeDocument/2006/relationships/image" Target="../media/image260.png"/><Relationship Id="rId1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20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43.png"/><Relationship Id="rId18" Type="http://schemas.openxmlformats.org/officeDocument/2006/relationships/image" Target="../media/image51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41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0.png"/><Relationship Id="rId5" Type="http://schemas.openxmlformats.org/officeDocument/2006/relationships/image" Target="../media/image320.png"/><Relationship Id="rId15" Type="http://schemas.openxmlformats.org/officeDocument/2006/relationships/image" Target="../media/image47.png"/><Relationship Id="rId10" Type="http://schemas.openxmlformats.org/officeDocument/2006/relationships/image" Target="../media/image39.png"/><Relationship Id="rId19" Type="http://schemas.openxmlformats.org/officeDocument/2006/relationships/image" Target="../media/image52.png"/><Relationship Id="rId4" Type="http://schemas.openxmlformats.org/officeDocument/2006/relationships/image" Target="../media/image45.png"/><Relationship Id="rId9" Type="http://schemas.openxmlformats.org/officeDocument/2006/relationships/image" Target="../media/image38.png"/><Relationship Id="rId1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7.png"/><Relationship Id="rId7" Type="http://schemas.openxmlformats.org/officeDocument/2006/relationships/image" Target="../media/image63.png"/><Relationship Id="rId12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53.png"/><Relationship Id="rId5" Type="http://schemas.openxmlformats.org/officeDocument/2006/relationships/image" Target="../media/image7.png"/><Relationship Id="rId10" Type="http://schemas.openxmlformats.org/officeDocument/2006/relationships/image" Target="../media/image58.png"/><Relationship Id="rId4" Type="http://schemas.openxmlformats.org/officeDocument/2006/relationships/image" Target="../media/image6.png"/><Relationship Id="rId9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54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6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7.png"/><Relationship Id="rId9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7.png"/><Relationship Id="rId9" Type="http://schemas.openxmlformats.org/officeDocument/2006/relationships/image" Target="../media/image10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rilliant.org/wiki/deriving-keplers-laws/)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Newton's-apple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1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3.png"/><Relationship Id="rId10" Type="http://schemas.openxmlformats.org/officeDocument/2006/relationships/image" Target="../media/image14.png"/><Relationship Id="rId4" Type="http://schemas.openxmlformats.org/officeDocument/2006/relationships/image" Target="../media/image22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44F09D-CDB9-4F90-A77B-34E2BE0B8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2130426"/>
            <a:ext cx="11161240" cy="147002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SP3176 The Universe </a:t>
            </a:r>
            <a:br>
              <a:rPr lang="en-SG" dirty="0"/>
            </a:br>
            <a:r>
              <a:rPr lang="en-SG" dirty="0">
                <a:solidFill>
                  <a:schemeClr val="accent1"/>
                </a:solidFill>
              </a:rPr>
              <a:t>Chapter 2: Falling Apples and Orbiting Planets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3428DA7-5A78-4EA8-A00F-185747477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581128"/>
            <a:ext cx="8534400" cy="1057672"/>
          </a:xfrm>
        </p:spPr>
        <p:txBody>
          <a:bodyPr/>
          <a:lstStyle/>
          <a:p>
            <a:r>
              <a:rPr lang="en-SG" dirty="0"/>
              <a:t>Lim Zhi Han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FDF87-2687-4210-9E99-FF606F23F5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12424" y="260648"/>
            <a:ext cx="1971637" cy="779074"/>
          </a:xfrm>
          <a:prstGeom prst="rect">
            <a:avLst/>
          </a:prstGeom>
        </p:spPr>
      </p:pic>
      <p:pic>
        <p:nvPicPr>
          <p:cNvPr id="6" name="Picture 5" descr="nus logo.jpg">
            <a:extLst>
              <a:ext uri="{FF2B5EF4-FFF2-40B4-BE49-F238E27FC236}">
                <a16:creationId xmlns:a16="http://schemas.microsoft.com/office/drawing/2014/main" id="{0E5BC8BF-DB49-4FBF-A3EF-1CF1F0C292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07938" y="277882"/>
            <a:ext cx="1842811" cy="8718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89A6B7-831E-4B5D-A5C8-BAB009A9FDB0}"/>
              </a:ext>
            </a:extLst>
          </p:cNvPr>
          <p:cNvSpPr txBox="1">
            <a:spLocks/>
          </p:cNvSpPr>
          <p:nvPr/>
        </p:nvSpPr>
        <p:spPr>
          <a:xfrm>
            <a:off x="609600" y="260648"/>
            <a:ext cx="113190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Solving DEs Numerically – </a:t>
            </a:r>
            <a:r>
              <a:rPr lang="en-SG" dirty="0">
                <a:solidFill>
                  <a:srgbClr val="F28E1C"/>
                </a:solidFill>
              </a:rPr>
              <a:t>Beer foam</a:t>
            </a:r>
            <a:endParaRPr lang="en-S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E4CD-C9DA-4A7D-ADA4-ABBDAE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10</a:t>
            </a:fld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7D0D8C-FAC9-45E8-9D60-CF9FAC44F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705092"/>
            <a:ext cx="2078055" cy="2078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/>
              <p:nvPr/>
            </p:nvSpPr>
            <p:spPr>
              <a:xfrm>
                <a:off x="2927648" y="1700808"/>
                <a:ext cx="2392193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SG" sz="24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𝑘𝑁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1700808"/>
                <a:ext cx="2392193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64A1985-6285-4969-A2BF-78F8E4A79269}"/>
              </a:ext>
            </a:extLst>
          </p:cNvPr>
          <p:cNvSpPr txBox="1"/>
          <p:nvPr/>
        </p:nvSpPr>
        <p:spPr>
          <a:xfrm>
            <a:off x="407368" y="4009348"/>
            <a:ext cx="161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SG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mage: Flaticon.com</a:t>
            </a:r>
            <a:endParaRPr lang="en-SG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D9C0EE-C9F2-43A5-9C8C-6B3B4B2406CB}"/>
                  </a:ext>
                </a:extLst>
              </p:cNvPr>
              <p:cNvSpPr txBox="1"/>
              <p:nvPr/>
            </p:nvSpPr>
            <p:spPr>
              <a:xfrm>
                <a:off x="2855640" y="2780928"/>
                <a:ext cx="25509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D9C0EE-C9F2-43A5-9C8C-6B3B4B240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2780928"/>
                <a:ext cx="2550955" cy="369332"/>
              </a:xfrm>
              <a:prstGeom prst="rect">
                <a:avLst/>
              </a:prstGeom>
              <a:blipFill>
                <a:blip r:embed="rId4"/>
                <a:stretch>
                  <a:fillRect l="-2148" r="-2625" b="-131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98D377-AB57-4896-B5C1-BA1EDF0E80E5}"/>
                  </a:ext>
                </a:extLst>
              </p:cNvPr>
              <p:cNvSpPr txBox="1"/>
              <p:nvPr/>
            </p:nvSpPr>
            <p:spPr>
              <a:xfrm>
                <a:off x="3359696" y="3501008"/>
                <a:ext cx="10504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98D377-AB57-4896-B5C1-BA1EDF0E8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3501008"/>
                <a:ext cx="1050416" cy="369332"/>
              </a:xfrm>
              <a:prstGeom prst="rect">
                <a:avLst/>
              </a:prstGeom>
              <a:blipFill>
                <a:blip r:embed="rId5"/>
                <a:stretch>
                  <a:fillRect l="-6977" r="-6977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EFDB99-206B-4A8F-A9EE-A70EBEDE3917}"/>
                  </a:ext>
                </a:extLst>
              </p:cNvPr>
              <p:cNvSpPr txBox="1"/>
              <p:nvPr/>
            </p:nvSpPr>
            <p:spPr>
              <a:xfrm>
                <a:off x="3215680" y="4283804"/>
                <a:ext cx="13534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EFDB99-206B-4A8F-A9EE-A70EBEDE3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4283804"/>
                <a:ext cx="1353447" cy="369332"/>
              </a:xfrm>
              <a:prstGeom prst="rect">
                <a:avLst/>
              </a:prstGeom>
              <a:blipFill>
                <a:blip r:embed="rId6"/>
                <a:stretch>
                  <a:fillRect l="-4955" r="-4955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E9AF87-4C61-4982-9176-5B127C7C211B}"/>
                  </a:ext>
                </a:extLst>
              </p:cNvPr>
              <p:cNvSpPr txBox="1"/>
              <p:nvPr/>
            </p:nvSpPr>
            <p:spPr>
              <a:xfrm>
                <a:off x="7369498" y="2537702"/>
                <a:ext cx="21437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E9AF87-4C61-4982-9176-5B127C7C2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498" y="2537702"/>
                <a:ext cx="2143792" cy="369332"/>
              </a:xfrm>
              <a:prstGeom prst="rect">
                <a:avLst/>
              </a:prstGeom>
              <a:blipFill>
                <a:blip r:embed="rId7"/>
                <a:stretch>
                  <a:fillRect l="-3125" r="-2557" b="-147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B45738-D2C5-490F-88F1-6E4B28F13507}"/>
                  </a:ext>
                </a:extLst>
              </p:cNvPr>
              <p:cNvSpPr txBox="1"/>
              <p:nvPr/>
            </p:nvSpPr>
            <p:spPr>
              <a:xfrm>
                <a:off x="8040216" y="3140968"/>
                <a:ext cx="182883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B45738-D2C5-490F-88F1-6E4B28F13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16" y="3140968"/>
                <a:ext cx="1828834" cy="6938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901F0A-AB81-49E7-9375-8E2A908F2122}"/>
                  </a:ext>
                </a:extLst>
              </p:cNvPr>
              <p:cNvSpPr txBox="1"/>
              <p:nvPr/>
            </p:nvSpPr>
            <p:spPr>
              <a:xfrm>
                <a:off x="8083204" y="4113552"/>
                <a:ext cx="17572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𝑘𝑁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901F0A-AB81-49E7-9375-8E2A908F2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04" y="4113552"/>
                <a:ext cx="1757212" cy="369332"/>
              </a:xfrm>
              <a:prstGeom prst="rect">
                <a:avLst/>
              </a:prstGeom>
              <a:blipFill>
                <a:blip r:embed="rId9"/>
                <a:stretch>
                  <a:fillRect l="-1389" r="-2778" b="-1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FD2EA9F-1843-4C60-9755-F72ED1DDF9C0}"/>
              </a:ext>
            </a:extLst>
          </p:cNvPr>
          <p:cNvSpPr txBox="1"/>
          <p:nvPr/>
        </p:nvSpPr>
        <p:spPr>
          <a:xfrm>
            <a:off x="6745838" y="1633902"/>
            <a:ext cx="2952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200" dirty="0">
                <a:solidFill>
                  <a:schemeClr val="accent1"/>
                </a:solidFill>
              </a:rPr>
              <a:t>Numerical scheme (Euler Method):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17F4FC-F32F-447D-B830-55ED361831F7}"/>
                  </a:ext>
                </a:extLst>
              </p:cNvPr>
              <p:cNvSpPr txBox="1"/>
              <p:nvPr/>
            </p:nvSpPr>
            <p:spPr>
              <a:xfrm>
                <a:off x="6745838" y="4735903"/>
                <a:ext cx="49667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>
                    <a:solidFill>
                      <a:schemeClr val="accent6"/>
                    </a:solidFill>
                  </a:rPr>
                  <a:t>Implement this on Python and plot the solution for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SG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&lt;20 </m:t>
                    </m:r>
                  </m:oMath>
                </a14:m>
                <a:endParaRPr lang="en-SG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17F4FC-F32F-447D-B830-55ED36183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838" y="4735903"/>
                <a:ext cx="4966786" cy="830997"/>
              </a:xfrm>
              <a:prstGeom prst="rect">
                <a:avLst/>
              </a:prstGeom>
              <a:blipFill>
                <a:blip r:embed="rId10"/>
                <a:stretch>
                  <a:fillRect l="-1966" t="-5882" b="-16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88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89A6B7-831E-4B5D-A5C8-BAB009A9FDB0}"/>
              </a:ext>
            </a:extLst>
          </p:cNvPr>
          <p:cNvSpPr txBox="1">
            <a:spLocks/>
          </p:cNvSpPr>
          <p:nvPr/>
        </p:nvSpPr>
        <p:spPr>
          <a:xfrm>
            <a:off x="609600" y="260648"/>
            <a:ext cx="113190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Solving DEs Numerically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E4CD-C9DA-4A7D-ADA4-ABBDAE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11</a:t>
            </a:fld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7D0D8C-FAC9-45E8-9D60-CF9FAC44F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705092"/>
            <a:ext cx="2078055" cy="2078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/>
              <p:nvPr/>
            </p:nvSpPr>
            <p:spPr>
              <a:xfrm>
                <a:off x="335360" y="4512548"/>
                <a:ext cx="1943674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SG" sz="2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SG" sz="20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𝑘𝑁</m:t>
                      </m:r>
                    </m:oMath>
                  </m:oMathPara>
                </a14:m>
                <a:endParaRPr lang="en-SG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4512548"/>
                <a:ext cx="1943674" cy="584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64A1985-6285-4969-A2BF-78F8E4A79269}"/>
              </a:ext>
            </a:extLst>
          </p:cNvPr>
          <p:cNvSpPr txBox="1"/>
          <p:nvPr/>
        </p:nvSpPr>
        <p:spPr>
          <a:xfrm>
            <a:off x="407368" y="4009348"/>
            <a:ext cx="161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SG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mage: Flaticon.com</a:t>
            </a:r>
            <a:endParaRPr lang="en-SG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D9C0EE-C9F2-43A5-9C8C-6B3B4B2406CB}"/>
                  </a:ext>
                </a:extLst>
              </p:cNvPr>
              <p:cNvSpPr txBox="1"/>
              <p:nvPr/>
            </p:nvSpPr>
            <p:spPr>
              <a:xfrm>
                <a:off x="191344" y="5331807"/>
                <a:ext cx="21333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lang="en-SG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D9C0EE-C9F2-43A5-9C8C-6B3B4B240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5331807"/>
                <a:ext cx="2133341" cy="307777"/>
              </a:xfrm>
              <a:prstGeom prst="rect">
                <a:avLst/>
              </a:prstGeom>
              <a:blipFill>
                <a:blip r:embed="rId4"/>
                <a:stretch>
                  <a:fillRect l="-2286" r="-2286" b="-16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7EB33-D59B-44E7-8ADA-4A7104BE200F}"/>
                  </a:ext>
                </a:extLst>
              </p:cNvPr>
              <p:cNvSpPr txBox="1"/>
              <p:nvPr/>
            </p:nvSpPr>
            <p:spPr>
              <a:xfrm>
                <a:off x="6745838" y="7239944"/>
                <a:ext cx="2267095" cy="501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G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SG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SG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en-SG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7EB33-D59B-44E7-8ADA-4A7104BE2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838" y="7239944"/>
                <a:ext cx="2267095" cy="5012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98D377-AB57-4896-B5C1-BA1EDF0E80E5}"/>
                  </a:ext>
                </a:extLst>
              </p:cNvPr>
              <p:cNvSpPr txBox="1"/>
              <p:nvPr/>
            </p:nvSpPr>
            <p:spPr>
              <a:xfrm>
                <a:off x="753616" y="5874517"/>
                <a:ext cx="8793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SG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98D377-AB57-4896-B5C1-BA1EDF0E8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" y="5874517"/>
                <a:ext cx="879343" cy="307777"/>
              </a:xfrm>
              <a:prstGeom prst="rect">
                <a:avLst/>
              </a:prstGeom>
              <a:blipFill>
                <a:blip r:embed="rId6"/>
                <a:stretch>
                  <a:fillRect l="-6944" r="-6250" b="-8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EFDB99-206B-4A8F-A9EE-A70EBEDE3917}"/>
                  </a:ext>
                </a:extLst>
              </p:cNvPr>
              <p:cNvSpPr txBox="1"/>
              <p:nvPr/>
            </p:nvSpPr>
            <p:spPr>
              <a:xfrm>
                <a:off x="681984" y="6423031"/>
                <a:ext cx="11330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SG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EFDB99-206B-4A8F-A9EE-A70EBEDE3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84" y="6423031"/>
                <a:ext cx="1133002" cy="307777"/>
              </a:xfrm>
              <a:prstGeom prst="rect">
                <a:avLst/>
              </a:prstGeom>
              <a:blipFill>
                <a:blip r:embed="rId7"/>
                <a:stretch>
                  <a:fillRect l="-5376" r="-4301" b="-6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901F0A-AB81-49E7-9375-8E2A908F2122}"/>
                  </a:ext>
                </a:extLst>
              </p:cNvPr>
              <p:cNvSpPr txBox="1"/>
              <p:nvPr/>
            </p:nvSpPr>
            <p:spPr>
              <a:xfrm>
                <a:off x="3287688" y="2344935"/>
                <a:ext cx="24355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𝑘𝑁</m:t>
                      </m:r>
                      <m:r>
                        <m:rPr>
                          <m:sty m:val="p"/>
                        </m:rPr>
                        <a:rPr lang="en-SG" sz="2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E901F0A-AB81-49E7-9375-8E2A908F2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8" y="2344935"/>
                <a:ext cx="2435539" cy="369332"/>
              </a:xfrm>
              <a:prstGeom prst="rect">
                <a:avLst/>
              </a:prstGeom>
              <a:blipFill>
                <a:blip r:embed="rId8"/>
                <a:stretch>
                  <a:fillRect l="-2250" r="-2000" b="-1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FD2EA9F-1843-4C60-9755-F72ED1DDF9C0}"/>
              </a:ext>
            </a:extLst>
          </p:cNvPr>
          <p:cNvSpPr txBox="1"/>
          <p:nvPr/>
        </p:nvSpPr>
        <p:spPr>
          <a:xfrm>
            <a:off x="2639616" y="1660656"/>
            <a:ext cx="43318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200" dirty="0">
                <a:solidFill>
                  <a:schemeClr val="accent1"/>
                </a:solidFill>
              </a:rPr>
              <a:t>Numerical scheme (Euler Method):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01D11607-CBD6-4630-9DDA-1446CAF8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939" y="3204547"/>
            <a:ext cx="4246613" cy="281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D2D36A-C3AB-44D9-8282-9B99CD890A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6769" y="696512"/>
            <a:ext cx="4331839" cy="569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89A6B7-831E-4B5D-A5C8-BAB009A9FDB0}"/>
              </a:ext>
            </a:extLst>
          </p:cNvPr>
          <p:cNvSpPr txBox="1">
            <a:spLocks/>
          </p:cNvSpPr>
          <p:nvPr/>
        </p:nvSpPr>
        <p:spPr>
          <a:xfrm>
            <a:off x="609600" y="260648"/>
            <a:ext cx="113190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Solving DEs Numerically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E4CD-C9DA-4A7D-ADA4-ABBDAE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12</a:t>
            </a:fld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7D0D8C-FAC9-45E8-9D60-CF9FAC44F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705092"/>
            <a:ext cx="2078055" cy="2078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/>
              <p:nvPr/>
            </p:nvSpPr>
            <p:spPr>
              <a:xfrm>
                <a:off x="335360" y="4512548"/>
                <a:ext cx="1943674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SG" sz="2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SG" sz="20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𝑘𝑁</m:t>
                      </m:r>
                    </m:oMath>
                  </m:oMathPara>
                </a14:m>
                <a:endParaRPr lang="en-SG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4512548"/>
                <a:ext cx="1943674" cy="584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64A1985-6285-4969-A2BF-78F8E4A79269}"/>
              </a:ext>
            </a:extLst>
          </p:cNvPr>
          <p:cNvSpPr txBox="1"/>
          <p:nvPr/>
        </p:nvSpPr>
        <p:spPr>
          <a:xfrm>
            <a:off x="407368" y="4009348"/>
            <a:ext cx="161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SG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mage: Flaticon.com</a:t>
            </a:r>
            <a:endParaRPr lang="en-SG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98D377-AB57-4896-B5C1-BA1EDF0E80E5}"/>
                  </a:ext>
                </a:extLst>
              </p:cNvPr>
              <p:cNvSpPr txBox="1"/>
              <p:nvPr/>
            </p:nvSpPr>
            <p:spPr>
              <a:xfrm>
                <a:off x="753616" y="5874517"/>
                <a:ext cx="8793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SG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98D377-AB57-4896-B5C1-BA1EDF0E8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" y="5874517"/>
                <a:ext cx="879343" cy="307777"/>
              </a:xfrm>
              <a:prstGeom prst="rect">
                <a:avLst/>
              </a:prstGeom>
              <a:blipFill>
                <a:blip r:embed="rId4"/>
                <a:stretch>
                  <a:fillRect l="-6944" r="-6250" b="-8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EFDB99-206B-4A8F-A9EE-A70EBEDE3917}"/>
                  </a:ext>
                </a:extLst>
              </p:cNvPr>
              <p:cNvSpPr txBox="1"/>
              <p:nvPr/>
            </p:nvSpPr>
            <p:spPr>
              <a:xfrm>
                <a:off x="681984" y="6423031"/>
                <a:ext cx="11330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SG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EFDB99-206B-4A8F-A9EE-A70EBEDE3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84" y="6423031"/>
                <a:ext cx="1133002" cy="307777"/>
              </a:xfrm>
              <a:prstGeom prst="rect">
                <a:avLst/>
              </a:prstGeom>
              <a:blipFill>
                <a:blip r:embed="rId5"/>
                <a:stretch>
                  <a:fillRect l="-5376" r="-4301" b="-6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3981F8C6-4279-4256-86D2-4D6596F7E03B}"/>
              </a:ext>
            </a:extLst>
          </p:cNvPr>
          <p:cNvGrpSpPr/>
          <p:nvPr/>
        </p:nvGrpSpPr>
        <p:grpSpPr>
          <a:xfrm>
            <a:off x="3227765" y="1985090"/>
            <a:ext cx="2638686" cy="867846"/>
            <a:chOff x="2639617" y="1773977"/>
            <a:chExt cx="2638686" cy="8678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D97EB33-D59B-44E7-8ADA-4A7104BE200F}"/>
                    </a:ext>
                  </a:extLst>
                </p:cNvPr>
                <p:cNvSpPr txBox="1"/>
                <p:nvPr/>
              </p:nvSpPr>
              <p:spPr>
                <a:xfrm>
                  <a:off x="3647728" y="2281532"/>
                  <a:ext cx="1630575" cy="3602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3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SG" sz="23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SG" sz="23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3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SG" sz="23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SG" sz="23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SG" sz="23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3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SG" sz="23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SG" sz="23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sup>
                        </m:sSup>
                      </m:oMath>
                    </m:oMathPara>
                  </a14:m>
                  <a:endParaRPr lang="en-SG" sz="23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D97EB33-D59B-44E7-8ADA-4A7104BE2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728" y="2281532"/>
                  <a:ext cx="1630575" cy="360291"/>
                </a:xfrm>
                <a:prstGeom prst="rect">
                  <a:avLst/>
                </a:prstGeom>
                <a:blipFill>
                  <a:blip r:embed="rId6"/>
                  <a:stretch>
                    <a:fillRect l="-3745" t="-5085" r="-1124" b="-1355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D2EA9F-1843-4C60-9755-F72ED1DDF9C0}"/>
                </a:ext>
              </a:extLst>
            </p:cNvPr>
            <p:cNvSpPr txBox="1"/>
            <p:nvPr/>
          </p:nvSpPr>
          <p:spPr>
            <a:xfrm>
              <a:off x="2639617" y="1773977"/>
              <a:ext cx="24355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200" dirty="0">
                  <a:solidFill>
                    <a:schemeClr val="accent1"/>
                  </a:solidFill>
                </a:rPr>
                <a:t>Analytical solution: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BD5EBA-35F5-43A6-A801-8C4945020553}"/>
                  </a:ext>
                </a:extLst>
              </p:cNvPr>
              <p:cNvSpPr txBox="1"/>
              <p:nvPr/>
            </p:nvSpPr>
            <p:spPr>
              <a:xfrm>
                <a:off x="4294592" y="4509120"/>
                <a:ext cx="662473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600" dirty="0">
                    <a:solidFill>
                      <a:schemeClr val="accent6"/>
                    </a:solidFill>
                  </a:rPr>
                  <a:t>How accurate is the numerical solution? </a:t>
                </a:r>
              </a:p>
              <a:p>
                <a:r>
                  <a:rPr lang="en-SG" sz="2600" dirty="0">
                    <a:solidFill>
                      <a:schemeClr val="accent6"/>
                    </a:solidFill>
                  </a:rPr>
                  <a:t>Compare it against the analytical solution!</a:t>
                </a:r>
                <a14:m>
                  <m:oMath xmlns:m="http://schemas.openxmlformats.org/officeDocument/2006/math">
                    <m:r>
                      <a:rPr lang="en-SG" sz="2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sz="2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BD5EBA-35F5-43A6-A801-8C4945020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592" y="4509120"/>
                <a:ext cx="6624736" cy="892552"/>
              </a:xfrm>
              <a:prstGeom prst="rect">
                <a:avLst/>
              </a:prstGeom>
              <a:blipFill>
                <a:blip r:embed="rId7"/>
                <a:stretch>
                  <a:fillRect l="-1656" t="-6164" b="-1712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81064F-8B22-43B6-9CBC-C7145BC9D85D}"/>
                  </a:ext>
                </a:extLst>
              </p:cNvPr>
              <p:cNvSpPr txBox="1"/>
              <p:nvPr/>
            </p:nvSpPr>
            <p:spPr>
              <a:xfrm>
                <a:off x="191344" y="5331807"/>
                <a:ext cx="21333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lang="en-SG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81064F-8B22-43B6-9CBC-C7145BC9D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5331807"/>
                <a:ext cx="2133341" cy="307777"/>
              </a:xfrm>
              <a:prstGeom prst="rect">
                <a:avLst/>
              </a:prstGeom>
              <a:blipFill>
                <a:blip r:embed="rId9"/>
                <a:stretch>
                  <a:fillRect l="-2286" r="-2286" b="-16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A04F037-B234-A4AB-F10B-C834147384B8}"/>
              </a:ext>
            </a:extLst>
          </p:cNvPr>
          <p:cNvGrpSpPr/>
          <p:nvPr/>
        </p:nvGrpSpPr>
        <p:grpSpPr>
          <a:xfrm>
            <a:off x="7197178" y="990020"/>
            <a:ext cx="3889042" cy="2581766"/>
            <a:chOff x="2788939" y="3204547"/>
            <a:chExt cx="4246613" cy="2816741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227F887F-2E68-4B94-9ADC-DE1A0B3F7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8939" y="3204547"/>
              <a:ext cx="4246613" cy="2816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12813E-73A0-F6A0-4A4C-C0A7C51F6321}"/>
                </a:ext>
              </a:extLst>
            </p:cNvPr>
            <p:cNvSpPr txBox="1"/>
            <p:nvPr/>
          </p:nvSpPr>
          <p:spPr>
            <a:xfrm>
              <a:off x="4990541" y="3493890"/>
              <a:ext cx="1851368" cy="83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200" dirty="0">
                  <a:solidFill>
                    <a:srgbClr val="FF0066"/>
                  </a:solidFill>
                </a:rPr>
                <a:t>Numerical solution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846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89A6B7-831E-4B5D-A5C8-BAB009A9FDB0}"/>
              </a:ext>
            </a:extLst>
          </p:cNvPr>
          <p:cNvSpPr txBox="1">
            <a:spLocks/>
          </p:cNvSpPr>
          <p:nvPr/>
        </p:nvSpPr>
        <p:spPr>
          <a:xfrm>
            <a:off x="609600" y="260648"/>
            <a:ext cx="113190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Solving DEs Numerically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E4CD-C9DA-4A7D-ADA4-ABBDAE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13</a:t>
            </a:fld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7D0D8C-FAC9-45E8-9D60-CF9FAC44F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705092"/>
            <a:ext cx="2078055" cy="2078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/>
              <p:nvPr/>
            </p:nvSpPr>
            <p:spPr>
              <a:xfrm>
                <a:off x="335360" y="4512548"/>
                <a:ext cx="1943674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SG" sz="20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SG" sz="20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𝑘𝑁</m:t>
                      </m:r>
                    </m:oMath>
                  </m:oMathPara>
                </a14:m>
                <a:endParaRPr lang="en-SG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4512548"/>
                <a:ext cx="1943674" cy="584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64A1985-6285-4969-A2BF-78F8E4A79269}"/>
              </a:ext>
            </a:extLst>
          </p:cNvPr>
          <p:cNvSpPr txBox="1"/>
          <p:nvPr/>
        </p:nvSpPr>
        <p:spPr>
          <a:xfrm>
            <a:off x="407368" y="4009348"/>
            <a:ext cx="161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SG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mage: Flaticon.com</a:t>
            </a:r>
            <a:endParaRPr lang="en-SG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98D377-AB57-4896-B5C1-BA1EDF0E80E5}"/>
                  </a:ext>
                </a:extLst>
              </p:cNvPr>
              <p:cNvSpPr txBox="1"/>
              <p:nvPr/>
            </p:nvSpPr>
            <p:spPr>
              <a:xfrm>
                <a:off x="753616" y="5874517"/>
                <a:ext cx="8793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SG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98D377-AB57-4896-B5C1-BA1EDF0E8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" y="5874517"/>
                <a:ext cx="879343" cy="307777"/>
              </a:xfrm>
              <a:prstGeom prst="rect">
                <a:avLst/>
              </a:prstGeom>
              <a:blipFill>
                <a:blip r:embed="rId5"/>
                <a:stretch>
                  <a:fillRect l="-6944" r="-6250" b="-8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EFDB99-206B-4A8F-A9EE-A70EBEDE3917}"/>
                  </a:ext>
                </a:extLst>
              </p:cNvPr>
              <p:cNvSpPr txBox="1"/>
              <p:nvPr/>
            </p:nvSpPr>
            <p:spPr>
              <a:xfrm>
                <a:off x="681984" y="6423031"/>
                <a:ext cx="11330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0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SG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EFDB99-206B-4A8F-A9EE-A70EBEDE3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84" y="6423031"/>
                <a:ext cx="1133002" cy="307777"/>
              </a:xfrm>
              <a:prstGeom prst="rect">
                <a:avLst/>
              </a:prstGeom>
              <a:blipFill>
                <a:blip r:embed="rId6"/>
                <a:stretch>
                  <a:fillRect l="-5376" r="-4301" b="-6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3981F8C6-4279-4256-86D2-4D6596F7E03B}"/>
              </a:ext>
            </a:extLst>
          </p:cNvPr>
          <p:cNvGrpSpPr/>
          <p:nvPr/>
        </p:nvGrpSpPr>
        <p:grpSpPr>
          <a:xfrm>
            <a:off x="3227765" y="1985090"/>
            <a:ext cx="2638686" cy="867846"/>
            <a:chOff x="2639617" y="1773977"/>
            <a:chExt cx="2638686" cy="8678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D97EB33-D59B-44E7-8ADA-4A7104BE200F}"/>
                    </a:ext>
                  </a:extLst>
                </p:cNvPr>
                <p:cNvSpPr txBox="1"/>
                <p:nvPr/>
              </p:nvSpPr>
              <p:spPr>
                <a:xfrm>
                  <a:off x="3647728" y="2281532"/>
                  <a:ext cx="1630575" cy="3602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3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SG" sz="23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SG" sz="23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3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SG" sz="23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SG" sz="23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SG" sz="23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3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SG" sz="23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SG" sz="23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sup>
                        </m:sSup>
                      </m:oMath>
                    </m:oMathPara>
                  </a14:m>
                  <a:endParaRPr lang="en-SG" sz="23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D97EB33-D59B-44E7-8ADA-4A7104BE2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728" y="2281532"/>
                  <a:ext cx="1630575" cy="360291"/>
                </a:xfrm>
                <a:prstGeom prst="rect">
                  <a:avLst/>
                </a:prstGeom>
                <a:blipFill>
                  <a:blip r:embed="rId7"/>
                  <a:stretch>
                    <a:fillRect l="-3745" t="-5085" r="-1124" b="-1355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D2EA9F-1843-4C60-9755-F72ED1DDF9C0}"/>
                </a:ext>
              </a:extLst>
            </p:cNvPr>
            <p:cNvSpPr txBox="1"/>
            <p:nvPr/>
          </p:nvSpPr>
          <p:spPr>
            <a:xfrm>
              <a:off x="2639617" y="1773977"/>
              <a:ext cx="24355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200" dirty="0">
                  <a:solidFill>
                    <a:schemeClr val="accent1"/>
                  </a:solidFill>
                </a:rPr>
                <a:t>Analytical solution: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BD5EBA-35F5-43A6-A801-8C4945020553}"/>
                  </a:ext>
                </a:extLst>
              </p:cNvPr>
              <p:cNvSpPr txBox="1"/>
              <p:nvPr/>
            </p:nvSpPr>
            <p:spPr>
              <a:xfrm>
                <a:off x="3791744" y="3645024"/>
                <a:ext cx="7287808" cy="67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Fractional error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f>
                      <m:fPr>
                        <m:ctrlPr>
                          <a:rPr lang="en-SG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SG" sz="2400" b="0" i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numerical</m:t>
                        </m:r>
                        <m:r>
                          <a:rPr lang="en-SG" sz="2400" b="0" i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SG" sz="2400" b="0" i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solution</m:t>
                        </m:r>
                        <m:r>
                          <a:rPr lang="en-SG" sz="2400" b="0" i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n-SG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analytical</m:t>
                        </m:r>
                        <m:r>
                          <a:rPr lang="en-SG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SG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solution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SG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analytical</m:t>
                        </m:r>
                        <m:r>
                          <a:rPr lang="en-SG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SG" sz="24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solution</m:t>
                        </m:r>
                      </m:den>
                    </m:f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SG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BD5EBA-35F5-43A6-A801-8C4945020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3645024"/>
                <a:ext cx="7287808" cy="677558"/>
              </a:xfrm>
              <a:prstGeom prst="rect">
                <a:avLst/>
              </a:prstGeom>
              <a:blipFill>
                <a:blip r:embed="rId8"/>
                <a:stretch>
                  <a:fillRect l="-1254" b="-270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ABB6BD03-F7DA-4A03-B36A-FFF046835088}"/>
              </a:ext>
            </a:extLst>
          </p:cNvPr>
          <p:cNvGrpSpPr/>
          <p:nvPr/>
        </p:nvGrpSpPr>
        <p:grpSpPr>
          <a:xfrm>
            <a:off x="7197178" y="990020"/>
            <a:ext cx="3889042" cy="2581766"/>
            <a:chOff x="2788939" y="3204547"/>
            <a:chExt cx="4246613" cy="2816741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8494650E-770E-4442-B422-8D90FB300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8939" y="3204547"/>
              <a:ext cx="4246613" cy="2816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021767-C2B0-478D-8ABC-00A3AFABF6AF}"/>
                </a:ext>
              </a:extLst>
            </p:cNvPr>
            <p:cNvSpPr txBox="1"/>
            <p:nvPr/>
          </p:nvSpPr>
          <p:spPr>
            <a:xfrm>
              <a:off x="4990541" y="3493890"/>
              <a:ext cx="1851368" cy="83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200" dirty="0">
                  <a:solidFill>
                    <a:srgbClr val="FF0066"/>
                  </a:solidFill>
                </a:rPr>
                <a:t>Numerical solution 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ED14EF2-859B-4844-A638-7C1E5DBA8C43}"/>
              </a:ext>
            </a:extLst>
          </p:cNvPr>
          <p:cNvSpPr txBox="1"/>
          <p:nvPr/>
        </p:nvSpPr>
        <p:spPr>
          <a:xfrm>
            <a:off x="8184232" y="5036983"/>
            <a:ext cx="3384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accent6"/>
                </a:solidFill>
              </a:rPr>
              <a:t>Fractional error increases  linearly with time.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404BD21-0320-4AEB-89B6-DC36A02FD35B}"/>
                  </a:ext>
                </a:extLst>
              </p:cNvPr>
              <p:cNvSpPr txBox="1"/>
              <p:nvPr/>
            </p:nvSpPr>
            <p:spPr>
              <a:xfrm>
                <a:off x="191344" y="5331807"/>
                <a:ext cx="21333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</m:oMath>
                  </m:oMathPara>
                </a14:m>
                <a:endParaRPr lang="en-SG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404BD21-0320-4AEB-89B6-DC36A02FD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5331807"/>
                <a:ext cx="2133341" cy="307777"/>
              </a:xfrm>
              <a:prstGeom prst="rect">
                <a:avLst/>
              </a:prstGeom>
              <a:blipFill>
                <a:blip r:embed="rId11"/>
                <a:stretch>
                  <a:fillRect l="-2286" r="-2286" b="-16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B1BC267-4A58-5C56-C1C1-53C42B1C2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2" y="4362450"/>
            <a:ext cx="39147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82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89A6B7-831E-4B5D-A5C8-BAB009A9FDB0}"/>
              </a:ext>
            </a:extLst>
          </p:cNvPr>
          <p:cNvSpPr txBox="1">
            <a:spLocks/>
          </p:cNvSpPr>
          <p:nvPr/>
        </p:nvSpPr>
        <p:spPr>
          <a:xfrm>
            <a:off x="609600" y="260648"/>
            <a:ext cx="113190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rgbClr val="FF0000"/>
                </a:solidFill>
              </a:rPr>
              <a:t>Activity 1 – Foam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E4CD-C9DA-4A7D-ADA4-ABBDAE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14</a:t>
            </a:fld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7D0D8C-FAC9-45E8-9D60-CF9FAC44F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705092"/>
            <a:ext cx="2078055" cy="20780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4A1985-6285-4969-A2BF-78F8E4A79269}"/>
              </a:ext>
            </a:extLst>
          </p:cNvPr>
          <p:cNvSpPr txBox="1"/>
          <p:nvPr/>
        </p:nvSpPr>
        <p:spPr>
          <a:xfrm>
            <a:off x="407368" y="4009348"/>
            <a:ext cx="161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SG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mage: Flaticon.com</a:t>
            </a:r>
            <a:endParaRPr lang="en-SG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3F186-018B-4215-8F7F-73CA612133A1}"/>
              </a:ext>
            </a:extLst>
          </p:cNvPr>
          <p:cNvSpPr txBox="1"/>
          <p:nvPr/>
        </p:nvSpPr>
        <p:spPr>
          <a:xfrm>
            <a:off x="2927648" y="2516123"/>
            <a:ext cx="835292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Let’s observe the exponential decrease of beer foam</a:t>
            </a:r>
            <a:r>
              <a:rPr lang="en-SG" sz="29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SG" sz="29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52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CCBFA-6DA0-74DE-321F-28B2CA80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15</a:t>
            </a:fld>
            <a:endParaRPr lang="en-SG"/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2376F674-3996-3958-3714-2BED028BE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0"/>
            <a:ext cx="9902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01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89A6B7-831E-4B5D-A5C8-BAB009A9FDB0}"/>
              </a:ext>
            </a:extLst>
          </p:cNvPr>
          <p:cNvSpPr txBox="1">
            <a:spLocks/>
          </p:cNvSpPr>
          <p:nvPr/>
        </p:nvSpPr>
        <p:spPr>
          <a:xfrm>
            <a:off x="609600" y="260648"/>
            <a:ext cx="113190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Solving DEs Analytically – </a:t>
            </a:r>
            <a:r>
              <a:rPr lang="en-SG" dirty="0">
                <a:solidFill>
                  <a:srgbClr val="FF0066"/>
                </a:solidFill>
              </a:rPr>
              <a:t>Constant force</a:t>
            </a: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E4CD-C9DA-4A7D-ADA4-ABBDAE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16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/>
              <p:nvPr/>
            </p:nvSpPr>
            <p:spPr>
              <a:xfrm>
                <a:off x="884204" y="3730748"/>
                <a:ext cx="1337033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SG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04" y="3730748"/>
                <a:ext cx="1337033" cy="701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64A1985-6285-4969-A2BF-78F8E4A79269}"/>
              </a:ext>
            </a:extLst>
          </p:cNvPr>
          <p:cNvSpPr txBox="1"/>
          <p:nvPr/>
        </p:nvSpPr>
        <p:spPr>
          <a:xfrm>
            <a:off x="884204" y="2862367"/>
            <a:ext cx="161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SG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mage: Flaticon.com</a:t>
            </a:r>
            <a:endParaRPr lang="en-SG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D9C0EE-C9F2-43A5-9C8C-6B3B4B2406CB}"/>
                  </a:ext>
                </a:extLst>
              </p:cNvPr>
              <p:cNvSpPr txBox="1"/>
              <p:nvPr/>
            </p:nvSpPr>
            <p:spPr>
              <a:xfrm>
                <a:off x="831214" y="5044534"/>
                <a:ext cx="13765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D9C0EE-C9F2-43A5-9C8C-6B3B4B240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4" y="5044534"/>
                <a:ext cx="1376531" cy="369332"/>
              </a:xfrm>
              <a:prstGeom prst="rect">
                <a:avLst/>
              </a:prstGeom>
              <a:blipFill>
                <a:blip r:embed="rId3"/>
                <a:stretch>
                  <a:fillRect l="-2655" r="-1327" b="-1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7EB33-D59B-44E7-8ADA-4A7104BE200F}"/>
                  </a:ext>
                </a:extLst>
              </p:cNvPr>
              <p:cNvSpPr txBox="1"/>
              <p:nvPr/>
            </p:nvSpPr>
            <p:spPr>
              <a:xfrm>
                <a:off x="3600443" y="5661248"/>
                <a:ext cx="2351541" cy="921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b="0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SG" sz="3200" b="0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sz="3200" b="0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SG" sz="3200" b="0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SG" sz="3200" dirty="0">
                  <a:solidFill>
                    <a:srgbClr val="FF006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7EB33-D59B-44E7-8ADA-4A7104BE2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43" y="5661248"/>
                <a:ext cx="2351541" cy="921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7D673C72-DC75-4F19-A684-EF57B2ADC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628800"/>
            <a:ext cx="1017543" cy="101754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4D8B1A7-8A30-45F6-BB7B-6EB04458FE8D}"/>
              </a:ext>
            </a:extLst>
          </p:cNvPr>
          <p:cNvSpPr/>
          <p:nvPr/>
        </p:nvSpPr>
        <p:spPr>
          <a:xfrm>
            <a:off x="623392" y="1998132"/>
            <a:ext cx="720080" cy="42790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EFCDF8-7937-449C-846D-01218918FD16}"/>
                  </a:ext>
                </a:extLst>
              </p:cNvPr>
              <p:cNvSpPr txBox="1"/>
              <p:nvPr/>
            </p:nvSpPr>
            <p:spPr>
              <a:xfrm>
                <a:off x="7658490" y="5613723"/>
                <a:ext cx="3018262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b="0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3200" b="0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sz="3200" b="0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sz="3200" b="0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3200" dirty="0">
                  <a:solidFill>
                    <a:srgbClr val="FF006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EFCDF8-7937-449C-846D-01218918F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490" y="5613723"/>
                <a:ext cx="3018262" cy="925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948E67-6630-480A-B5D0-6733EE7EB71A}"/>
                  </a:ext>
                </a:extLst>
              </p:cNvPr>
              <p:cNvSpPr txBox="1"/>
              <p:nvPr/>
            </p:nvSpPr>
            <p:spPr>
              <a:xfrm>
                <a:off x="831037" y="5795972"/>
                <a:ext cx="12371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948E67-6630-480A-B5D0-6733EE7EB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37" y="5795972"/>
                <a:ext cx="1237198" cy="369332"/>
              </a:xfrm>
              <a:prstGeom prst="rect">
                <a:avLst/>
              </a:prstGeom>
              <a:blipFill>
                <a:blip r:embed="rId15"/>
                <a:stretch>
                  <a:fillRect l="-2463" r="-5911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33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89A6B7-831E-4B5D-A5C8-BAB009A9FDB0}"/>
              </a:ext>
            </a:extLst>
          </p:cNvPr>
          <p:cNvSpPr txBox="1">
            <a:spLocks/>
          </p:cNvSpPr>
          <p:nvPr/>
        </p:nvSpPr>
        <p:spPr>
          <a:xfrm>
            <a:off x="609600" y="260648"/>
            <a:ext cx="113190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Solving DEs Analytically – </a:t>
            </a:r>
            <a:r>
              <a:rPr lang="en-SG" dirty="0">
                <a:solidFill>
                  <a:srgbClr val="FF0066"/>
                </a:solidFill>
              </a:rPr>
              <a:t>Constant force</a:t>
            </a: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E4CD-C9DA-4A7D-ADA4-ABBDAE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17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/>
              <p:nvPr/>
            </p:nvSpPr>
            <p:spPr>
              <a:xfrm>
                <a:off x="884204" y="3730748"/>
                <a:ext cx="1337033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SG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04" y="3730748"/>
                <a:ext cx="1337033" cy="701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64A1985-6285-4969-A2BF-78F8E4A79269}"/>
              </a:ext>
            </a:extLst>
          </p:cNvPr>
          <p:cNvSpPr txBox="1"/>
          <p:nvPr/>
        </p:nvSpPr>
        <p:spPr>
          <a:xfrm>
            <a:off x="884204" y="2862367"/>
            <a:ext cx="161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SG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mage: Flaticon.com</a:t>
            </a:r>
            <a:endParaRPr lang="en-SG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D9C0EE-C9F2-43A5-9C8C-6B3B4B2406CB}"/>
                  </a:ext>
                </a:extLst>
              </p:cNvPr>
              <p:cNvSpPr txBox="1"/>
              <p:nvPr/>
            </p:nvSpPr>
            <p:spPr>
              <a:xfrm>
                <a:off x="831214" y="5044534"/>
                <a:ext cx="13765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D9C0EE-C9F2-43A5-9C8C-6B3B4B240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4" y="5044534"/>
                <a:ext cx="1376531" cy="369332"/>
              </a:xfrm>
              <a:prstGeom prst="rect">
                <a:avLst/>
              </a:prstGeom>
              <a:blipFill>
                <a:blip r:embed="rId3"/>
                <a:stretch>
                  <a:fillRect l="-2655" r="-1327" b="-1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7EB33-D59B-44E7-8ADA-4A7104BE200F}"/>
                  </a:ext>
                </a:extLst>
              </p:cNvPr>
              <p:cNvSpPr txBox="1"/>
              <p:nvPr/>
            </p:nvSpPr>
            <p:spPr>
              <a:xfrm>
                <a:off x="3600443" y="5661248"/>
                <a:ext cx="2351541" cy="921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b="0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SG" sz="3200" b="0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sz="3200" b="0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SG" sz="3200" b="0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SG" sz="3200" dirty="0">
                  <a:solidFill>
                    <a:srgbClr val="FF006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7EB33-D59B-44E7-8ADA-4A7104BE2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43" y="5661248"/>
                <a:ext cx="2351541" cy="921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7D673C72-DC75-4F19-A684-EF57B2ADC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1628800"/>
            <a:ext cx="1017543" cy="101754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4D8B1A7-8A30-45F6-BB7B-6EB04458FE8D}"/>
              </a:ext>
            </a:extLst>
          </p:cNvPr>
          <p:cNvSpPr/>
          <p:nvPr/>
        </p:nvSpPr>
        <p:spPr>
          <a:xfrm>
            <a:off x="623392" y="1998132"/>
            <a:ext cx="720080" cy="427903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EFCDF8-7937-449C-846D-01218918FD16}"/>
                  </a:ext>
                </a:extLst>
              </p:cNvPr>
              <p:cNvSpPr txBox="1"/>
              <p:nvPr/>
            </p:nvSpPr>
            <p:spPr>
              <a:xfrm>
                <a:off x="7658490" y="5613723"/>
                <a:ext cx="3018262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b="0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3200" b="0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sz="3200" b="0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sz="3200" b="0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SG" sz="32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3200" dirty="0">
                  <a:solidFill>
                    <a:srgbClr val="FF006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EFCDF8-7937-449C-846D-01218918F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490" y="5613723"/>
                <a:ext cx="3018262" cy="925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F8CE6B-EDD7-455A-BBE1-AAEB6DE8EE2F}"/>
                  </a:ext>
                </a:extLst>
              </p:cNvPr>
              <p:cNvSpPr txBox="1"/>
              <p:nvPr/>
            </p:nvSpPr>
            <p:spPr>
              <a:xfrm>
                <a:off x="3935760" y="1700808"/>
                <a:ext cx="998543" cy="642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2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SG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F8CE6B-EDD7-455A-BBE1-AAEB6DE8E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1700808"/>
                <a:ext cx="998543" cy="6428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2ADAFF-4D76-40D9-944C-12D71147656F}"/>
                  </a:ext>
                </a:extLst>
              </p:cNvPr>
              <p:cNvSpPr txBox="1"/>
              <p:nvPr/>
            </p:nvSpPr>
            <p:spPr>
              <a:xfrm>
                <a:off x="3647728" y="2791005"/>
                <a:ext cx="1828642" cy="710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SG" sz="2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SG" sz="2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SG" sz="2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SG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2ADAFF-4D76-40D9-944C-12D711476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28" y="2791005"/>
                <a:ext cx="1828642" cy="7100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246334-23F8-4ECB-A79C-0102DCDAE728}"/>
                  </a:ext>
                </a:extLst>
              </p:cNvPr>
              <p:cNvSpPr txBox="1"/>
              <p:nvPr/>
            </p:nvSpPr>
            <p:spPr>
              <a:xfrm>
                <a:off x="4039344" y="3798075"/>
                <a:ext cx="1473737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SG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246334-23F8-4ECB-A79C-0102DCDAE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44" y="3798075"/>
                <a:ext cx="1473737" cy="6338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B1560C-E06B-4EAB-9489-8E72629645CA}"/>
                  </a:ext>
                </a:extLst>
              </p:cNvPr>
              <p:cNvSpPr txBox="1"/>
              <p:nvPr/>
            </p:nvSpPr>
            <p:spPr>
              <a:xfrm>
                <a:off x="3560497" y="4890646"/>
                <a:ext cx="226055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SG" sz="2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SG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B1560C-E06B-4EAB-9489-8E7262964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497" y="4890646"/>
                <a:ext cx="2260555" cy="338554"/>
              </a:xfrm>
              <a:prstGeom prst="rect">
                <a:avLst/>
              </a:prstGeom>
              <a:blipFill>
                <a:blip r:embed="rId10"/>
                <a:stretch>
                  <a:fillRect l="-1078" r="-809" b="-142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3625F6-1746-48EA-B949-0128AADABFEB}"/>
                  </a:ext>
                </a:extLst>
              </p:cNvPr>
              <p:cNvSpPr txBox="1"/>
              <p:nvPr/>
            </p:nvSpPr>
            <p:spPr>
              <a:xfrm>
                <a:off x="7658612" y="1700808"/>
                <a:ext cx="915700" cy="642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2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SG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3625F6-1746-48EA-B949-0128AADAB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12" y="1700808"/>
                <a:ext cx="915700" cy="6428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F6B4DF-908C-4BE0-A6FC-A6D377085705}"/>
                  </a:ext>
                </a:extLst>
              </p:cNvPr>
              <p:cNvSpPr txBox="1"/>
              <p:nvPr/>
            </p:nvSpPr>
            <p:spPr>
              <a:xfrm>
                <a:off x="7370580" y="2708920"/>
                <a:ext cx="2685094" cy="710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SG" sz="2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SG" sz="2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SG" sz="2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SG" sz="2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SG" sz="2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SG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F6B4DF-908C-4BE0-A6FC-A6D377085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580" y="2708920"/>
                <a:ext cx="2685094" cy="71000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48950C-F9C8-4CC4-88A3-73ACE99962EB}"/>
                  </a:ext>
                </a:extLst>
              </p:cNvPr>
              <p:cNvSpPr txBox="1"/>
              <p:nvPr/>
            </p:nvSpPr>
            <p:spPr>
              <a:xfrm>
                <a:off x="8695166" y="1714989"/>
                <a:ext cx="1375889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SG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48950C-F9C8-4CC4-88A3-73ACE9996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166" y="1714989"/>
                <a:ext cx="1375889" cy="6338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1DBC73-318A-4CA9-A3C2-E9DA929EB506}"/>
                  </a:ext>
                </a:extLst>
              </p:cNvPr>
              <p:cNvSpPr txBox="1"/>
              <p:nvPr/>
            </p:nvSpPr>
            <p:spPr>
              <a:xfrm>
                <a:off x="7797493" y="3789040"/>
                <a:ext cx="2546979" cy="636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SG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1DBC73-318A-4CA9-A3C2-E9DA929EB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493" y="3789040"/>
                <a:ext cx="2546979" cy="6360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948E67-6630-480A-B5D0-6733EE7EB71A}"/>
                  </a:ext>
                </a:extLst>
              </p:cNvPr>
              <p:cNvSpPr txBox="1"/>
              <p:nvPr/>
            </p:nvSpPr>
            <p:spPr>
              <a:xfrm>
                <a:off x="831037" y="5795972"/>
                <a:ext cx="12371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948E67-6630-480A-B5D0-6733EE7EB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37" y="5795972"/>
                <a:ext cx="1237198" cy="369332"/>
              </a:xfrm>
              <a:prstGeom prst="rect">
                <a:avLst/>
              </a:prstGeom>
              <a:blipFill>
                <a:blip r:embed="rId15"/>
                <a:stretch>
                  <a:fillRect l="-2463" r="-5911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6597EE-6C72-411E-9F4A-6E43A2873A93}"/>
                  </a:ext>
                </a:extLst>
              </p:cNvPr>
              <p:cNvSpPr txBox="1"/>
              <p:nvPr/>
            </p:nvSpPr>
            <p:spPr>
              <a:xfrm>
                <a:off x="7759062" y="4881160"/>
                <a:ext cx="213160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6597EE-6C72-411E-9F4A-6E43A2873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062" y="4881160"/>
                <a:ext cx="2131609" cy="338554"/>
              </a:xfrm>
              <a:prstGeom prst="rect">
                <a:avLst/>
              </a:prstGeom>
              <a:blipFill>
                <a:blip r:embed="rId16"/>
                <a:stretch>
                  <a:fillRect l="-1433" r="-2579" b="-727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758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89A6B7-831E-4B5D-A5C8-BAB009A9FDB0}"/>
              </a:ext>
            </a:extLst>
          </p:cNvPr>
          <p:cNvSpPr txBox="1">
            <a:spLocks/>
          </p:cNvSpPr>
          <p:nvPr/>
        </p:nvSpPr>
        <p:spPr>
          <a:xfrm>
            <a:off x="609600" y="260648"/>
            <a:ext cx="113190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Solving DEs Analytically – Restoring force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E4CD-C9DA-4A7D-ADA4-ABBDAE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18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/>
              <p:nvPr/>
            </p:nvSpPr>
            <p:spPr>
              <a:xfrm>
                <a:off x="111220" y="3274998"/>
                <a:ext cx="2309158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SG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20" y="3274998"/>
                <a:ext cx="2309158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64A1985-6285-4969-A2BF-78F8E4A79269}"/>
              </a:ext>
            </a:extLst>
          </p:cNvPr>
          <p:cNvSpPr txBox="1"/>
          <p:nvPr/>
        </p:nvSpPr>
        <p:spPr>
          <a:xfrm>
            <a:off x="119336" y="2564904"/>
            <a:ext cx="161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SG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mage: Flaticon.com</a:t>
            </a:r>
            <a:endParaRPr lang="en-SG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D9C0EE-C9F2-43A5-9C8C-6B3B4B2406CB}"/>
                  </a:ext>
                </a:extLst>
              </p:cNvPr>
              <p:cNvSpPr txBox="1"/>
              <p:nvPr/>
            </p:nvSpPr>
            <p:spPr>
              <a:xfrm>
                <a:off x="815390" y="6165304"/>
                <a:ext cx="12481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D9C0EE-C9F2-43A5-9C8C-6B3B4B240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90" y="6165304"/>
                <a:ext cx="1248162" cy="369332"/>
              </a:xfrm>
              <a:prstGeom prst="rect">
                <a:avLst/>
              </a:prstGeom>
              <a:blipFill>
                <a:blip r:embed="rId4"/>
                <a:stretch>
                  <a:fillRect l="-2927" r="-4878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7EB33-D59B-44E7-8ADA-4A7104BE200F}"/>
                  </a:ext>
                </a:extLst>
              </p:cNvPr>
              <p:cNvSpPr txBox="1"/>
              <p:nvPr/>
            </p:nvSpPr>
            <p:spPr>
              <a:xfrm>
                <a:off x="8400802" y="5741030"/>
                <a:ext cx="1980479" cy="1000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SG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2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SG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SG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SG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  <m:r>
                            <a:rPr lang="en-SG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SG" sz="2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7EB33-D59B-44E7-8ADA-4A7104BE2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802" y="5741030"/>
                <a:ext cx="1980479" cy="10003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37834AA-F812-4FCF-A1C9-5BDE66244B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63" b="14951"/>
          <a:stretch/>
        </p:blipFill>
        <p:spPr>
          <a:xfrm rot="5400000">
            <a:off x="260719" y="1263584"/>
            <a:ext cx="1142999" cy="159857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01A27FC-67B6-4064-A2AE-05B6A04FED3A}"/>
              </a:ext>
            </a:extLst>
          </p:cNvPr>
          <p:cNvSpPr/>
          <p:nvPr/>
        </p:nvSpPr>
        <p:spPr>
          <a:xfrm>
            <a:off x="1598571" y="1635088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B6E233-DB01-4361-B9F8-6B687D4CCBE2}"/>
                  </a:ext>
                </a:extLst>
              </p:cNvPr>
              <p:cNvSpPr txBox="1"/>
              <p:nvPr/>
            </p:nvSpPr>
            <p:spPr>
              <a:xfrm>
                <a:off x="837193" y="5507940"/>
                <a:ext cx="13703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B6E233-DB01-4361-B9F8-6B687D4CC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93" y="5507940"/>
                <a:ext cx="1370375" cy="369332"/>
              </a:xfrm>
              <a:prstGeom prst="rect">
                <a:avLst/>
              </a:prstGeom>
              <a:blipFill>
                <a:blip r:embed="rId7"/>
                <a:stretch>
                  <a:fillRect l="-2222" r="-1778" b="-1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05C408-3C0D-483F-BFB9-0BFB08CEF0B2}"/>
                  </a:ext>
                </a:extLst>
              </p:cNvPr>
              <p:cNvSpPr txBox="1"/>
              <p:nvPr/>
            </p:nvSpPr>
            <p:spPr>
              <a:xfrm>
                <a:off x="860654" y="4308513"/>
                <a:ext cx="1995611" cy="741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05C408-3C0D-483F-BFB9-0BFB08CEF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54" y="4308513"/>
                <a:ext cx="1995611" cy="741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58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89A6B7-831E-4B5D-A5C8-BAB009A9FDB0}"/>
              </a:ext>
            </a:extLst>
          </p:cNvPr>
          <p:cNvSpPr txBox="1">
            <a:spLocks/>
          </p:cNvSpPr>
          <p:nvPr/>
        </p:nvSpPr>
        <p:spPr>
          <a:xfrm>
            <a:off x="609600" y="260648"/>
            <a:ext cx="113190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Solving DEs Analytically – Restoring force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E4CD-C9DA-4A7D-ADA4-ABBDAE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19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/>
              <p:nvPr/>
            </p:nvSpPr>
            <p:spPr>
              <a:xfrm>
                <a:off x="111220" y="3274998"/>
                <a:ext cx="2309158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SG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20" y="3274998"/>
                <a:ext cx="2309158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64A1985-6285-4969-A2BF-78F8E4A79269}"/>
              </a:ext>
            </a:extLst>
          </p:cNvPr>
          <p:cNvSpPr txBox="1"/>
          <p:nvPr/>
        </p:nvSpPr>
        <p:spPr>
          <a:xfrm>
            <a:off x="119336" y="2564904"/>
            <a:ext cx="161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SG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mage: Flaticon.com</a:t>
            </a:r>
            <a:endParaRPr lang="en-SG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D9C0EE-C9F2-43A5-9C8C-6B3B4B2406CB}"/>
                  </a:ext>
                </a:extLst>
              </p:cNvPr>
              <p:cNvSpPr txBox="1"/>
              <p:nvPr/>
            </p:nvSpPr>
            <p:spPr>
              <a:xfrm>
                <a:off x="815390" y="6165304"/>
                <a:ext cx="12481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D9C0EE-C9F2-43A5-9C8C-6B3B4B240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90" y="6165304"/>
                <a:ext cx="1248162" cy="369332"/>
              </a:xfrm>
              <a:prstGeom prst="rect">
                <a:avLst/>
              </a:prstGeom>
              <a:blipFill>
                <a:blip r:embed="rId4"/>
                <a:stretch>
                  <a:fillRect l="-2927" r="-4878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7EB33-D59B-44E7-8ADA-4A7104BE200F}"/>
                  </a:ext>
                </a:extLst>
              </p:cNvPr>
              <p:cNvSpPr txBox="1"/>
              <p:nvPr/>
            </p:nvSpPr>
            <p:spPr>
              <a:xfrm>
                <a:off x="8400802" y="5741030"/>
                <a:ext cx="1980479" cy="1000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SG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2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SG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SG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SG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  <m:r>
                            <a:rPr lang="en-SG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SG" sz="2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7EB33-D59B-44E7-8ADA-4A7104BE2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802" y="5741030"/>
                <a:ext cx="1980479" cy="10003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B37834AA-F812-4FCF-A1C9-5BDE66244B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63" b="14951"/>
          <a:stretch/>
        </p:blipFill>
        <p:spPr>
          <a:xfrm rot="5400000">
            <a:off x="260719" y="1263584"/>
            <a:ext cx="1142999" cy="159857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01A27FC-67B6-4064-A2AE-05B6A04FED3A}"/>
              </a:ext>
            </a:extLst>
          </p:cNvPr>
          <p:cNvSpPr/>
          <p:nvPr/>
        </p:nvSpPr>
        <p:spPr>
          <a:xfrm>
            <a:off x="1598571" y="1635088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B6E233-DB01-4361-B9F8-6B687D4CCBE2}"/>
                  </a:ext>
                </a:extLst>
              </p:cNvPr>
              <p:cNvSpPr txBox="1"/>
              <p:nvPr/>
            </p:nvSpPr>
            <p:spPr>
              <a:xfrm>
                <a:off x="837193" y="5507940"/>
                <a:ext cx="13703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B6E233-DB01-4361-B9F8-6B687D4CC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93" y="5507940"/>
                <a:ext cx="1370375" cy="369332"/>
              </a:xfrm>
              <a:prstGeom prst="rect">
                <a:avLst/>
              </a:prstGeom>
              <a:blipFill>
                <a:blip r:embed="rId7"/>
                <a:stretch>
                  <a:fillRect l="-2222" r="-1778" b="-1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05C408-3C0D-483F-BFB9-0BFB08CEF0B2}"/>
                  </a:ext>
                </a:extLst>
              </p:cNvPr>
              <p:cNvSpPr txBox="1"/>
              <p:nvPr/>
            </p:nvSpPr>
            <p:spPr>
              <a:xfrm>
                <a:off x="860654" y="4308513"/>
                <a:ext cx="1995611" cy="741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05C408-3C0D-483F-BFB9-0BFB08CEF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54" y="4308513"/>
                <a:ext cx="1995611" cy="741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27612C-0ABE-44AC-BCCC-FE39CC75BC8C}"/>
                  </a:ext>
                </a:extLst>
              </p:cNvPr>
              <p:cNvSpPr txBox="1"/>
              <p:nvPr/>
            </p:nvSpPr>
            <p:spPr>
              <a:xfrm>
                <a:off x="3698876" y="1556792"/>
                <a:ext cx="2183226" cy="7559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SG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Educated guess:</a:t>
                </a:r>
              </a:p>
              <a:p>
                <a:r>
                  <a:rPr lang="en-SG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SG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SG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SG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827612C-0ABE-44AC-BCCC-FE39CC75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876" y="1556792"/>
                <a:ext cx="2183226" cy="755976"/>
              </a:xfrm>
              <a:prstGeom prst="rect">
                <a:avLst/>
              </a:prstGeom>
              <a:blipFill>
                <a:blip r:embed="rId9"/>
                <a:stretch>
                  <a:fillRect l="-8659" t="-12097" r="-19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F960E6-C1D5-431D-867C-784FFB12A722}"/>
                  </a:ext>
                </a:extLst>
              </p:cNvPr>
              <p:cNvSpPr txBox="1"/>
              <p:nvPr/>
            </p:nvSpPr>
            <p:spPr>
              <a:xfrm>
                <a:off x="4562971" y="2564904"/>
                <a:ext cx="1360757" cy="613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SG" sz="21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1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SG" sz="21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SG" sz="2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F960E6-C1D5-431D-867C-784FFB12A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971" y="2564904"/>
                <a:ext cx="1360757" cy="6136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BDEEA8-1083-45F5-93B8-4879580FE132}"/>
                  </a:ext>
                </a:extLst>
              </p:cNvPr>
              <p:cNvSpPr txBox="1"/>
              <p:nvPr/>
            </p:nvSpPr>
            <p:spPr>
              <a:xfrm>
                <a:off x="4435693" y="3429000"/>
                <a:ext cx="1615314" cy="648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21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1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SG" sz="21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SG" sz="21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1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SG" sz="21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 sz="21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1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SG" sz="2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BDEEA8-1083-45F5-93B8-4879580FE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693" y="3429000"/>
                <a:ext cx="1615314" cy="6485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6700FD-71B0-46EA-9BFF-D4F026D213EA}"/>
                  </a:ext>
                </a:extLst>
              </p:cNvPr>
              <p:cNvSpPr txBox="1"/>
              <p:nvPr/>
            </p:nvSpPr>
            <p:spPr>
              <a:xfrm>
                <a:off x="4162826" y="4399546"/>
                <a:ext cx="2200346" cy="613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1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SG" sz="21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SG" sz="21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SG" sz="21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1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sz="21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SG" sz="21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SG" sz="2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6700FD-71B0-46EA-9BFF-D4F026D21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826" y="4399546"/>
                <a:ext cx="2200346" cy="6136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0D4D9F-0FA0-4BBE-A33F-96BF49BB1A41}"/>
                  </a:ext>
                </a:extLst>
              </p:cNvPr>
              <p:cNvSpPr txBox="1"/>
              <p:nvPr/>
            </p:nvSpPr>
            <p:spPr>
              <a:xfrm>
                <a:off x="4687713" y="5280475"/>
                <a:ext cx="1150571" cy="613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SG" sz="21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SG" sz="2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0D4D9F-0FA0-4BBE-A33F-96BF49BB1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713" y="5280475"/>
                <a:ext cx="1150571" cy="6136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E5D604-0B56-463D-85A2-8B4672DB8BC4}"/>
                  </a:ext>
                </a:extLst>
              </p:cNvPr>
              <p:cNvSpPr txBox="1"/>
              <p:nvPr/>
            </p:nvSpPr>
            <p:spPr>
              <a:xfrm>
                <a:off x="4753586" y="6206026"/>
                <a:ext cx="1630446" cy="391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1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SG" sz="21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=±</m:t>
                      </m:r>
                      <m:r>
                        <a:rPr lang="en-SG" sz="21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SG" sz="21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rad>
                    </m:oMath>
                  </m:oMathPara>
                </a14:m>
                <a:endParaRPr lang="en-SG" sz="2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E5D604-0B56-463D-85A2-8B4672DB8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586" y="6206026"/>
                <a:ext cx="1630446" cy="391326"/>
              </a:xfrm>
              <a:prstGeom prst="rect">
                <a:avLst/>
              </a:prstGeom>
              <a:blipFill>
                <a:blip r:embed="rId14"/>
                <a:stretch>
                  <a:fillRect l="-3745" r="-1873" b="-2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E24CF7-762C-4E4D-8F4E-167214126B94}"/>
                  </a:ext>
                </a:extLst>
              </p:cNvPr>
              <p:cNvSpPr txBox="1"/>
              <p:nvPr/>
            </p:nvSpPr>
            <p:spPr>
              <a:xfrm>
                <a:off x="7741281" y="1412776"/>
                <a:ext cx="2589170" cy="581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1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1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21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1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SG" sz="21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SG" sz="21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1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SG" sz="21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ad>
                          <m:radPr>
                            <m:degHide m:val="on"/>
                            <m:ctrlPr>
                              <a:rPr lang="en-SG" sz="21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SG" sz="21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G" sz="21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SG" sz="21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rad>
                        <m:r>
                          <a:rPr lang="en-SG" sz="21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SG" sz="2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SG" sz="21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SG" sz="2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SG" sz="21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SG" sz="2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ad>
                          <m:radPr>
                            <m:degHide m:val="on"/>
                            <m:ctrlPr>
                              <a:rPr lang="en-SG" sz="21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SG" sz="21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G" sz="21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SG" sz="21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rad>
                        <m:r>
                          <a:rPr lang="en-SG" sz="2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SG" sz="2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E24CF7-762C-4E4D-8F4E-167214126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281" y="1412776"/>
                <a:ext cx="2589170" cy="581954"/>
              </a:xfrm>
              <a:prstGeom prst="rect">
                <a:avLst/>
              </a:prstGeom>
              <a:blipFill>
                <a:blip r:embed="rId15"/>
                <a:stretch>
                  <a:fillRect b="-284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B6FE76-B983-4783-8186-46C6E028E2C6}"/>
                  </a:ext>
                </a:extLst>
              </p:cNvPr>
              <p:cNvSpPr txBox="1"/>
              <p:nvPr/>
            </p:nvSpPr>
            <p:spPr>
              <a:xfrm>
                <a:off x="7680176" y="2250594"/>
                <a:ext cx="341215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SG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en-SG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SG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SG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  <m:r>
                            <a:rPr lang="en-SG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SG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en-SG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SG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SG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  <m:r>
                            <a:rPr lang="en-SG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SG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SG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ad>
                        <m:radPr>
                          <m:degHide m:val="on"/>
                          <m:ctrlPr>
                            <a:rPr lang="en-SG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SG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SG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SG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SG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SG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lang="en-SG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SG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SG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  <m:r>
                            <a:rPr lang="en-SG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SG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B6FE76-B983-4783-8186-46C6E028E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76" y="2250594"/>
                <a:ext cx="3412152" cy="818366"/>
              </a:xfrm>
              <a:prstGeom prst="rect">
                <a:avLst/>
              </a:prstGeom>
              <a:blipFill>
                <a:blip r:embed="rId16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7BA6DB-FE99-4EBA-BD4B-C6932C6B7006}"/>
                  </a:ext>
                </a:extLst>
              </p:cNvPr>
              <p:cNvSpPr txBox="1"/>
              <p:nvPr/>
            </p:nvSpPr>
            <p:spPr>
              <a:xfrm>
                <a:off x="8144465" y="3420214"/>
                <a:ext cx="21958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7BA6DB-FE99-4EBA-BD4B-C6932C6B7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465" y="3420214"/>
                <a:ext cx="2195858" cy="307777"/>
              </a:xfrm>
              <a:prstGeom prst="rect">
                <a:avLst/>
              </a:prstGeom>
              <a:blipFill>
                <a:blip r:embed="rId17"/>
                <a:stretch>
                  <a:fillRect l="-1111" r="-833" b="-156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DE4F80E-ECDF-4417-AE6C-1C16E1BE1ADF}"/>
                  </a:ext>
                </a:extLst>
              </p:cNvPr>
              <p:cNvSpPr txBox="1"/>
              <p:nvPr/>
            </p:nvSpPr>
            <p:spPr>
              <a:xfrm>
                <a:off x="8112224" y="4055931"/>
                <a:ext cx="2325060" cy="525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SG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DE4F80E-ECDF-4417-AE6C-1C16E1BE1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4055931"/>
                <a:ext cx="2325060" cy="52508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594388-303D-422B-AE28-133A5E2EDF08}"/>
                  </a:ext>
                </a:extLst>
              </p:cNvPr>
              <p:cNvSpPr txBox="1"/>
              <p:nvPr/>
            </p:nvSpPr>
            <p:spPr>
              <a:xfrm>
                <a:off x="8463076" y="4797035"/>
                <a:ext cx="2961516" cy="720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23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3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3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23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3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3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SG" sz="23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SG" sz="23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SG" sz="23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3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SG" sz="23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ad>
                              <m:radPr>
                                <m:degHide m:val="on"/>
                                <m:ctrlPr>
                                  <a:rPr lang="en-SG" sz="23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SG" sz="23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sz="23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SG" sz="23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rad>
                            <m:r>
                              <a:rPr lang="en-SG" sz="23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SG" sz="230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rPr>
                          <m:t>+ </m:t>
                        </m:r>
                        <m:sSup>
                          <m:sSupPr>
                            <m:ctrlPr>
                              <a:rPr lang="en-SG" sz="23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3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SG" sz="23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SG" sz="23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ad>
                              <m:radPr>
                                <m:degHide m:val="on"/>
                                <m:ctrlPr>
                                  <a:rPr lang="en-SG" sz="23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SG" sz="23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SG" sz="23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SG" sz="23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rad>
                            <m:r>
                              <a:rPr lang="en-SG" sz="23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SG" sz="2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594388-303D-422B-AE28-133A5E2ED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076" y="4797035"/>
                <a:ext cx="2961516" cy="7201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57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5267-1548-466A-A3C8-E773A0A3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0DDB-E6D9-4EDE-A3EE-45FDACFD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852936"/>
            <a:ext cx="10972800" cy="266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the end of this lesson, you should be able to understand how dynamical situations can be modelled with </a:t>
            </a:r>
            <a:r>
              <a:rPr lang="en-GB" sz="2400" dirty="0">
                <a:solidFill>
                  <a:schemeClr val="accent1"/>
                </a:solidFill>
              </a:rPr>
              <a:t>differential equations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(DEs). You will be able to solve some simple DEs analytically and numerically. The ultimate task is to solve the </a:t>
            </a:r>
            <a:r>
              <a:rPr lang="en-GB" sz="2400" dirty="0">
                <a:solidFill>
                  <a:schemeClr val="accent1"/>
                </a:solidFill>
              </a:rPr>
              <a:t>three-body (gravitational system) problem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using Newton's laws.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0F1CA-29C7-4F9E-9993-0F242C01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3478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89A6B7-831E-4B5D-A5C8-BAB009A9FDB0}"/>
              </a:ext>
            </a:extLst>
          </p:cNvPr>
          <p:cNvSpPr txBox="1">
            <a:spLocks/>
          </p:cNvSpPr>
          <p:nvPr/>
        </p:nvSpPr>
        <p:spPr>
          <a:xfrm>
            <a:off x="609600" y="260648"/>
            <a:ext cx="113190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Solving DEs Analytically – </a:t>
            </a:r>
            <a:r>
              <a:rPr lang="en-SG" dirty="0">
                <a:solidFill>
                  <a:srgbClr val="FF0066"/>
                </a:solidFill>
              </a:rPr>
              <a:t>Love</a:t>
            </a: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E4CD-C9DA-4A7D-ADA4-ABBDAE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20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/>
              <p:nvPr/>
            </p:nvSpPr>
            <p:spPr>
              <a:xfrm>
                <a:off x="4004893" y="1700808"/>
                <a:ext cx="1544590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,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893" y="1700808"/>
                <a:ext cx="1544590" cy="701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64A1985-6285-4969-A2BF-78F8E4A79269}"/>
              </a:ext>
            </a:extLst>
          </p:cNvPr>
          <p:cNvSpPr txBox="1"/>
          <p:nvPr/>
        </p:nvSpPr>
        <p:spPr>
          <a:xfrm>
            <a:off x="119336" y="2564904"/>
            <a:ext cx="161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SG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mage: Flaticon.com</a:t>
            </a:r>
            <a:endParaRPr lang="en-SG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7EB33-D59B-44E7-8ADA-4A7104BE200F}"/>
                  </a:ext>
                </a:extLst>
              </p:cNvPr>
              <p:cNvSpPr txBox="1"/>
              <p:nvPr/>
            </p:nvSpPr>
            <p:spPr>
              <a:xfrm>
                <a:off x="625803" y="5632563"/>
                <a:ext cx="2517869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SG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SG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SG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SG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SG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  <m:r>
                            <a:rPr lang="en-SG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SG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7EB33-D59B-44E7-8ADA-4A7104BE2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03" y="5632563"/>
                <a:ext cx="2517869" cy="4472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1C47CC5F-456A-48BD-AD21-0BB204E56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" y="1457262"/>
            <a:ext cx="1069943" cy="1069943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0A84923-DFDC-4AE7-80BF-782364431B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98" y="1457262"/>
            <a:ext cx="1069943" cy="10699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AE184D-177D-4F99-A2E4-95A829AEB305}"/>
                  </a:ext>
                </a:extLst>
              </p:cNvPr>
              <p:cNvSpPr txBox="1"/>
              <p:nvPr/>
            </p:nvSpPr>
            <p:spPr>
              <a:xfrm>
                <a:off x="5947773" y="1700808"/>
                <a:ext cx="1590051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𝑑𝐽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AE184D-177D-4F99-A2E4-95A829AEB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773" y="1700808"/>
                <a:ext cx="1590051" cy="701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1A006D-FC79-42A9-B223-81EA3EB32896}"/>
                  </a:ext>
                </a:extLst>
              </p:cNvPr>
              <p:cNvSpPr txBox="1"/>
              <p:nvPr/>
            </p:nvSpPr>
            <p:spPr>
              <a:xfrm>
                <a:off x="8180021" y="1907540"/>
                <a:ext cx="1372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1A006D-FC79-42A9-B223-81EA3EB3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021" y="1907540"/>
                <a:ext cx="1372363" cy="369332"/>
              </a:xfrm>
              <a:prstGeom prst="rect">
                <a:avLst/>
              </a:prstGeom>
              <a:blipFill>
                <a:blip r:embed="rId7"/>
                <a:stretch>
                  <a:fillRect l="-4889" r="-4889" b="-131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3F7CAF-1619-4AF1-B7E6-5D13F5C581C1}"/>
                  </a:ext>
                </a:extLst>
              </p:cNvPr>
              <p:cNvSpPr txBox="1"/>
              <p:nvPr/>
            </p:nvSpPr>
            <p:spPr>
              <a:xfrm>
                <a:off x="4061587" y="3203684"/>
                <a:ext cx="14319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3F7CAF-1619-4AF1-B7E6-5D13F5C58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587" y="3203684"/>
                <a:ext cx="1431995" cy="369332"/>
              </a:xfrm>
              <a:prstGeom prst="rect">
                <a:avLst/>
              </a:prstGeom>
              <a:blipFill>
                <a:blip r:embed="rId8"/>
                <a:stretch>
                  <a:fillRect l="-4255" r="-1277" b="-1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B82848-6D9F-40FE-86C4-ACFE8761B04D}"/>
                  </a:ext>
                </a:extLst>
              </p:cNvPr>
              <p:cNvSpPr txBox="1"/>
              <p:nvPr/>
            </p:nvSpPr>
            <p:spPr>
              <a:xfrm>
                <a:off x="6337757" y="3203684"/>
                <a:ext cx="11874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B82848-6D9F-40FE-86C4-ACFE8761B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757" y="3203684"/>
                <a:ext cx="1187440" cy="369332"/>
              </a:xfrm>
              <a:prstGeom prst="rect">
                <a:avLst/>
              </a:prstGeom>
              <a:blipFill>
                <a:blip r:embed="rId9"/>
                <a:stretch>
                  <a:fillRect l="-8247" r="-6186" b="-3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558EF6-274B-46D0-9367-A16AEDAF7C16}"/>
                  </a:ext>
                </a:extLst>
              </p:cNvPr>
              <p:cNvSpPr txBox="1"/>
              <p:nvPr/>
            </p:nvSpPr>
            <p:spPr>
              <a:xfrm>
                <a:off x="4777584" y="5356013"/>
                <a:ext cx="2951000" cy="1000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SG" sz="2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SG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SG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SG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SG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SG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SG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SG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SG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2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SG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SG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SG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SG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  <m:r>
                            <a:rPr lang="en-SG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SG" sz="2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558EF6-274B-46D0-9367-A16AEDAF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584" y="5356013"/>
                <a:ext cx="2951000" cy="10003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B35AB52-6D2C-41A7-8102-BB8AB27530B2}"/>
              </a:ext>
            </a:extLst>
          </p:cNvPr>
          <p:cNvSpPr txBox="1"/>
          <p:nvPr/>
        </p:nvSpPr>
        <p:spPr>
          <a:xfrm>
            <a:off x="9410779" y="5252294"/>
            <a:ext cx="251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 to </a:t>
            </a:r>
            <a:r>
              <a:rPr lang="en-SG" sz="2400" dirty="0">
                <a:solidFill>
                  <a:srgbClr val="FF0066"/>
                </a:solidFill>
              </a:rPr>
              <a:t>Activity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184980-CBF2-4B21-A358-A5F54B88508C}"/>
                  </a:ext>
                </a:extLst>
              </p:cNvPr>
              <p:cNvSpPr txBox="1"/>
              <p:nvPr/>
            </p:nvSpPr>
            <p:spPr>
              <a:xfrm>
                <a:off x="263352" y="4013378"/>
                <a:ext cx="3119893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𝑑𝐽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184980-CBF2-4B21-A358-A5F54B885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4013378"/>
                <a:ext cx="3119893" cy="7411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3BB927-542F-4224-B3B3-773A4C14F2F0}"/>
                  </a:ext>
                </a:extLst>
              </p:cNvPr>
              <p:cNvSpPr txBox="1"/>
              <p:nvPr/>
            </p:nvSpPr>
            <p:spPr>
              <a:xfrm>
                <a:off x="599478" y="7173416"/>
                <a:ext cx="3832972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00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SG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SG" sz="20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SG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SG" sz="20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SG" sz="20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0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SG" sz="20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SG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SG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000" b="0" i="0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SG" sz="20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SG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  <m:r>
                            <a:rPr lang="en-SG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SG" sz="20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SG" sz="20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0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SG" sz="2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3BB927-542F-4224-B3B3-773A4C14F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8" y="7173416"/>
                <a:ext cx="3832972" cy="5843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07360F1-B9F2-424C-AB0E-EF34AAD266B7}"/>
              </a:ext>
            </a:extLst>
          </p:cNvPr>
          <p:cNvSpPr txBox="1"/>
          <p:nvPr/>
        </p:nvSpPr>
        <p:spPr>
          <a:xfrm>
            <a:off x="3760257" y="4149080"/>
            <a:ext cx="463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FF0066"/>
                </a:solidFill>
              </a:rPr>
              <a:t>Love is </a:t>
            </a:r>
            <a:r>
              <a:rPr lang="en-SG" sz="2400" b="1" i="1" dirty="0">
                <a:solidFill>
                  <a:srgbClr val="FF0066"/>
                </a:solidFill>
              </a:rPr>
              <a:t>not that </a:t>
            </a:r>
            <a:r>
              <a:rPr lang="en-SG" sz="2400" dirty="0">
                <a:solidFill>
                  <a:srgbClr val="FF0066"/>
                </a:solidFill>
              </a:rPr>
              <a:t>complicated!</a:t>
            </a:r>
          </a:p>
        </p:txBody>
      </p:sp>
    </p:spTree>
    <p:extLst>
      <p:ext uri="{BB962C8B-B14F-4D97-AF65-F5344CB8AC3E}">
        <p14:creationId xmlns:p14="http://schemas.microsoft.com/office/powerpoint/2010/main" val="177323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1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rgbClr val="FF0066"/>
                </a:solidFill>
              </a:rPr>
              <a:t>Activity 2: Love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761F2E0-1C1A-4DA2-82F0-CCF0CFD169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0266" y="1628800"/>
                <a:ext cx="11292398" cy="93610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For some chosen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SG" sz="2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SG" sz="2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SG" sz="29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plot </a:t>
                </a:r>
                <a14:m>
                  <m:oMath xmlns:m="http://schemas.openxmlformats.org/officeDocument/2006/math">
                    <m:r>
                      <a:rPr lang="en-SG" sz="29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SG" sz="29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9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sz="29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9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SG" sz="29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9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sz="29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on Desmos.</a:t>
                </a:r>
              </a:p>
              <a:p>
                <a:pPr marL="0" indent="0">
                  <a:buNone/>
                </a:pPr>
                <a:endParaRPr lang="en-GB" sz="2900" b="0" i="0" u="none" strike="noStrike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761F2E0-1C1A-4DA2-82F0-CCF0CFD169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0266" y="1628800"/>
                <a:ext cx="11292398" cy="936104"/>
              </a:xfrm>
              <a:blipFill>
                <a:blip r:embed="rId2"/>
                <a:stretch>
                  <a:fillRect l="-1188" t="-64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21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C274022-8A53-4B00-970E-93A28EF1D0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408" y="4503792"/>
                <a:ext cx="10802134" cy="7052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Open a new Desmos window and plot </a:t>
                </a:r>
                <a14:m>
                  <m:oMath xmlns:m="http://schemas.openxmlformats.org/officeDocument/2006/math">
                    <m:r>
                      <a:rPr lang="en-SG" sz="29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2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vs </a:t>
                </a:r>
                <a14:m>
                  <m:oMath xmlns:m="http://schemas.openxmlformats.org/officeDocument/2006/math">
                    <m:r>
                      <a:rPr lang="en-SG" sz="29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GB" sz="2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C274022-8A53-4B00-970E-93A28EF1D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4503792"/>
                <a:ext cx="10802134" cy="705293"/>
              </a:xfrm>
              <a:prstGeom prst="rect">
                <a:avLst/>
              </a:prstGeom>
              <a:blipFill>
                <a:blip r:embed="rId3"/>
                <a:stretch>
                  <a:fillRect l="-1242" t="-8621" b="-86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81C07D-7A1A-4120-9C4B-34F24BC20B39}"/>
                  </a:ext>
                </a:extLst>
              </p:cNvPr>
              <p:cNvSpPr txBox="1"/>
              <p:nvPr/>
            </p:nvSpPr>
            <p:spPr>
              <a:xfrm>
                <a:off x="3047071" y="2601397"/>
                <a:ext cx="6094140" cy="632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9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 sz="29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SG" sz="2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9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SG" sz="2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SG" sz="2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SG" sz="29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9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SG" sz="29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29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9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SG" sz="29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  <m:r>
                            <a:rPr lang="en-SG" sz="2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sz="2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SG" sz="29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81C07D-7A1A-4120-9C4B-34F24BC20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071" y="2601397"/>
                <a:ext cx="6094140" cy="6328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E14102-3D1D-4831-B6BE-B40ED6D8EB14}"/>
                  </a:ext>
                </a:extLst>
              </p:cNvPr>
              <p:cNvSpPr txBox="1"/>
              <p:nvPr/>
            </p:nvSpPr>
            <p:spPr>
              <a:xfrm>
                <a:off x="3647728" y="3372006"/>
                <a:ext cx="6094140" cy="6330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9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SG" sz="29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SG" sz="2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SG" sz="2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SG" sz="2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SG" sz="2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SG" sz="2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SG" sz="2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SG" sz="2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9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SG" sz="2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SG" sz="29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SG" sz="29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9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SG" sz="29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SG" sz="29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29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SG" sz="29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  <m:r>
                            <a:rPr lang="en-SG" sz="2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sz="29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SG" sz="29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E14102-3D1D-4831-B6BE-B40ED6D8E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28" y="3372006"/>
                <a:ext cx="6094140" cy="6330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B603A38-37BA-4956-8516-A35C9F2842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408" y="5388003"/>
                <a:ext cx="10802134" cy="7052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900" dirty="0">
                    <a:solidFill>
                      <a:schemeClr val="accent1"/>
                    </a:solidFill>
                  </a:rPr>
                  <a:t>Can you form a conserved quantity using </a:t>
                </a:r>
                <a14:m>
                  <m:oMath xmlns:m="http://schemas.openxmlformats.org/officeDocument/2006/math">
                    <m:r>
                      <a:rPr lang="en-SG" sz="29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2900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9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GB" sz="2900" dirty="0">
                    <a:solidFill>
                      <a:schemeClr val="accent1"/>
                    </a:solidFill>
                  </a:rPr>
                  <a:t>? </a:t>
                </a:r>
                <a:r>
                  <a:rPr lang="en-GB" sz="2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B603A38-37BA-4956-8516-A35C9F284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5388003"/>
                <a:ext cx="10802134" cy="705293"/>
              </a:xfrm>
              <a:prstGeom prst="rect">
                <a:avLst/>
              </a:prstGeom>
              <a:blipFill>
                <a:blip r:embed="rId6"/>
                <a:stretch>
                  <a:fillRect l="-1242" t="-8621" b="-86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416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89A6B7-831E-4B5D-A5C8-BAB009A9FDB0}"/>
              </a:ext>
            </a:extLst>
          </p:cNvPr>
          <p:cNvSpPr txBox="1">
            <a:spLocks/>
          </p:cNvSpPr>
          <p:nvPr/>
        </p:nvSpPr>
        <p:spPr>
          <a:xfrm>
            <a:off x="609600" y="260648"/>
            <a:ext cx="113190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Solving DEs Numerically </a:t>
            </a:r>
            <a:endParaRPr lang="en-SG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E4CD-C9DA-4A7D-ADA4-ABBDAE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22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/>
              <p:nvPr/>
            </p:nvSpPr>
            <p:spPr>
              <a:xfrm>
                <a:off x="3089811" y="1797109"/>
                <a:ext cx="2134943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811" y="1797109"/>
                <a:ext cx="2134943" cy="701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64A1985-6285-4969-A2BF-78F8E4A79269}"/>
              </a:ext>
            </a:extLst>
          </p:cNvPr>
          <p:cNvSpPr txBox="1"/>
          <p:nvPr/>
        </p:nvSpPr>
        <p:spPr>
          <a:xfrm>
            <a:off x="119336" y="2564904"/>
            <a:ext cx="161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SG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mage: Flaticon.com</a:t>
            </a:r>
            <a:endParaRPr lang="en-SG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1C47CC5F-456A-48BD-AD21-0BB204E56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" y="1457262"/>
            <a:ext cx="1069943" cy="1069943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0A84923-DFDC-4AE7-80BF-782364431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98" y="1457262"/>
            <a:ext cx="1069943" cy="10699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AE184D-177D-4F99-A2E4-95A829AEB305}"/>
                  </a:ext>
                </a:extLst>
              </p:cNvPr>
              <p:cNvSpPr txBox="1"/>
              <p:nvPr/>
            </p:nvSpPr>
            <p:spPr>
              <a:xfrm>
                <a:off x="6090125" y="1700808"/>
                <a:ext cx="2302297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𝑑𝐽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SG" sz="24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AE184D-177D-4F99-A2E4-95A829AEB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125" y="1700808"/>
                <a:ext cx="2302297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1A006D-FC79-42A9-B223-81EA3EB32896}"/>
                  </a:ext>
                </a:extLst>
              </p:cNvPr>
              <p:cNvSpPr txBox="1"/>
              <p:nvPr/>
            </p:nvSpPr>
            <p:spPr>
              <a:xfrm>
                <a:off x="3567398" y="3778805"/>
                <a:ext cx="9444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1A006D-FC79-42A9-B223-81EA3EB3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398" y="3778805"/>
                <a:ext cx="944426" cy="369332"/>
              </a:xfrm>
              <a:prstGeom prst="rect">
                <a:avLst/>
              </a:prstGeom>
              <a:blipFill>
                <a:blip r:embed="rId6"/>
                <a:stretch>
                  <a:fillRect l="-7742" r="-7742" b="-1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3F7CAF-1619-4AF1-B7E6-5D13F5C581C1}"/>
                  </a:ext>
                </a:extLst>
              </p:cNvPr>
              <p:cNvSpPr txBox="1"/>
              <p:nvPr/>
            </p:nvSpPr>
            <p:spPr>
              <a:xfrm>
                <a:off x="3222667" y="3068960"/>
                <a:ext cx="20020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3F7CAF-1619-4AF1-B7E6-5D13F5C58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667" y="3068960"/>
                <a:ext cx="2002087" cy="369332"/>
              </a:xfrm>
              <a:prstGeom prst="rect">
                <a:avLst/>
              </a:prstGeom>
              <a:blipFill>
                <a:blip r:embed="rId7"/>
                <a:stretch>
                  <a:fillRect l="-3354" r="-3354" b="-131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B82848-6D9F-40FE-86C4-ACFE8761B04D}"/>
                  </a:ext>
                </a:extLst>
              </p:cNvPr>
              <p:cNvSpPr txBox="1"/>
              <p:nvPr/>
            </p:nvSpPr>
            <p:spPr>
              <a:xfrm>
                <a:off x="6405526" y="3068960"/>
                <a:ext cx="18292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B82848-6D9F-40FE-86C4-ACFE8761B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26" y="3068960"/>
                <a:ext cx="1829219" cy="369332"/>
              </a:xfrm>
              <a:prstGeom prst="rect">
                <a:avLst/>
              </a:prstGeom>
              <a:blipFill>
                <a:blip r:embed="rId8"/>
                <a:stretch>
                  <a:fillRect l="-5000" r="-3333" b="-2786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5E3B8A-D3AB-41D7-B0BD-F72A716474E0}"/>
                  </a:ext>
                </a:extLst>
              </p:cNvPr>
              <p:cNvSpPr txBox="1"/>
              <p:nvPr/>
            </p:nvSpPr>
            <p:spPr>
              <a:xfrm>
                <a:off x="6640215" y="3779748"/>
                <a:ext cx="11839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5E3B8A-D3AB-41D7-B0BD-F72A71647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15" y="3779748"/>
                <a:ext cx="1183977" cy="369332"/>
              </a:xfrm>
              <a:prstGeom prst="rect">
                <a:avLst/>
              </a:prstGeom>
              <a:blipFill>
                <a:blip r:embed="rId9"/>
                <a:stretch>
                  <a:fillRect l="-6186" r="-6186" b="-131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F32938-0C38-4A45-BB19-F99958C8D17A}"/>
                  </a:ext>
                </a:extLst>
              </p:cNvPr>
              <p:cNvSpPr txBox="1"/>
              <p:nvPr/>
            </p:nvSpPr>
            <p:spPr>
              <a:xfrm>
                <a:off x="2646646" y="5156031"/>
                <a:ext cx="2657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SG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F32938-0C38-4A45-BB19-F99958C8D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646" y="5156031"/>
                <a:ext cx="2657266" cy="369332"/>
              </a:xfrm>
              <a:prstGeom prst="rect">
                <a:avLst/>
              </a:prstGeom>
              <a:blipFill>
                <a:blip r:embed="rId10"/>
                <a:stretch>
                  <a:fillRect l="-2064" r="-1835" b="-3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37C2F03-0F6B-4B62-BFA0-C01E0E676937}"/>
              </a:ext>
            </a:extLst>
          </p:cNvPr>
          <p:cNvSpPr txBox="1"/>
          <p:nvPr/>
        </p:nvSpPr>
        <p:spPr>
          <a:xfrm>
            <a:off x="270338" y="4581128"/>
            <a:ext cx="5393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200" dirty="0">
                <a:solidFill>
                  <a:schemeClr val="accent1"/>
                </a:solidFill>
              </a:rPr>
              <a:t>Numerical scheme (Euler Method):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A875E6-39CA-4B70-9A74-E25A973DEF3E}"/>
                  </a:ext>
                </a:extLst>
              </p:cNvPr>
              <p:cNvSpPr txBox="1"/>
              <p:nvPr/>
            </p:nvSpPr>
            <p:spPr>
              <a:xfrm>
                <a:off x="6436736" y="5160186"/>
                <a:ext cx="25730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SG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SG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A875E6-39CA-4B70-9A74-E25A973DE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736" y="5160186"/>
                <a:ext cx="2573076" cy="369332"/>
              </a:xfrm>
              <a:prstGeom prst="rect">
                <a:avLst/>
              </a:prstGeom>
              <a:blipFill>
                <a:blip r:embed="rId11"/>
                <a:stretch>
                  <a:fillRect l="-3318" r="-1659" b="-2786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501ADA-613A-4D55-9964-1A404DBA21AD}"/>
                  </a:ext>
                </a:extLst>
              </p:cNvPr>
              <p:cNvSpPr txBox="1"/>
              <p:nvPr/>
            </p:nvSpPr>
            <p:spPr>
              <a:xfrm>
                <a:off x="1566482" y="5919663"/>
                <a:ext cx="89940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>
                    <a:solidFill>
                      <a:schemeClr val="accent6"/>
                    </a:solidFill>
                  </a:rPr>
                  <a:t>Implement this on Python and plot the solutions for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SG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SG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&lt;20 </m:t>
                    </m:r>
                  </m:oMath>
                </a14:m>
                <a:endParaRPr lang="en-SG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501ADA-613A-4D55-9964-1A404DBA2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482" y="5919663"/>
                <a:ext cx="8994014" cy="461665"/>
              </a:xfrm>
              <a:prstGeom prst="rect">
                <a:avLst/>
              </a:prstGeom>
              <a:blipFill>
                <a:blip r:embed="rId12"/>
                <a:stretch>
                  <a:fillRect l="-1085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132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89A6B7-831E-4B5D-A5C8-BAB009A9FDB0}"/>
              </a:ext>
            </a:extLst>
          </p:cNvPr>
          <p:cNvSpPr txBox="1">
            <a:spLocks/>
          </p:cNvSpPr>
          <p:nvPr/>
        </p:nvSpPr>
        <p:spPr>
          <a:xfrm>
            <a:off x="609600" y="260648"/>
            <a:ext cx="113190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Solving DEs Numerically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E4CD-C9DA-4A7D-ADA4-ABBDAE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23</a:t>
            </a:fld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/>
              <p:nvPr/>
            </p:nvSpPr>
            <p:spPr>
              <a:xfrm>
                <a:off x="262299" y="3045971"/>
                <a:ext cx="1784398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SG" sz="20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SG" sz="20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SG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99" y="3045971"/>
                <a:ext cx="1784398" cy="584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64A1985-6285-4969-A2BF-78F8E4A79269}"/>
              </a:ext>
            </a:extLst>
          </p:cNvPr>
          <p:cNvSpPr txBox="1"/>
          <p:nvPr/>
        </p:nvSpPr>
        <p:spPr>
          <a:xfrm>
            <a:off x="119336" y="2564904"/>
            <a:ext cx="161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SG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mage: Flaticon.com</a:t>
            </a:r>
            <a:endParaRPr lang="en-SG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1C47CC5F-456A-48BD-AD21-0BB204E56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" y="1457262"/>
            <a:ext cx="1069943" cy="1069943"/>
          </a:xfrm>
          <a:prstGeom prst="rect">
            <a:avLst/>
          </a:prstGeom>
        </p:spPr>
      </p:pic>
      <p:pic>
        <p:nvPicPr>
          <p:cNvPr id="15" name="Picture 1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0A84923-DFDC-4AE7-80BF-782364431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98" y="1457262"/>
            <a:ext cx="1069943" cy="10699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AE184D-177D-4F99-A2E4-95A829AEB305}"/>
                  </a:ext>
                </a:extLst>
              </p:cNvPr>
              <p:cNvSpPr txBox="1"/>
              <p:nvPr/>
            </p:nvSpPr>
            <p:spPr>
              <a:xfrm>
                <a:off x="322803" y="3794418"/>
                <a:ext cx="1923475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𝑑𝐽</m:t>
                          </m:r>
                        </m:num>
                        <m:den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SG" sz="20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SG" sz="2000" b="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AE184D-177D-4F99-A2E4-95A829AEB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03" y="3794418"/>
                <a:ext cx="1923475" cy="5843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1A006D-FC79-42A9-B223-81EA3EB32896}"/>
                  </a:ext>
                </a:extLst>
              </p:cNvPr>
              <p:cNvSpPr txBox="1"/>
              <p:nvPr/>
            </p:nvSpPr>
            <p:spPr>
              <a:xfrm>
                <a:off x="258202" y="5735620"/>
                <a:ext cx="7899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G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1A006D-FC79-42A9-B223-81EA3EB3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02" y="5735620"/>
                <a:ext cx="789960" cy="307777"/>
              </a:xfrm>
              <a:prstGeom prst="rect">
                <a:avLst/>
              </a:prstGeom>
              <a:blipFill>
                <a:blip r:embed="rId6"/>
                <a:stretch>
                  <a:fillRect l="-7692" r="-6923" b="-16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3F7CAF-1619-4AF1-B7E6-5D13F5C581C1}"/>
                  </a:ext>
                </a:extLst>
              </p:cNvPr>
              <p:cNvSpPr txBox="1"/>
              <p:nvPr/>
            </p:nvSpPr>
            <p:spPr>
              <a:xfrm>
                <a:off x="234615" y="4687538"/>
                <a:ext cx="16753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G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3F7CAF-1619-4AF1-B7E6-5D13F5C58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15" y="4687538"/>
                <a:ext cx="1675395" cy="307777"/>
              </a:xfrm>
              <a:prstGeom prst="rect">
                <a:avLst/>
              </a:prstGeom>
              <a:blipFill>
                <a:blip r:embed="rId7"/>
                <a:stretch>
                  <a:fillRect l="-2909" r="-3273" b="-16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B82848-6D9F-40FE-86C4-ACFE8761B04D}"/>
                  </a:ext>
                </a:extLst>
              </p:cNvPr>
              <p:cNvSpPr txBox="1"/>
              <p:nvPr/>
            </p:nvSpPr>
            <p:spPr>
              <a:xfrm>
                <a:off x="258202" y="5156031"/>
                <a:ext cx="15308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B82848-6D9F-40FE-86C4-ACFE8761B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02" y="5156031"/>
                <a:ext cx="1530804" cy="307777"/>
              </a:xfrm>
              <a:prstGeom prst="rect">
                <a:avLst/>
              </a:prstGeom>
              <a:blipFill>
                <a:blip r:embed="rId8"/>
                <a:stretch>
                  <a:fillRect l="-4781" r="-3586" b="-3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5E3B8A-D3AB-41D7-B0BD-F72A716474E0}"/>
                  </a:ext>
                </a:extLst>
              </p:cNvPr>
              <p:cNvSpPr txBox="1"/>
              <p:nvPr/>
            </p:nvSpPr>
            <p:spPr>
              <a:xfrm>
                <a:off x="217669" y="6202462"/>
                <a:ext cx="9914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SG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5E3B8A-D3AB-41D7-B0BD-F72A71647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69" y="6202462"/>
                <a:ext cx="991489" cy="307777"/>
              </a:xfrm>
              <a:prstGeom prst="rect">
                <a:avLst/>
              </a:prstGeom>
              <a:blipFill>
                <a:blip r:embed="rId9"/>
                <a:stretch>
                  <a:fillRect l="-6173" r="-5556" b="-156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F32938-0C38-4A45-BB19-F99958C8D17A}"/>
                  </a:ext>
                </a:extLst>
              </p:cNvPr>
              <p:cNvSpPr txBox="1"/>
              <p:nvPr/>
            </p:nvSpPr>
            <p:spPr>
              <a:xfrm>
                <a:off x="5859831" y="1604040"/>
                <a:ext cx="2657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SG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F32938-0C38-4A45-BB19-F99958C8D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831" y="1604040"/>
                <a:ext cx="2657266" cy="369332"/>
              </a:xfrm>
              <a:prstGeom prst="rect">
                <a:avLst/>
              </a:prstGeom>
              <a:blipFill>
                <a:blip r:embed="rId10"/>
                <a:stretch>
                  <a:fillRect l="-2064" r="-1835" b="-2786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37C2F03-0F6B-4B62-BFA0-C01E0E676937}"/>
              </a:ext>
            </a:extLst>
          </p:cNvPr>
          <p:cNvSpPr txBox="1"/>
          <p:nvPr/>
        </p:nvSpPr>
        <p:spPr>
          <a:xfrm>
            <a:off x="3759233" y="1628800"/>
            <a:ext cx="2120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200" dirty="0">
                <a:solidFill>
                  <a:schemeClr val="accent1"/>
                </a:solidFill>
              </a:rPr>
              <a:t>Euler Method: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A875E6-39CA-4B70-9A74-E25A973DEF3E}"/>
                  </a:ext>
                </a:extLst>
              </p:cNvPr>
              <p:cNvSpPr txBox="1"/>
              <p:nvPr/>
            </p:nvSpPr>
            <p:spPr>
              <a:xfrm>
                <a:off x="5971196" y="2195572"/>
                <a:ext cx="25730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SG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SG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A875E6-39CA-4B70-9A74-E25A973DE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196" y="2195572"/>
                <a:ext cx="2573076" cy="369332"/>
              </a:xfrm>
              <a:prstGeom prst="rect">
                <a:avLst/>
              </a:prstGeom>
              <a:blipFill>
                <a:blip r:embed="rId11"/>
                <a:stretch>
                  <a:fillRect l="-3318" r="-1659" b="-2786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A501ADA-613A-4D55-9964-1A404DBA21AD}"/>
              </a:ext>
            </a:extLst>
          </p:cNvPr>
          <p:cNvSpPr txBox="1"/>
          <p:nvPr/>
        </p:nvSpPr>
        <p:spPr>
          <a:xfrm>
            <a:off x="3791744" y="502113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accent6"/>
                </a:solidFill>
              </a:rPr>
              <a:t>In 1981, Cromer chanced upon a slight modification to Euler’s method that doesn’t seems like much, but….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3005560-65C9-4399-B30F-587C7CB5D8B0}"/>
                  </a:ext>
                </a:extLst>
              </p:cNvPr>
              <p:cNvSpPr txBox="1"/>
              <p:nvPr/>
            </p:nvSpPr>
            <p:spPr>
              <a:xfrm>
                <a:off x="5859831" y="3484202"/>
                <a:ext cx="2657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SG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3005560-65C9-4399-B30F-587C7CB5D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831" y="3484202"/>
                <a:ext cx="2657266" cy="369332"/>
              </a:xfrm>
              <a:prstGeom prst="rect">
                <a:avLst/>
              </a:prstGeom>
              <a:blipFill>
                <a:blip r:embed="rId12"/>
                <a:stretch>
                  <a:fillRect l="-2064" r="-1835" b="-3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7EDAACC-19DF-4707-8011-031BCBCF2C7E}"/>
              </a:ext>
            </a:extLst>
          </p:cNvPr>
          <p:cNvSpPr txBox="1"/>
          <p:nvPr/>
        </p:nvSpPr>
        <p:spPr>
          <a:xfrm>
            <a:off x="3759233" y="3429000"/>
            <a:ext cx="2120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200" dirty="0">
                <a:solidFill>
                  <a:schemeClr val="accent1"/>
                </a:solidFill>
              </a:rPr>
              <a:t>Euler-Cromer Method: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346A39-2EC6-4575-81E0-0CBB414A3E25}"/>
                  </a:ext>
                </a:extLst>
              </p:cNvPr>
              <p:cNvSpPr txBox="1"/>
              <p:nvPr/>
            </p:nvSpPr>
            <p:spPr>
              <a:xfrm>
                <a:off x="5971196" y="4075734"/>
                <a:ext cx="28664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SG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SG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346A39-2EC6-4575-81E0-0CBB414A3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196" y="4075734"/>
                <a:ext cx="2866426" cy="369332"/>
              </a:xfrm>
              <a:prstGeom prst="rect">
                <a:avLst/>
              </a:prstGeom>
              <a:blipFill>
                <a:blip r:embed="rId13"/>
                <a:stretch>
                  <a:fillRect l="-2979" r="-1489" b="-3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53A0E8D-5148-4939-98F7-7123DBBDDD43}"/>
              </a:ext>
            </a:extLst>
          </p:cNvPr>
          <p:cNvSpPr txBox="1"/>
          <p:nvPr/>
        </p:nvSpPr>
        <p:spPr>
          <a:xfrm>
            <a:off x="3791744" y="6135687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 to </a:t>
            </a:r>
            <a:r>
              <a:rPr lang="en-SG" sz="2400" dirty="0">
                <a:solidFill>
                  <a:srgbClr val="FF0066"/>
                </a:solidFill>
              </a:rPr>
              <a:t>Activity 3</a:t>
            </a:r>
          </a:p>
        </p:txBody>
      </p:sp>
    </p:spTree>
    <p:extLst>
      <p:ext uri="{BB962C8B-B14F-4D97-AF65-F5344CB8AC3E}">
        <p14:creationId xmlns:p14="http://schemas.microsoft.com/office/powerpoint/2010/main" val="3478257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B3D13A8-DFFA-4D31-932C-9BA911D23B6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rgbClr val="FF0066"/>
                </a:solidFill>
              </a:rPr>
              <a:t>Activity 3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761F2E0-1C1A-4DA2-82F0-CCF0CFD16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266" y="1628800"/>
            <a:ext cx="7259949" cy="19442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Solve the case of love numerically with </a:t>
            </a:r>
          </a:p>
          <a:p>
            <a:pPr marL="514350" indent="-514350">
              <a:buAutoNum type="arabicPeriod"/>
            </a:pPr>
            <a:r>
              <a:rPr lang="en-GB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Euler method,</a:t>
            </a:r>
          </a:p>
          <a:p>
            <a:pPr marL="514350" indent="-514350">
              <a:buAutoNum type="arabicPeriod"/>
            </a:pPr>
            <a:r>
              <a:rPr lang="en-GB" sz="29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Euler-Cromer method (week 3 IS)</a:t>
            </a:r>
          </a:p>
          <a:p>
            <a:pPr>
              <a:buFontTx/>
              <a:buChar char="-"/>
            </a:pPr>
            <a:endParaRPr lang="en-GB" sz="2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GB" sz="2900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52AF4B-A2F0-488A-AFEB-C6EDB728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24</a:t>
            </a:fld>
            <a:endParaRPr lang="en-SG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274022-8A53-4B00-970E-93A28EF1D0FE}"/>
              </a:ext>
            </a:extLst>
          </p:cNvPr>
          <p:cNvSpPr txBox="1">
            <a:spLocks/>
          </p:cNvSpPr>
          <p:nvPr/>
        </p:nvSpPr>
        <p:spPr>
          <a:xfrm>
            <a:off x="780266" y="3549979"/>
            <a:ext cx="10802134" cy="1944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Compare each of the numerical solutions with the analytical solutions.</a:t>
            </a:r>
          </a:p>
          <a:p>
            <a:pPr marL="0" indent="0">
              <a:buFont typeface="Arial" pitchFamily="34" charset="0"/>
              <a:buNone/>
            </a:pPr>
            <a:r>
              <a:rPr lang="en-GB" sz="2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Also use the conserved quantity to compare the two numerical methods.</a:t>
            </a:r>
          </a:p>
          <a:p>
            <a:pPr marL="0" indent="0">
              <a:buFont typeface="Arial" pitchFamily="34" charset="0"/>
              <a:buNone/>
            </a:pPr>
            <a:endParaRPr lang="en-GB" sz="2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35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89A6B7-831E-4B5D-A5C8-BAB009A9FDB0}"/>
              </a:ext>
            </a:extLst>
          </p:cNvPr>
          <p:cNvSpPr txBox="1">
            <a:spLocks/>
          </p:cNvSpPr>
          <p:nvPr/>
        </p:nvSpPr>
        <p:spPr>
          <a:xfrm>
            <a:off x="609600" y="260648"/>
            <a:ext cx="113190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vectors.. – </a:t>
            </a: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Week 3 IS</a:t>
            </a:r>
            <a:endParaRPr lang="en-S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E4CD-C9DA-4A7D-ADA4-ABBDAE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25</a:t>
            </a:fld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EDAACC-19DF-4707-8011-031BCBCF2C7E}"/>
              </a:ext>
            </a:extLst>
          </p:cNvPr>
          <p:cNvSpPr txBox="1"/>
          <p:nvPr/>
        </p:nvSpPr>
        <p:spPr>
          <a:xfrm>
            <a:off x="609600" y="1764685"/>
            <a:ext cx="2120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200" dirty="0">
                <a:solidFill>
                  <a:schemeClr val="accent1"/>
                </a:solidFill>
              </a:rPr>
              <a:t>Vector addition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999656" y="1196752"/>
            <a:ext cx="2174749" cy="1412186"/>
            <a:chOff x="839417" y="2216669"/>
            <a:chExt cx="2174749" cy="1412186"/>
          </a:xfrm>
        </p:grpSpPr>
        <p:grpSp>
          <p:nvGrpSpPr>
            <p:cNvPr id="7" name="Group 6"/>
            <p:cNvGrpSpPr/>
            <p:nvPr/>
          </p:nvGrpSpPr>
          <p:grpSpPr>
            <a:xfrm>
              <a:off x="839417" y="2852349"/>
              <a:ext cx="1453790" cy="720000"/>
              <a:chOff x="839417" y="2852349"/>
              <a:chExt cx="1453790" cy="720000"/>
            </a:xfrm>
          </p:grpSpPr>
          <p:cxnSp>
            <p:nvCxnSpPr>
              <p:cNvPr id="3" name="Straight Arrow Connector 2"/>
              <p:cNvCxnSpPr>
                <a:cxnSpLocks noChangeAspect="1"/>
              </p:cNvCxnSpPr>
              <p:nvPr/>
            </p:nvCxnSpPr>
            <p:spPr>
              <a:xfrm>
                <a:off x="839417" y="2852349"/>
                <a:ext cx="726895" cy="360000"/>
              </a:xfrm>
              <a:prstGeom prst="straightConnector1">
                <a:avLst/>
              </a:prstGeom>
              <a:ln w="190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cxnSpLocks noChangeAspect="1"/>
              </p:cNvCxnSpPr>
              <p:nvPr/>
            </p:nvCxnSpPr>
            <p:spPr>
              <a:xfrm>
                <a:off x="1566312" y="3212349"/>
                <a:ext cx="726895" cy="360000"/>
              </a:xfrm>
              <a:prstGeom prst="straightConnector1">
                <a:avLst/>
              </a:prstGeom>
              <a:ln w="1905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16200000">
              <a:off x="2126724" y="2758446"/>
              <a:ext cx="974450" cy="653356"/>
              <a:chOff x="839417" y="2852349"/>
              <a:chExt cx="1453790" cy="720000"/>
            </a:xfrm>
          </p:grpSpPr>
          <p:cxnSp>
            <p:nvCxnSpPr>
              <p:cNvPr id="30" name="Straight Arrow Connector 29"/>
              <p:cNvCxnSpPr>
                <a:cxnSpLocks noChangeAspect="1"/>
              </p:cNvCxnSpPr>
              <p:nvPr/>
            </p:nvCxnSpPr>
            <p:spPr>
              <a:xfrm>
                <a:off x="839417" y="2852349"/>
                <a:ext cx="726895" cy="36000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cxnSpLocks noChangeAspect="1"/>
              </p:cNvCxnSpPr>
              <p:nvPr/>
            </p:nvCxnSpPr>
            <p:spPr>
              <a:xfrm>
                <a:off x="1566312" y="3212349"/>
                <a:ext cx="726895" cy="36000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84954" y="3259523"/>
                  <a:ext cx="238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954" y="3259523"/>
                  <a:ext cx="23884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7949" r="-17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759289" y="3027723"/>
                  <a:ext cx="2548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289" y="3027723"/>
                  <a:ext cx="25487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8571" r="-28571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513241" y="2216669"/>
                  <a:ext cx="79085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US" sz="2400" b="1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241" y="2216669"/>
                  <a:ext cx="79085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426" r="-930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 33"/>
            <p:cNvGrpSpPr/>
            <p:nvPr/>
          </p:nvGrpSpPr>
          <p:grpSpPr>
            <a:xfrm flipV="1">
              <a:off x="839417" y="2597899"/>
              <a:ext cx="2101210" cy="256660"/>
              <a:chOff x="839417" y="2852349"/>
              <a:chExt cx="1453790" cy="720000"/>
            </a:xfrm>
          </p:grpSpPr>
          <p:cxnSp>
            <p:nvCxnSpPr>
              <p:cNvPr id="35" name="Straight Arrow Connector 34"/>
              <p:cNvCxnSpPr>
                <a:cxnSpLocks noChangeAspect="1"/>
              </p:cNvCxnSpPr>
              <p:nvPr/>
            </p:nvCxnSpPr>
            <p:spPr>
              <a:xfrm>
                <a:off x="839417" y="2852349"/>
                <a:ext cx="726895" cy="360000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cxnSpLocks noChangeAspect="1"/>
              </p:cNvCxnSpPr>
              <p:nvPr/>
            </p:nvCxnSpPr>
            <p:spPr>
              <a:xfrm>
                <a:off x="1566312" y="3212349"/>
                <a:ext cx="726895" cy="360000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7EDAACC-19DF-4707-8011-031BCBCF2C7E}"/>
              </a:ext>
            </a:extLst>
          </p:cNvPr>
          <p:cNvSpPr txBox="1"/>
          <p:nvPr/>
        </p:nvSpPr>
        <p:spPr>
          <a:xfrm>
            <a:off x="2207568" y="3507984"/>
            <a:ext cx="3456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200" dirty="0">
                <a:solidFill>
                  <a:schemeClr val="accent1"/>
                </a:solidFill>
              </a:rPr>
              <a:t>-</a:t>
            </a:r>
            <a:r>
              <a:rPr lang="en-SG" sz="2200" b="1" dirty="0">
                <a:solidFill>
                  <a:schemeClr val="accent1"/>
                </a:solidFill>
              </a:rPr>
              <a:t>a</a:t>
            </a:r>
            <a:r>
              <a:rPr lang="en-SG" sz="2200" dirty="0">
                <a:solidFill>
                  <a:schemeClr val="accent1"/>
                </a:solidFill>
              </a:rPr>
              <a:t> </a:t>
            </a:r>
            <a:r>
              <a:rPr lang="en-SG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opposite direction to </a:t>
            </a:r>
            <a:r>
              <a:rPr lang="en-SG" sz="2200" b="1" dirty="0">
                <a:solidFill>
                  <a:schemeClr val="accent1"/>
                </a:solidFill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76497" y="3581756"/>
                <a:ext cx="468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97" y="3581756"/>
                <a:ext cx="468077" cy="369332"/>
              </a:xfrm>
              <a:prstGeom prst="rect">
                <a:avLst/>
              </a:prstGeom>
              <a:blipFill>
                <a:blip r:embed="rId6"/>
                <a:stretch>
                  <a:fillRect l="-3896" r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753778" y="3321088"/>
            <a:ext cx="1453790" cy="720000"/>
            <a:chOff x="2276951" y="4314371"/>
            <a:chExt cx="1453790" cy="720000"/>
          </a:xfrm>
        </p:grpSpPr>
        <p:cxnSp>
          <p:nvCxnSpPr>
            <p:cNvPr id="42" name="Straight Arrow Connector 41"/>
            <p:cNvCxnSpPr>
              <a:cxnSpLocks noChangeAspect="1"/>
            </p:cNvCxnSpPr>
            <p:nvPr/>
          </p:nvCxnSpPr>
          <p:spPr>
            <a:xfrm>
              <a:off x="2276951" y="4314371"/>
              <a:ext cx="726895" cy="360000"/>
            </a:xfrm>
            <a:prstGeom prst="straightConnector1">
              <a:avLst/>
            </a:prstGeom>
            <a:ln w="1905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 noChangeAspect="1"/>
            </p:cNvCxnSpPr>
            <p:nvPr/>
          </p:nvCxnSpPr>
          <p:spPr>
            <a:xfrm>
              <a:off x="3003846" y="4674371"/>
              <a:ext cx="726895" cy="360000"/>
            </a:xfrm>
            <a:prstGeom prst="straightConnector1">
              <a:avLst/>
            </a:prstGeom>
            <a:ln w="19050"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44785" y="5251283"/>
                <a:ext cx="23986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24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24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24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sz="24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24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85" y="5251283"/>
                <a:ext cx="2398670" cy="369332"/>
              </a:xfrm>
              <a:prstGeom prst="rect">
                <a:avLst/>
              </a:prstGeom>
              <a:blipFill>
                <a:blip r:embed="rId7"/>
                <a:stretch>
                  <a:fillRect l="-2799" r="-407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3718350" y="4773193"/>
            <a:ext cx="1913181" cy="1694844"/>
            <a:chOff x="3988119" y="4403739"/>
            <a:chExt cx="1913181" cy="1694844"/>
          </a:xfrm>
        </p:grpSpPr>
        <p:grpSp>
          <p:nvGrpSpPr>
            <p:cNvPr id="47" name="Group 46"/>
            <p:cNvGrpSpPr/>
            <p:nvPr/>
          </p:nvGrpSpPr>
          <p:grpSpPr>
            <a:xfrm>
              <a:off x="4372858" y="4403739"/>
              <a:ext cx="1453790" cy="720000"/>
              <a:chOff x="839417" y="2852349"/>
              <a:chExt cx="1453790" cy="720000"/>
            </a:xfrm>
          </p:grpSpPr>
          <p:cxnSp>
            <p:nvCxnSpPr>
              <p:cNvPr id="57" name="Straight Arrow Connector 56"/>
              <p:cNvCxnSpPr>
                <a:cxnSpLocks noChangeAspect="1"/>
              </p:cNvCxnSpPr>
              <p:nvPr/>
            </p:nvCxnSpPr>
            <p:spPr>
              <a:xfrm>
                <a:off x="839417" y="2852349"/>
                <a:ext cx="726895" cy="360000"/>
              </a:xfrm>
              <a:prstGeom prst="straightConnector1">
                <a:avLst/>
              </a:prstGeom>
              <a:ln w="1905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cxnSpLocks noChangeAspect="1"/>
              </p:cNvCxnSpPr>
              <p:nvPr/>
            </p:nvCxnSpPr>
            <p:spPr>
              <a:xfrm>
                <a:off x="1566312" y="3212349"/>
                <a:ext cx="726895" cy="360000"/>
              </a:xfrm>
              <a:prstGeom prst="straightConnector1">
                <a:avLst/>
              </a:prstGeom>
              <a:ln w="19050"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 rot="16200000">
              <a:off x="5013858" y="5271633"/>
              <a:ext cx="974450" cy="653356"/>
              <a:chOff x="839417" y="2852349"/>
              <a:chExt cx="1453790" cy="720000"/>
            </a:xfrm>
          </p:grpSpPr>
          <p:cxnSp>
            <p:nvCxnSpPr>
              <p:cNvPr id="55" name="Straight Arrow Connector 54"/>
              <p:cNvCxnSpPr>
                <a:cxnSpLocks noChangeAspect="1"/>
              </p:cNvCxnSpPr>
              <p:nvPr/>
            </p:nvCxnSpPr>
            <p:spPr>
              <a:xfrm>
                <a:off x="839417" y="2852349"/>
                <a:ext cx="726895" cy="36000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cxnSpLocks noChangeAspect="1"/>
              </p:cNvCxnSpPr>
              <p:nvPr/>
            </p:nvCxnSpPr>
            <p:spPr>
              <a:xfrm>
                <a:off x="1566312" y="3212349"/>
                <a:ext cx="726895" cy="36000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103705" y="4457312"/>
                  <a:ext cx="4680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705" y="4457312"/>
                  <a:ext cx="46807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896" r="-7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646423" y="5540910"/>
                  <a:ext cx="2548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6423" y="5540910"/>
                  <a:ext cx="25487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8571" r="-28571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988119" y="5228607"/>
                  <a:ext cx="79085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sz="2400" b="1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8119" y="5228607"/>
                  <a:ext cx="79085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9231" r="-4615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 51"/>
            <p:cNvGrpSpPr/>
            <p:nvPr/>
          </p:nvGrpSpPr>
          <p:grpSpPr>
            <a:xfrm flipH="1" flipV="1">
              <a:off x="4361707" y="4410419"/>
              <a:ext cx="812698" cy="1688164"/>
              <a:chOff x="839417" y="2852349"/>
              <a:chExt cx="1453790" cy="720000"/>
            </a:xfrm>
          </p:grpSpPr>
          <p:cxnSp>
            <p:nvCxnSpPr>
              <p:cNvPr id="53" name="Straight Arrow Connector 52"/>
              <p:cNvCxnSpPr>
                <a:cxnSpLocks noChangeAspect="1"/>
              </p:cNvCxnSpPr>
              <p:nvPr/>
            </p:nvCxnSpPr>
            <p:spPr>
              <a:xfrm>
                <a:off x="839417" y="2852349"/>
                <a:ext cx="726895" cy="360000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cxnSpLocks noChangeAspect="1"/>
              </p:cNvCxnSpPr>
              <p:nvPr/>
            </p:nvCxnSpPr>
            <p:spPr>
              <a:xfrm>
                <a:off x="1566312" y="3212349"/>
                <a:ext cx="726895" cy="360000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Connector 60"/>
          <p:cNvCxnSpPr/>
          <p:nvPr/>
        </p:nvCxnSpPr>
        <p:spPr>
          <a:xfrm>
            <a:off x="6269124" y="908720"/>
            <a:ext cx="0" cy="5559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380669" y="2636912"/>
                <a:ext cx="2049214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669" y="2636912"/>
                <a:ext cx="2049214" cy="11890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328248" y="818763"/>
                <a:ext cx="2051331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48" y="818763"/>
                <a:ext cx="2051331" cy="11890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17EDAACC-19DF-4707-8011-031BCBCF2C7E}"/>
              </a:ext>
            </a:extLst>
          </p:cNvPr>
          <p:cNvSpPr txBox="1"/>
          <p:nvPr/>
        </p:nvSpPr>
        <p:spPr>
          <a:xfrm>
            <a:off x="6466137" y="1211260"/>
            <a:ext cx="20320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Position vector</a:t>
            </a:r>
            <a:endParaRPr lang="en-SG" sz="22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7EDAACC-19DF-4707-8011-031BCBCF2C7E}"/>
                  </a:ext>
                </a:extLst>
              </p:cNvPr>
              <p:cNvSpPr txBox="1"/>
              <p:nvPr/>
            </p:nvSpPr>
            <p:spPr>
              <a:xfrm>
                <a:off x="10511239" y="932833"/>
                <a:ext cx="145991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Location of a particle at time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SG" sz="2200" b="1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7EDAACC-19DF-4707-8011-031BCBCF2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1239" y="932833"/>
                <a:ext cx="1459919" cy="1107996"/>
              </a:xfrm>
              <a:prstGeom prst="rect">
                <a:avLst/>
              </a:prstGeom>
              <a:blipFill>
                <a:blip r:embed="rId13"/>
                <a:stretch>
                  <a:fillRect l="-5417" t="-3846" r="-8333" b="-10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17EDAACC-19DF-4707-8011-031BCBCF2C7E}"/>
              </a:ext>
            </a:extLst>
          </p:cNvPr>
          <p:cNvSpPr txBox="1"/>
          <p:nvPr/>
        </p:nvSpPr>
        <p:spPr>
          <a:xfrm>
            <a:off x="6466137" y="3028763"/>
            <a:ext cx="20320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Vector function</a:t>
            </a:r>
            <a:endParaRPr lang="en-SG" sz="22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151099" y="4374884"/>
                <a:ext cx="3265381" cy="2222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p>
                          <m:r>
                            <a:rPr lang="en-US" sz="2400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099" y="4374884"/>
                <a:ext cx="3265381" cy="222246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140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89A6B7-831E-4B5D-A5C8-BAB009A9FDB0}"/>
              </a:ext>
            </a:extLst>
          </p:cNvPr>
          <p:cNvSpPr txBox="1">
            <a:spLocks/>
          </p:cNvSpPr>
          <p:nvPr/>
        </p:nvSpPr>
        <p:spPr>
          <a:xfrm>
            <a:off x="-24680" y="260648"/>
            <a:ext cx="11953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Earth and the Sun, a two-body system – </a:t>
            </a: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Week 3 IS</a:t>
            </a:r>
            <a:endParaRPr lang="en-S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E4CD-C9DA-4A7D-ADA4-ABBDAE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26</a:t>
            </a:fld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7C2F03-0F6B-4B62-BFA0-C01E0E676937}"/>
              </a:ext>
            </a:extLst>
          </p:cNvPr>
          <p:cNvSpPr txBox="1"/>
          <p:nvPr/>
        </p:nvSpPr>
        <p:spPr>
          <a:xfrm>
            <a:off x="839417" y="1628800"/>
            <a:ext cx="2952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200" dirty="0">
                <a:solidFill>
                  <a:schemeClr val="accent1"/>
                </a:solidFill>
              </a:rPr>
              <a:t>Fill in the following: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501ADA-613A-4D55-9964-1A404DBA21AD}"/>
              </a:ext>
            </a:extLst>
          </p:cNvPr>
          <p:cNvSpPr txBox="1"/>
          <p:nvPr/>
        </p:nvSpPr>
        <p:spPr>
          <a:xfrm>
            <a:off x="2063552" y="5291581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accent6"/>
                </a:solidFill>
              </a:rPr>
              <a:t>We can get this by knowing that Earth circles abound the Sun in 365 days. How??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EDAACC-19DF-4707-8011-031BCBCF2C7E}"/>
                  </a:ext>
                </a:extLst>
              </p:cNvPr>
              <p:cNvSpPr txBox="1"/>
              <p:nvPr/>
            </p:nvSpPr>
            <p:spPr>
              <a:xfrm>
                <a:off x="1611337" y="2250088"/>
                <a:ext cx="448466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Radius of the Sun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SG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EDAACC-19DF-4707-8011-031BCBCF2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37" y="2250088"/>
                <a:ext cx="4484663" cy="430887"/>
              </a:xfrm>
              <a:prstGeom prst="rect">
                <a:avLst/>
              </a:prstGeom>
              <a:blipFill>
                <a:blip r:embed="rId2"/>
                <a:stretch>
                  <a:fillRect l="-1766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EDAACC-19DF-4707-8011-031BCBCF2C7E}"/>
                  </a:ext>
                </a:extLst>
              </p:cNvPr>
              <p:cNvSpPr txBox="1"/>
              <p:nvPr/>
            </p:nvSpPr>
            <p:spPr>
              <a:xfrm>
                <a:off x="1617649" y="2764597"/>
                <a:ext cx="512642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Average distance from Sun to Earth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EDAACC-19DF-4707-8011-031BCBCF2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49" y="2764597"/>
                <a:ext cx="5126423" cy="430887"/>
              </a:xfrm>
              <a:prstGeom prst="rect">
                <a:avLst/>
              </a:prstGeom>
              <a:blipFill>
                <a:blip r:embed="rId3"/>
                <a:stretch>
                  <a:fillRect l="-1546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EDAACC-19DF-4707-8011-031BCBCF2C7E}"/>
                  </a:ext>
                </a:extLst>
              </p:cNvPr>
              <p:cNvSpPr txBox="1"/>
              <p:nvPr/>
            </p:nvSpPr>
            <p:spPr>
              <a:xfrm>
                <a:off x="1617649" y="3267492"/>
                <a:ext cx="448466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Mass of the Sun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EDAACC-19DF-4707-8011-031BCBCF2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49" y="3267492"/>
                <a:ext cx="4484663" cy="430887"/>
              </a:xfrm>
              <a:prstGeom prst="rect">
                <a:avLst/>
              </a:prstGeom>
              <a:blipFill>
                <a:blip r:embed="rId4"/>
                <a:stretch>
                  <a:fillRect l="-1766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EDAACC-19DF-4707-8011-031BCBCF2C7E}"/>
                  </a:ext>
                </a:extLst>
              </p:cNvPr>
              <p:cNvSpPr txBox="1"/>
              <p:nvPr/>
            </p:nvSpPr>
            <p:spPr>
              <a:xfrm>
                <a:off x="1603794" y="3771548"/>
                <a:ext cx="448466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Mass of the Earth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EDAACC-19DF-4707-8011-031BCBCF2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794" y="3771548"/>
                <a:ext cx="4484663" cy="430887"/>
              </a:xfrm>
              <a:prstGeom prst="rect">
                <a:avLst/>
              </a:prstGeom>
              <a:blipFill>
                <a:blip r:embed="rId5"/>
                <a:stretch>
                  <a:fillRect l="-1766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EDAACC-19DF-4707-8011-031BCBCF2C7E}"/>
                  </a:ext>
                </a:extLst>
              </p:cNvPr>
              <p:cNvSpPr txBox="1"/>
              <p:nvPr/>
            </p:nvSpPr>
            <p:spPr>
              <a:xfrm>
                <a:off x="1603794" y="4275604"/>
                <a:ext cx="448466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Gravitational constant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SG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EDAACC-19DF-4707-8011-031BCBCF2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794" y="4275604"/>
                <a:ext cx="4484663" cy="430887"/>
              </a:xfrm>
              <a:prstGeom prst="rect">
                <a:avLst/>
              </a:prstGeom>
              <a:blipFill>
                <a:blip r:embed="rId6"/>
                <a:stretch>
                  <a:fillRect l="-1766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EDAACC-19DF-4707-8011-031BCBCF2C7E}"/>
                  </a:ext>
                </a:extLst>
              </p:cNvPr>
              <p:cNvSpPr txBox="1"/>
              <p:nvPr/>
            </p:nvSpPr>
            <p:spPr>
              <a:xfrm>
                <a:off x="1603794" y="4811264"/>
                <a:ext cx="448466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Linear momentum of Earth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SG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EDAACC-19DF-4707-8011-031BCBCF2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794" y="4811264"/>
                <a:ext cx="4484663" cy="430887"/>
              </a:xfrm>
              <a:prstGeom prst="rect">
                <a:avLst/>
              </a:prstGeom>
              <a:blipFill>
                <a:blip r:embed="rId7"/>
                <a:stretch>
                  <a:fillRect l="-1766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497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89A6B7-831E-4B5D-A5C8-BAB009A9FDB0}"/>
              </a:ext>
            </a:extLst>
          </p:cNvPr>
          <p:cNvSpPr txBox="1">
            <a:spLocks/>
          </p:cNvSpPr>
          <p:nvPr/>
        </p:nvSpPr>
        <p:spPr>
          <a:xfrm>
            <a:off x="119336" y="260648"/>
            <a:ext cx="118093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Earth and the Sun, a two-body system – </a:t>
            </a: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Week 3 IS</a:t>
            </a:r>
            <a:endParaRPr lang="en-S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E4CD-C9DA-4A7D-ADA4-ABBDAE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27</a:t>
            </a:fld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D1DD70-2619-4B0F-B3A1-11F302F886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2924944"/>
            <a:ext cx="3187459" cy="23658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5A7D5A-9E0E-4A6C-9818-85ADFE30A503}"/>
                  </a:ext>
                </a:extLst>
              </p:cNvPr>
              <p:cNvSpPr txBox="1"/>
              <p:nvPr/>
            </p:nvSpPr>
            <p:spPr>
              <a:xfrm>
                <a:off x="959783" y="5601069"/>
                <a:ext cx="7532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1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SG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𝒔𝒆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5A7D5A-9E0E-4A6C-9818-85ADFE30A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83" y="5601069"/>
                <a:ext cx="753283" cy="369332"/>
              </a:xfrm>
              <a:prstGeom prst="rect">
                <a:avLst/>
              </a:prstGeom>
              <a:blipFill>
                <a:blip r:embed="rId3"/>
                <a:stretch>
                  <a:fillRect l="-5645" r="-3226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1F5BF4-3CD3-4632-8367-3B531CE6CE8D}"/>
                  </a:ext>
                </a:extLst>
              </p:cNvPr>
              <p:cNvSpPr txBox="1"/>
              <p:nvPr/>
            </p:nvSpPr>
            <p:spPr>
              <a:xfrm>
                <a:off x="1895887" y="5590744"/>
                <a:ext cx="9386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1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SG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SG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1F5BF4-3CD3-4632-8367-3B531CE6C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87" y="5590744"/>
                <a:ext cx="938655" cy="369332"/>
              </a:xfrm>
              <a:prstGeom prst="rect">
                <a:avLst/>
              </a:prstGeom>
              <a:blipFill>
                <a:blip r:embed="rId4"/>
                <a:stretch>
                  <a:fillRect l="-4545" r="-1948" b="-98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B20491-0064-4843-846E-44FC98A3CF30}"/>
                  </a:ext>
                </a:extLst>
              </p:cNvPr>
              <p:cNvSpPr txBox="1"/>
              <p:nvPr/>
            </p:nvSpPr>
            <p:spPr>
              <a:xfrm>
                <a:off x="4599546" y="3083264"/>
                <a:ext cx="193905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𝐺𝑀𝑚</m:t>
                          </m:r>
                        </m:num>
                        <m:den>
                          <m:sSup>
                            <m:sSupPr>
                              <m:ctrlPr>
                                <a:rPr lang="en-SG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SG" sz="24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acc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B20491-0064-4843-846E-44FC98A3C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46" y="3083264"/>
                <a:ext cx="1939056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788F69-1334-4DFD-A504-315112EBA6CB}"/>
                  </a:ext>
                </a:extLst>
              </p:cNvPr>
              <p:cNvSpPr txBox="1"/>
              <p:nvPr/>
            </p:nvSpPr>
            <p:spPr>
              <a:xfrm>
                <a:off x="4439816" y="4441859"/>
                <a:ext cx="7841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𝑠𝑒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788F69-1334-4DFD-A504-315112EBA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4441859"/>
                <a:ext cx="784124" cy="369332"/>
              </a:xfrm>
              <a:prstGeom prst="rect">
                <a:avLst/>
              </a:prstGeom>
              <a:blipFill>
                <a:blip r:embed="rId6"/>
                <a:stretch>
                  <a:fillRect l="-8527" r="-3101" b="-10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CF2299-7933-4824-A9F6-5F9BBBB8B913}"/>
                  </a:ext>
                </a:extLst>
              </p:cNvPr>
              <p:cNvSpPr txBox="1"/>
              <p:nvPr/>
            </p:nvSpPr>
            <p:spPr>
              <a:xfrm>
                <a:off x="5303912" y="4243606"/>
                <a:ext cx="1558312" cy="7695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𝐺𝑀𝑚</m:t>
                          </m:r>
                        </m:num>
                        <m:den>
                          <m:sSubSup>
                            <m:sSubSup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sub>
                            <m:sup>
                              <m:r>
                                <a:rPr lang="en-SG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SG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sz="2400" b="1" i="0" smtClean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acc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𝑠𝑒</m:t>
                          </m:r>
                        </m:sub>
                      </m:sSub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CF2299-7933-4824-A9F6-5F9BBBB8B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4243606"/>
                <a:ext cx="1558312" cy="7695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08ADA5-2361-400F-BAE4-22E1212A2B6D}"/>
                  </a:ext>
                </a:extLst>
              </p:cNvPr>
              <p:cNvSpPr txBox="1"/>
              <p:nvPr/>
            </p:nvSpPr>
            <p:spPr>
              <a:xfrm>
                <a:off x="4439816" y="5590744"/>
                <a:ext cx="14971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𝑒𝑠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SG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SG" sz="2400" i="1">
                              <a:latin typeface="Cambria Math" panose="02040503050406030204" pitchFamily="18" charset="0"/>
                            </a:rPr>
                            <m:t>𝑠𝑒</m:t>
                          </m:r>
                        </m:sub>
                      </m:sSub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08ADA5-2361-400F-BAE4-22E1212A2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5590744"/>
                <a:ext cx="1497141" cy="369332"/>
              </a:xfrm>
              <a:prstGeom prst="rect">
                <a:avLst/>
              </a:prstGeom>
              <a:blipFill>
                <a:blip r:embed="rId8"/>
                <a:stretch>
                  <a:fillRect l="-4065" b="-98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33AC15-ADC1-4B24-AD27-6F2D54BCF753}"/>
              </a:ext>
            </a:extLst>
          </p:cNvPr>
          <p:cNvCxnSpPr>
            <a:cxnSpLocks/>
          </p:cNvCxnSpPr>
          <p:nvPr/>
        </p:nvCxnSpPr>
        <p:spPr>
          <a:xfrm>
            <a:off x="3863752" y="1916832"/>
            <a:ext cx="0" cy="4680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991FD1-975E-4393-B7C5-5DB3FBC42D69}"/>
              </a:ext>
            </a:extLst>
          </p:cNvPr>
          <p:cNvSpPr txBox="1"/>
          <p:nvPr/>
        </p:nvSpPr>
        <p:spPr>
          <a:xfrm>
            <a:off x="767409" y="1733907"/>
            <a:ext cx="2592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Setting up the </a:t>
            </a:r>
            <a:r>
              <a:rPr lang="en-SG" sz="2400" dirty="0">
                <a:solidFill>
                  <a:schemeClr val="accent5"/>
                </a:solidFill>
              </a:rPr>
              <a:t>position vectors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18B46E-4C4E-4A66-8188-B9D3AEAE6FFD}"/>
              </a:ext>
            </a:extLst>
          </p:cNvPr>
          <p:cNvSpPr txBox="1"/>
          <p:nvPr/>
        </p:nvSpPr>
        <p:spPr>
          <a:xfrm>
            <a:off x="4367809" y="1887215"/>
            <a:ext cx="25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the </a:t>
            </a:r>
            <a:r>
              <a:rPr lang="en-SG" sz="2400" dirty="0">
                <a:solidFill>
                  <a:schemeClr val="accent6"/>
                </a:solidFill>
              </a:rPr>
              <a:t>forces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A4942E-48AF-4ED2-98BA-0B6C4D1371D9}"/>
              </a:ext>
            </a:extLst>
          </p:cNvPr>
          <p:cNvCxnSpPr>
            <a:cxnSpLocks/>
          </p:cNvCxnSpPr>
          <p:nvPr/>
        </p:nvCxnSpPr>
        <p:spPr>
          <a:xfrm>
            <a:off x="7320136" y="1916832"/>
            <a:ext cx="0" cy="46805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D5D9314-E938-46E4-8B2C-F85EFFC3E05A}"/>
                  </a:ext>
                </a:extLst>
              </p:cNvPr>
              <p:cNvSpPr txBox="1"/>
              <p:nvPr/>
            </p:nvSpPr>
            <p:spPr>
              <a:xfrm>
                <a:off x="7777765" y="2574335"/>
                <a:ext cx="1012521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SG" sz="2400" b="1" i="0" smtClean="0">
                              <a:latin typeface="Cambria Math" panose="02040503050406030204" pitchFamily="18" charset="0"/>
                            </a:rPr>
                            <m:t>𝐩</m:t>
                          </m:r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D5D9314-E938-46E4-8B2C-F85EFFC3E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765" y="2574335"/>
                <a:ext cx="1012521" cy="7012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1E65A821-31AC-46D3-8B88-33D8B7BECC7F}"/>
              </a:ext>
            </a:extLst>
          </p:cNvPr>
          <p:cNvSpPr txBox="1"/>
          <p:nvPr/>
        </p:nvSpPr>
        <p:spPr>
          <a:xfrm>
            <a:off x="7896201" y="1743199"/>
            <a:ext cx="388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accent5"/>
                </a:solidFill>
              </a:rPr>
              <a:t>Differential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205FA0-4CA6-4801-9565-B73C3C13517F}"/>
                  </a:ext>
                </a:extLst>
              </p:cNvPr>
              <p:cNvSpPr txBox="1"/>
              <p:nvPr/>
            </p:nvSpPr>
            <p:spPr>
              <a:xfrm>
                <a:off x="9840416" y="2544415"/>
                <a:ext cx="1295098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1" i="0" smtClean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SG" sz="24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num>
                        <m:den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205FA0-4CA6-4801-9565-B73C3C135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416" y="2544415"/>
                <a:ext cx="1295098" cy="7012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EE1AA609-1D67-49A1-AF1D-B04C2A64C04A}"/>
              </a:ext>
            </a:extLst>
          </p:cNvPr>
          <p:cNvSpPr txBox="1"/>
          <p:nvPr/>
        </p:nvSpPr>
        <p:spPr>
          <a:xfrm>
            <a:off x="7896200" y="3933056"/>
            <a:ext cx="388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accent6"/>
                </a:solidFill>
              </a:rPr>
              <a:t>Numerical schemes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19487C-2A4C-44D6-A426-91F20AD99BE0}"/>
                  </a:ext>
                </a:extLst>
              </p:cNvPr>
              <p:cNvSpPr txBox="1"/>
              <p:nvPr/>
            </p:nvSpPr>
            <p:spPr>
              <a:xfrm>
                <a:off x="8249916" y="4634413"/>
                <a:ext cx="22380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24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19487C-2A4C-44D6-A426-91F20AD99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916" y="4634413"/>
                <a:ext cx="2238049" cy="369332"/>
              </a:xfrm>
              <a:prstGeom prst="rect">
                <a:avLst/>
              </a:prstGeom>
              <a:blipFill>
                <a:blip r:embed="rId11"/>
                <a:stretch>
                  <a:fillRect l="-5177" r="-545" b="-2623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738875-68C2-404A-9060-ECAE66911CE8}"/>
                  </a:ext>
                </a:extLst>
              </p:cNvPr>
              <p:cNvSpPr txBox="1"/>
              <p:nvPr/>
            </p:nvSpPr>
            <p:spPr>
              <a:xfrm>
                <a:off x="8249915" y="5486670"/>
                <a:ext cx="2386359" cy="523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SG" sz="24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4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738875-68C2-404A-9060-ECAE66911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915" y="5486670"/>
                <a:ext cx="2386359" cy="5235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E073B435-5C6E-4707-A2BE-05947D512BC3}"/>
              </a:ext>
            </a:extLst>
          </p:cNvPr>
          <p:cNvSpPr txBox="1"/>
          <p:nvPr/>
        </p:nvSpPr>
        <p:spPr>
          <a:xfrm>
            <a:off x="7392144" y="6351711"/>
            <a:ext cx="4320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 to </a:t>
            </a:r>
            <a:r>
              <a:rPr lang="en-SG" sz="2400" dirty="0">
                <a:solidFill>
                  <a:srgbClr val="FF0066"/>
                </a:solidFill>
              </a:rPr>
              <a:t>Activity 4 (lecture notes)</a:t>
            </a:r>
          </a:p>
        </p:txBody>
      </p:sp>
    </p:spTree>
    <p:extLst>
      <p:ext uri="{BB962C8B-B14F-4D97-AF65-F5344CB8AC3E}">
        <p14:creationId xmlns:p14="http://schemas.microsoft.com/office/powerpoint/2010/main" val="2486931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89A6B7-831E-4B5D-A5C8-BAB009A9FDB0}"/>
              </a:ext>
            </a:extLst>
          </p:cNvPr>
          <p:cNvSpPr txBox="1">
            <a:spLocks/>
          </p:cNvSpPr>
          <p:nvPr/>
        </p:nvSpPr>
        <p:spPr>
          <a:xfrm>
            <a:off x="47328" y="260648"/>
            <a:ext cx="121693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Notable “discoveries” for a two-body system – </a:t>
            </a:r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Week 3 IS</a:t>
            </a:r>
            <a:endParaRPr lang="en-S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E4CD-C9DA-4A7D-ADA4-ABBDAE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28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1476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89A6B7-831E-4B5D-A5C8-BAB009A9FDB0}"/>
              </a:ext>
            </a:extLst>
          </p:cNvPr>
          <p:cNvSpPr txBox="1">
            <a:spLocks/>
          </p:cNvSpPr>
          <p:nvPr/>
        </p:nvSpPr>
        <p:spPr>
          <a:xfrm>
            <a:off x="609600" y="260648"/>
            <a:ext cx="113190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Discussion question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E4CD-C9DA-4A7D-ADA4-ABBDAE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29</a:t>
            </a:fld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EFE11-CBC0-4712-923D-60835F7AE935}"/>
              </a:ext>
            </a:extLst>
          </p:cNvPr>
          <p:cNvSpPr txBox="1"/>
          <p:nvPr/>
        </p:nvSpPr>
        <p:spPr>
          <a:xfrm>
            <a:off x="587237" y="1700808"/>
            <a:ext cx="10670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Give some more examples of how differential equations are used to model stuffs in science.</a:t>
            </a:r>
          </a:p>
        </p:txBody>
      </p:sp>
    </p:spTree>
    <p:extLst>
      <p:ext uri="{BB962C8B-B14F-4D97-AF65-F5344CB8AC3E}">
        <p14:creationId xmlns:p14="http://schemas.microsoft.com/office/powerpoint/2010/main" val="130134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97D842-2EB4-49BE-B169-CB29EFA44A17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apple, the cannonball and the Moon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7457FA-5C11-4341-9631-4F5F0A97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24" y="1600201"/>
            <a:ext cx="10972800" cy="604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a cannon on a cliff…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C04CD6-8B6C-42DC-AF17-4B8A086B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3</a:t>
            </a:fld>
            <a:endParaRPr lang="en-SG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6235777-07B8-C344-5A08-C17B1D736451}"/>
              </a:ext>
            </a:extLst>
          </p:cNvPr>
          <p:cNvGrpSpPr/>
          <p:nvPr/>
        </p:nvGrpSpPr>
        <p:grpSpPr>
          <a:xfrm>
            <a:off x="717564" y="2348880"/>
            <a:ext cx="1994060" cy="2160240"/>
            <a:chOff x="717564" y="2348880"/>
            <a:chExt cx="1994060" cy="2160240"/>
          </a:xfrm>
        </p:grpSpPr>
        <p:sp>
          <p:nvSpPr>
            <p:cNvPr id="2" name="Rectangle 1"/>
            <p:cNvSpPr/>
            <p:nvPr/>
          </p:nvSpPr>
          <p:spPr>
            <a:xfrm>
              <a:off x="717564" y="2348880"/>
              <a:ext cx="1994060" cy="2160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736689" y="3097141"/>
              <a:ext cx="863220" cy="127314"/>
            </a:xfrm>
            <a:custGeom>
              <a:avLst/>
              <a:gdLst>
                <a:gd name="connsiteX0" fmla="*/ 71650 w 863220"/>
                <a:gd name="connsiteY0" fmla="*/ 17960 h 127314"/>
                <a:gd name="connsiteX1" fmla="*/ 88710 w 863220"/>
                <a:gd name="connsiteY1" fmla="*/ 14549 h 127314"/>
                <a:gd name="connsiteX2" fmla="*/ 109182 w 863220"/>
                <a:gd name="connsiteY2" fmla="*/ 11137 h 127314"/>
                <a:gd name="connsiteX3" fmla="*/ 112594 w 863220"/>
                <a:gd name="connsiteY3" fmla="*/ 21372 h 127314"/>
                <a:gd name="connsiteX4" fmla="*/ 129653 w 863220"/>
                <a:gd name="connsiteY4" fmla="*/ 901 h 127314"/>
                <a:gd name="connsiteX5" fmla="*/ 139889 w 863220"/>
                <a:gd name="connsiteY5" fmla="*/ 7725 h 127314"/>
                <a:gd name="connsiteX6" fmla="*/ 150125 w 863220"/>
                <a:gd name="connsiteY6" fmla="*/ 28196 h 127314"/>
                <a:gd name="connsiteX7" fmla="*/ 160361 w 863220"/>
                <a:gd name="connsiteY7" fmla="*/ 24784 h 127314"/>
                <a:gd name="connsiteX8" fmla="*/ 167185 w 863220"/>
                <a:gd name="connsiteY8" fmla="*/ 14549 h 127314"/>
                <a:gd name="connsiteX9" fmla="*/ 194480 w 863220"/>
                <a:gd name="connsiteY9" fmla="*/ 17960 h 127314"/>
                <a:gd name="connsiteX10" fmla="*/ 201304 w 863220"/>
                <a:gd name="connsiteY10" fmla="*/ 28196 h 127314"/>
                <a:gd name="connsiteX11" fmla="*/ 218364 w 863220"/>
                <a:gd name="connsiteY11" fmla="*/ 4313 h 127314"/>
                <a:gd name="connsiteX12" fmla="*/ 235423 w 863220"/>
                <a:gd name="connsiteY12" fmla="*/ 17960 h 127314"/>
                <a:gd name="connsiteX13" fmla="*/ 259307 w 863220"/>
                <a:gd name="connsiteY13" fmla="*/ 14549 h 127314"/>
                <a:gd name="connsiteX14" fmla="*/ 272955 w 863220"/>
                <a:gd name="connsiteY14" fmla="*/ 17960 h 127314"/>
                <a:gd name="connsiteX15" fmla="*/ 279779 w 863220"/>
                <a:gd name="connsiteY15" fmla="*/ 31608 h 127314"/>
                <a:gd name="connsiteX16" fmla="*/ 290014 w 863220"/>
                <a:gd name="connsiteY16" fmla="*/ 38432 h 127314"/>
                <a:gd name="connsiteX17" fmla="*/ 303662 w 863220"/>
                <a:gd name="connsiteY17" fmla="*/ 38432 h 127314"/>
                <a:gd name="connsiteX18" fmla="*/ 330958 w 863220"/>
                <a:gd name="connsiteY18" fmla="*/ 31608 h 127314"/>
                <a:gd name="connsiteX19" fmla="*/ 337782 w 863220"/>
                <a:gd name="connsiteY19" fmla="*/ 52080 h 127314"/>
                <a:gd name="connsiteX20" fmla="*/ 361665 w 863220"/>
                <a:gd name="connsiteY20" fmla="*/ 35020 h 127314"/>
                <a:gd name="connsiteX21" fmla="*/ 368489 w 863220"/>
                <a:gd name="connsiteY21" fmla="*/ 45256 h 127314"/>
                <a:gd name="connsiteX22" fmla="*/ 388961 w 863220"/>
                <a:gd name="connsiteY22" fmla="*/ 31608 h 127314"/>
                <a:gd name="connsiteX23" fmla="*/ 440140 w 863220"/>
                <a:gd name="connsiteY23" fmla="*/ 35020 h 127314"/>
                <a:gd name="connsiteX24" fmla="*/ 477671 w 863220"/>
                <a:gd name="connsiteY24" fmla="*/ 21372 h 127314"/>
                <a:gd name="connsiteX25" fmla="*/ 487907 w 863220"/>
                <a:gd name="connsiteY25" fmla="*/ 31608 h 127314"/>
                <a:gd name="connsiteX26" fmla="*/ 491319 w 863220"/>
                <a:gd name="connsiteY26" fmla="*/ 41844 h 127314"/>
                <a:gd name="connsiteX27" fmla="*/ 511791 w 863220"/>
                <a:gd name="connsiteY27" fmla="*/ 38432 h 127314"/>
                <a:gd name="connsiteX28" fmla="*/ 525438 w 863220"/>
                <a:gd name="connsiteY28" fmla="*/ 35020 h 127314"/>
                <a:gd name="connsiteX29" fmla="*/ 535674 w 863220"/>
                <a:gd name="connsiteY29" fmla="*/ 31608 h 127314"/>
                <a:gd name="connsiteX30" fmla="*/ 562970 w 863220"/>
                <a:gd name="connsiteY30" fmla="*/ 28196 h 127314"/>
                <a:gd name="connsiteX31" fmla="*/ 573206 w 863220"/>
                <a:gd name="connsiteY31" fmla="*/ 21372 h 127314"/>
                <a:gd name="connsiteX32" fmla="*/ 590265 w 863220"/>
                <a:gd name="connsiteY32" fmla="*/ 17960 h 127314"/>
                <a:gd name="connsiteX33" fmla="*/ 600501 w 863220"/>
                <a:gd name="connsiteY33" fmla="*/ 14549 h 127314"/>
                <a:gd name="connsiteX34" fmla="*/ 607325 w 863220"/>
                <a:gd name="connsiteY34" fmla="*/ 24784 h 127314"/>
                <a:gd name="connsiteX35" fmla="*/ 610737 w 863220"/>
                <a:gd name="connsiteY35" fmla="*/ 35020 h 127314"/>
                <a:gd name="connsiteX36" fmla="*/ 655092 w 863220"/>
                <a:gd name="connsiteY36" fmla="*/ 24784 h 127314"/>
                <a:gd name="connsiteX37" fmla="*/ 668740 w 863220"/>
                <a:gd name="connsiteY37" fmla="*/ 28196 h 127314"/>
                <a:gd name="connsiteX38" fmla="*/ 702859 w 863220"/>
                <a:gd name="connsiteY38" fmla="*/ 17960 h 127314"/>
                <a:gd name="connsiteX39" fmla="*/ 743803 w 863220"/>
                <a:gd name="connsiteY39" fmla="*/ 24784 h 127314"/>
                <a:gd name="connsiteX40" fmla="*/ 788158 w 863220"/>
                <a:gd name="connsiteY40" fmla="*/ 35020 h 127314"/>
                <a:gd name="connsiteX41" fmla="*/ 818865 w 863220"/>
                <a:gd name="connsiteY41" fmla="*/ 24784 h 127314"/>
                <a:gd name="connsiteX42" fmla="*/ 839337 w 863220"/>
                <a:gd name="connsiteY42" fmla="*/ 11137 h 127314"/>
                <a:gd name="connsiteX43" fmla="*/ 849573 w 863220"/>
                <a:gd name="connsiteY43" fmla="*/ 24784 h 127314"/>
                <a:gd name="connsiteX44" fmla="*/ 852985 w 863220"/>
                <a:gd name="connsiteY44" fmla="*/ 38432 h 127314"/>
                <a:gd name="connsiteX45" fmla="*/ 863220 w 863220"/>
                <a:gd name="connsiteY45" fmla="*/ 62316 h 127314"/>
                <a:gd name="connsiteX46" fmla="*/ 852985 w 863220"/>
                <a:gd name="connsiteY46" fmla="*/ 106671 h 127314"/>
                <a:gd name="connsiteX47" fmla="*/ 119417 w 863220"/>
                <a:gd name="connsiteY47" fmla="*/ 99847 h 127314"/>
                <a:gd name="connsiteX48" fmla="*/ 78474 w 863220"/>
                <a:gd name="connsiteY48" fmla="*/ 86199 h 127314"/>
                <a:gd name="connsiteX49" fmla="*/ 0 w 863220"/>
                <a:gd name="connsiteY49" fmla="*/ 79375 h 127314"/>
                <a:gd name="connsiteX50" fmla="*/ 6823 w 863220"/>
                <a:gd name="connsiteY50" fmla="*/ 55492 h 127314"/>
                <a:gd name="connsiteX51" fmla="*/ 20471 w 863220"/>
                <a:gd name="connsiteY51" fmla="*/ 31608 h 127314"/>
                <a:gd name="connsiteX52" fmla="*/ 23883 w 863220"/>
                <a:gd name="connsiteY52" fmla="*/ 21372 h 127314"/>
                <a:gd name="connsiteX53" fmla="*/ 37531 w 863220"/>
                <a:gd name="connsiteY53" fmla="*/ 17960 h 127314"/>
                <a:gd name="connsiteX54" fmla="*/ 71650 w 863220"/>
                <a:gd name="connsiteY54" fmla="*/ 17960 h 12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863220" h="127314">
                  <a:moveTo>
                    <a:pt x="71650" y="17960"/>
                  </a:moveTo>
                  <a:cubicBezTo>
                    <a:pt x="80180" y="17392"/>
                    <a:pt x="83991" y="17920"/>
                    <a:pt x="88710" y="14549"/>
                  </a:cubicBezTo>
                  <a:cubicBezTo>
                    <a:pt x="106302" y="1984"/>
                    <a:pt x="82269" y="-9048"/>
                    <a:pt x="109182" y="11137"/>
                  </a:cubicBezTo>
                  <a:cubicBezTo>
                    <a:pt x="110319" y="14549"/>
                    <a:pt x="108998" y="21372"/>
                    <a:pt x="112594" y="21372"/>
                  </a:cubicBezTo>
                  <a:cubicBezTo>
                    <a:pt x="116972" y="21372"/>
                    <a:pt x="127595" y="3988"/>
                    <a:pt x="129653" y="901"/>
                  </a:cubicBezTo>
                  <a:cubicBezTo>
                    <a:pt x="133065" y="3176"/>
                    <a:pt x="136989" y="4825"/>
                    <a:pt x="139889" y="7725"/>
                  </a:cubicBezTo>
                  <a:cubicBezTo>
                    <a:pt x="146504" y="14339"/>
                    <a:pt x="147350" y="19870"/>
                    <a:pt x="150125" y="28196"/>
                  </a:cubicBezTo>
                  <a:cubicBezTo>
                    <a:pt x="153537" y="27059"/>
                    <a:pt x="157552" y="27031"/>
                    <a:pt x="160361" y="24784"/>
                  </a:cubicBezTo>
                  <a:cubicBezTo>
                    <a:pt x="163563" y="22223"/>
                    <a:pt x="163164" y="15353"/>
                    <a:pt x="167185" y="14549"/>
                  </a:cubicBezTo>
                  <a:cubicBezTo>
                    <a:pt x="176176" y="12751"/>
                    <a:pt x="185382" y="16823"/>
                    <a:pt x="194480" y="17960"/>
                  </a:cubicBezTo>
                  <a:cubicBezTo>
                    <a:pt x="196755" y="21372"/>
                    <a:pt x="197259" y="28870"/>
                    <a:pt x="201304" y="28196"/>
                  </a:cubicBezTo>
                  <a:cubicBezTo>
                    <a:pt x="212733" y="26292"/>
                    <a:pt x="215580" y="12666"/>
                    <a:pt x="218364" y="4313"/>
                  </a:cubicBezTo>
                  <a:cubicBezTo>
                    <a:pt x="229647" y="38160"/>
                    <a:pt x="217401" y="23366"/>
                    <a:pt x="235423" y="17960"/>
                  </a:cubicBezTo>
                  <a:cubicBezTo>
                    <a:pt x="243126" y="15649"/>
                    <a:pt x="251346" y="15686"/>
                    <a:pt x="259307" y="14549"/>
                  </a:cubicBezTo>
                  <a:cubicBezTo>
                    <a:pt x="263856" y="15686"/>
                    <a:pt x="269353" y="14958"/>
                    <a:pt x="272955" y="17960"/>
                  </a:cubicBezTo>
                  <a:cubicBezTo>
                    <a:pt x="276863" y="21216"/>
                    <a:pt x="276523" y="27700"/>
                    <a:pt x="279779" y="31608"/>
                  </a:cubicBezTo>
                  <a:cubicBezTo>
                    <a:pt x="282404" y="34758"/>
                    <a:pt x="286602" y="36157"/>
                    <a:pt x="290014" y="38432"/>
                  </a:cubicBezTo>
                  <a:cubicBezTo>
                    <a:pt x="320018" y="8428"/>
                    <a:pt x="285886" y="36457"/>
                    <a:pt x="303662" y="38432"/>
                  </a:cubicBezTo>
                  <a:cubicBezTo>
                    <a:pt x="312983" y="39468"/>
                    <a:pt x="330958" y="31608"/>
                    <a:pt x="330958" y="31608"/>
                  </a:cubicBezTo>
                  <a:cubicBezTo>
                    <a:pt x="333233" y="38432"/>
                    <a:pt x="331537" y="48511"/>
                    <a:pt x="337782" y="52080"/>
                  </a:cubicBezTo>
                  <a:cubicBezTo>
                    <a:pt x="348862" y="58412"/>
                    <a:pt x="357996" y="40523"/>
                    <a:pt x="361665" y="35020"/>
                  </a:cubicBezTo>
                  <a:cubicBezTo>
                    <a:pt x="363940" y="38432"/>
                    <a:pt x="364420" y="45765"/>
                    <a:pt x="368489" y="45256"/>
                  </a:cubicBezTo>
                  <a:cubicBezTo>
                    <a:pt x="376627" y="44239"/>
                    <a:pt x="388961" y="31608"/>
                    <a:pt x="388961" y="31608"/>
                  </a:cubicBezTo>
                  <a:cubicBezTo>
                    <a:pt x="419202" y="41689"/>
                    <a:pt x="402283" y="39226"/>
                    <a:pt x="440140" y="35020"/>
                  </a:cubicBezTo>
                  <a:cubicBezTo>
                    <a:pt x="444418" y="33309"/>
                    <a:pt x="474244" y="20991"/>
                    <a:pt x="477671" y="21372"/>
                  </a:cubicBezTo>
                  <a:cubicBezTo>
                    <a:pt x="482467" y="21905"/>
                    <a:pt x="484495" y="28196"/>
                    <a:pt x="487907" y="31608"/>
                  </a:cubicBezTo>
                  <a:cubicBezTo>
                    <a:pt x="489044" y="35020"/>
                    <a:pt x="487861" y="40856"/>
                    <a:pt x="491319" y="41844"/>
                  </a:cubicBezTo>
                  <a:cubicBezTo>
                    <a:pt x="497971" y="43745"/>
                    <a:pt x="505007" y="39789"/>
                    <a:pt x="511791" y="38432"/>
                  </a:cubicBezTo>
                  <a:cubicBezTo>
                    <a:pt x="516389" y="37512"/>
                    <a:pt x="520929" y="36308"/>
                    <a:pt x="525438" y="35020"/>
                  </a:cubicBezTo>
                  <a:cubicBezTo>
                    <a:pt x="528896" y="34032"/>
                    <a:pt x="532135" y="32251"/>
                    <a:pt x="535674" y="31608"/>
                  </a:cubicBezTo>
                  <a:cubicBezTo>
                    <a:pt x="544696" y="29968"/>
                    <a:pt x="553871" y="29333"/>
                    <a:pt x="562970" y="28196"/>
                  </a:cubicBezTo>
                  <a:cubicBezTo>
                    <a:pt x="566382" y="25921"/>
                    <a:pt x="569366" y="22812"/>
                    <a:pt x="573206" y="21372"/>
                  </a:cubicBezTo>
                  <a:cubicBezTo>
                    <a:pt x="578636" y="19336"/>
                    <a:pt x="584639" y="19366"/>
                    <a:pt x="590265" y="17960"/>
                  </a:cubicBezTo>
                  <a:cubicBezTo>
                    <a:pt x="593754" y="17088"/>
                    <a:pt x="597089" y="15686"/>
                    <a:pt x="600501" y="14549"/>
                  </a:cubicBezTo>
                  <a:cubicBezTo>
                    <a:pt x="602776" y="17961"/>
                    <a:pt x="605491" y="21116"/>
                    <a:pt x="607325" y="24784"/>
                  </a:cubicBezTo>
                  <a:cubicBezTo>
                    <a:pt x="608933" y="28001"/>
                    <a:pt x="607155" y="34694"/>
                    <a:pt x="610737" y="35020"/>
                  </a:cubicBezTo>
                  <a:cubicBezTo>
                    <a:pt x="622568" y="36096"/>
                    <a:pt x="641858" y="29195"/>
                    <a:pt x="655092" y="24784"/>
                  </a:cubicBezTo>
                  <a:cubicBezTo>
                    <a:pt x="659641" y="25921"/>
                    <a:pt x="664051" y="28196"/>
                    <a:pt x="668740" y="28196"/>
                  </a:cubicBezTo>
                  <a:cubicBezTo>
                    <a:pt x="673897" y="28196"/>
                    <a:pt x="701666" y="18358"/>
                    <a:pt x="702859" y="17960"/>
                  </a:cubicBezTo>
                  <a:cubicBezTo>
                    <a:pt x="730305" y="24822"/>
                    <a:pt x="702268" y="18394"/>
                    <a:pt x="743803" y="24784"/>
                  </a:cubicBezTo>
                  <a:cubicBezTo>
                    <a:pt x="757453" y="26884"/>
                    <a:pt x="775623" y="31886"/>
                    <a:pt x="788158" y="35020"/>
                  </a:cubicBezTo>
                  <a:cubicBezTo>
                    <a:pt x="798394" y="31608"/>
                    <a:pt x="809088" y="29347"/>
                    <a:pt x="818865" y="24784"/>
                  </a:cubicBezTo>
                  <a:cubicBezTo>
                    <a:pt x="826297" y="21316"/>
                    <a:pt x="839337" y="11137"/>
                    <a:pt x="839337" y="11137"/>
                  </a:cubicBezTo>
                  <a:cubicBezTo>
                    <a:pt x="842749" y="15686"/>
                    <a:pt x="847030" y="19698"/>
                    <a:pt x="849573" y="24784"/>
                  </a:cubicBezTo>
                  <a:cubicBezTo>
                    <a:pt x="851670" y="28978"/>
                    <a:pt x="851697" y="33923"/>
                    <a:pt x="852985" y="38432"/>
                  </a:cubicBezTo>
                  <a:cubicBezTo>
                    <a:pt x="856332" y="50145"/>
                    <a:pt x="857156" y="50186"/>
                    <a:pt x="863220" y="62316"/>
                  </a:cubicBezTo>
                  <a:cubicBezTo>
                    <a:pt x="859808" y="77101"/>
                    <a:pt x="868134" y="105809"/>
                    <a:pt x="852985" y="106671"/>
                  </a:cubicBezTo>
                  <a:cubicBezTo>
                    <a:pt x="356904" y="134884"/>
                    <a:pt x="369952" y="135638"/>
                    <a:pt x="119417" y="99847"/>
                  </a:cubicBezTo>
                  <a:cubicBezTo>
                    <a:pt x="119415" y="99846"/>
                    <a:pt x="78476" y="86199"/>
                    <a:pt x="78474" y="86199"/>
                  </a:cubicBezTo>
                  <a:cubicBezTo>
                    <a:pt x="29600" y="81311"/>
                    <a:pt x="55751" y="83664"/>
                    <a:pt x="0" y="79375"/>
                  </a:cubicBezTo>
                  <a:cubicBezTo>
                    <a:pt x="1732" y="72446"/>
                    <a:pt x="3885" y="62347"/>
                    <a:pt x="6823" y="55492"/>
                  </a:cubicBezTo>
                  <a:cubicBezTo>
                    <a:pt x="24768" y="13619"/>
                    <a:pt x="3338" y="65874"/>
                    <a:pt x="20471" y="31608"/>
                  </a:cubicBezTo>
                  <a:cubicBezTo>
                    <a:pt x="22079" y="28391"/>
                    <a:pt x="21075" y="23619"/>
                    <a:pt x="23883" y="21372"/>
                  </a:cubicBezTo>
                  <a:cubicBezTo>
                    <a:pt x="27545" y="18443"/>
                    <a:pt x="33022" y="19248"/>
                    <a:pt x="37531" y="17960"/>
                  </a:cubicBezTo>
                  <a:cubicBezTo>
                    <a:pt x="59540" y="11673"/>
                    <a:pt x="63120" y="18528"/>
                    <a:pt x="71650" y="179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23041" y="3190164"/>
              <a:ext cx="873456" cy="1310185"/>
            </a:xfrm>
            <a:custGeom>
              <a:avLst/>
              <a:gdLst>
                <a:gd name="connsiteX0" fmla="*/ 3412 w 873456"/>
                <a:gd name="connsiteY0" fmla="*/ 0 h 1310185"/>
                <a:gd name="connsiteX1" fmla="*/ 0 w 873456"/>
                <a:gd name="connsiteY1" fmla="*/ 1306773 h 1310185"/>
                <a:gd name="connsiteX2" fmla="*/ 774510 w 873456"/>
                <a:gd name="connsiteY2" fmla="*/ 1310185 h 1310185"/>
                <a:gd name="connsiteX3" fmla="*/ 760862 w 873456"/>
                <a:gd name="connsiteY3" fmla="*/ 1269242 h 1310185"/>
                <a:gd name="connsiteX4" fmla="*/ 757451 w 873456"/>
                <a:gd name="connsiteY4" fmla="*/ 1228299 h 1310185"/>
                <a:gd name="connsiteX5" fmla="*/ 757451 w 873456"/>
                <a:gd name="connsiteY5" fmla="*/ 1177120 h 1310185"/>
                <a:gd name="connsiteX6" fmla="*/ 767686 w 873456"/>
                <a:gd name="connsiteY6" fmla="*/ 1119117 h 1310185"/>
                <a:gd name="connsiteX7" fmla="*/ 781334 w 873456"/>
                <a:gd name="connsiteY7" fmla="*/ 1023582 h 1310185"/>
                <a:gd name="connsiteX8" fmla="*/ 784746 w 873456"/>
                <a:gd name="connsiteY8" fmla="*/ 975815 h 1310185"/>
                <a:gd name="connsiteX9" fmla="*/ 784746 w 873456"/>
                <a:gd name="connsiteY9" fmla="*/ 859809 h 1310185"/>
                <a:gd name="connsiteX10" fmla="*/ 784746 w 873456"/>
                <a:gd name="connsiteY10" fmla="*/ 812042 h 1310185"/>
                <a:gd name="connsiteX11" fmla="*/ 794982 w 873456"/>
                <a:gd name="connsiteY11" fmla="*/ 750627 h 1310185"/>
                <a:gd name="connsiteX12" fmla="*/ 794982 w 873456"/>
                <a:gd name="connsiteY12" fmla="*/ 706272 h 1310185"/>
                <a:gd name="connsiteX13" fmla="*/ 812042 w 873456"/>
                <a:gd name="connsiteY13" fmla="*/ 583442 h 1310185"/>
                <a:gd name="connsiteX14" fmla="*/ 818865 w 873456"/>
                <a:gd name="connsiteY14" fmla="*/ 535675 h 1310185"/>
                <a:gd name="connsiteX15" fmla="*/ 822277 w 873456"/>
                <a:gd name="connsiteY15" fmla="*/ 487908 h 1310185"/>
                <a:gd name="connsiteX16" fmla="*/ 822277 w 873456"/>
                <a:gd name="connsiteY16" fmla="*/ 416257 h 1310185"/>
                <a:gd name="connsiteX17" fmla="*/ 839337 w 873456"/>
                <a:gd name="connsiteY17" fmla="*/ 337782 h 1310185"/>
                <a:gd name="connsiteX18" fmla="*/ 863221 w 873456"/>
                <a:gd name="connsiteY18" fmla="*/ 214952 h 1310185"/>
                <a:gd name="connsiteX19" fmla="*/ 863221 w 873456"/>
                <a:gd name="connsiteY19" fmla="*/ 184245 h 1310185"/>
                <a:gd name="connsiteX20" fmla="*/ 859809 w 873456"/>
                <a:gd name="connsiteY20" fmla="*/ 136478 h 1310185"/>
                <a:gd name="connsiteX21" fmla="*/ 863221 w 873456"/>
                <a:gd name="connsiteY21" fmla="*/ 64827 h 1310185"/>
                <a:gd name="connsiteX22" fmla="*/ 873456 w 873456"/>
                <a:gd name="connsiteY22" fmla="*/ 23884 h 1310185"/>
                <a:gd name="connsiteX23" fmla="*/ 3412 w 873456"/>
                <a:gd name="connsiteY23" fmla="*/ 0 h 1310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73456" h="1310185">
                  <a:moveTo>
                    <a:pt x="3412" y="0"/>
                  </a:moveTo>
                  <a:cubicBezTo>
                    <a:pt x="2275" y="435591"/>
                    <a:pt x="1137" y="871182"/>
                    <a:pt x="0" y="1306773"/>
                  </a:cubicBezTo>
                  <a:lnTo>
                    <a:pt x="774510" y="1310185"/>
                  </a:lnTo>
                  <a:lnTo>
                    <a:pt x="760862" y="1269242"/>
                  </a:lnTo>
                  <a:lnTo>
                    <a:pt x="757451" y="1228299"/>
                  </a:lnTo>
                  <a:lnTo>
                    <a:pt x="757451" y="1177120"/>
                  </a:lnTo>
                  <a:lnTo>
                    <a:pt x="767686" y="1119117"/>
                  </a:lnTo>
                  <a:lnTo>
                    <a:pt x="781334" y="1023582"/>
                  </a:lnTo>
                  <a:lnTo>
                    <a:pt x="784746" y="975815"/>
                  </a:lnTo>
                  <a:lnTo>
                    <a:pt x="784746" y="859809"/>
                  </a:lnTo>
                  <a:lnTo>
                    <a:pt x="784746" y="812042"/>
                  </a:lnTo>
                  <a:lnTo>
                    <a:pt x="794982" y="750627"/>
                  </a:lnTo>
                  <a:lnTo>
                    <a:pt x="794982" y="706272"/>
                  </a:lnTo>
                  <a:lnTo>
                    <a:pt x="812042" y="583442"/>
                  </a:lnTo>
                  <a:lnTo>
                    <a:pt x="818865" y="535675"/>
                  </a:lnTo>
                  <a:lnTo>
                    <a:pt x="822277" y="487908"/>
                  </a:lnTo>
                  <a:lnTo>
                    <a:pt x="822277" y="416257"/>
                  </a:lnTo>
                  <a:lnTo>
                    <a:pt x="839337" y="337782"/>
                  </a:lnTo>
                  <a:lnTo>
                    <a:pt x="863221" y="214952"/>
                  </a:lnTo>
                  <a:lnTo>
                    <a:pt x="863221" y="184245"/>
                  </a:lnTo>
                  <a:lnTo>
                    <a:pt x="859809" y="136478"/>
                  </a:lnTo>
                  <a:lnTo>
                    <a:pt x="863221" y="64827"/>
                  </a:lnTo>
                  <a:lnTo>
                    <a:pt x="873456" y="23884"/>
                  </a:lnTo>
                  <a:lnTo>
                    <a:pt x="3412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/>
            <p:cNvSpPr/>
            <p:nvPr/>
          </p:nvSpPr>
          <p:spPr>
            <a:xfrm rot="5400000">
              <a:off x="1401640" y="2801026"/>
              <a:ext cx="144016" cy="360040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ie 13"/>
            <p:cNvSpPr/>
            <p:nvPr/>
          </p:nvSpPr>
          <p:spPr>
            <a:xfrm>
              <a:off x="1216730" y="2897821"/>
              <a:ext cx="144016" cy="169200"/>
            </a:xfrm>
            <a:prstGeom prst="pie">
              <a:avLst>
                <a:gd name="adj1" fmla="val 5385612"/>
                <a:gd name="adj2" fmla="val 162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164128" y="2960968"/>
              <a:ext cx="180000" cy="180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231327" y="3037619"/>
              <a:ext cx="36000" cy="36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1249238" y="2960968"/>
              <a:ext cx="0" cy="18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3600000" flipV="1">
              <a:off x="1255180" y="2962141"/>
              <a:ext cx="0" cy="18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7200000" flipV="1">
              <a:off x="1250254" y="2966145"/>
              <a:ext cx="0" cy="18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1" idx="3"/>
              <a:endCxn id="4" idx="40"/>
            </p:cNvCxnSpPr>
            <p:nvPr/>
          </p:nvCxnSpPr>
          <p:spPr>
            <a:xfrm>
              <a:off x="1473648" y="3035052"/>
              <a:ext cx="51199" cy="9710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432747" y="3034619"/>
              <a:ext cx="51199" cy="9710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1690372" y="2939646"/>
              <a:ext cx="82800" cy="82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690372" y="4414095"/>
              <a:ext cx="82800" cy="82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4" idx="4"/>
              <a:endCxn id="25" idx="0"/>
            </p:cNvCxnSpPr>
            <p:nvPr/>
          </p:nvCxnSpPr>
          <p:spPr>
            <a:xfrm>
              <a:off x="1731772" y="3022446"/>
              <a:ext cx="0" cy="1391649"/>
            </a:xfrm>
            <a:prstGeom prst="line">
              <a:avLst/>
            </a:prstGeom>
            <a:ln w="31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55D971-C160-5DC1-D429-BCECC78FA0CB}"/>
              </a:ext>
            </a:extLst>
          </p:cNvPr>
          <p:cNvGrpSpPr/>
          <p:nvPr/>
        </p:nvGrpSpPr>
        <p:grpSpPr>
          <a:xfrm>
            <a:off x="2783632" y="2348880"/>
            <a:ext cx="2808312" cy="2160240"/>
            <a:chOff x="2783632" y="2348880"/>
            <a:chExt cx="2808312" cy="2160240"/>
          </a:xfrm>
        </p:grpSpPr>
        <p:sp>
          <p:nvSpPr>
            <p:cNvPr id="45" name="Rectangle 44"/>
            <p:cNvSpPr/>
            <p:nvPr/>
          </p:nvSpPr>
          <p:spPr>
            <a:xfrm>
              <a:off x="2783632" y="2348880"/>
              <a:ext cx="2808312" cy="2160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2802757" y="3097141"/>
              <a:ext cx="863220" cy="127314"/>
            </a:xfrm>
            <a:custGeom>
              <a:avLst/>
              <a:gdLst>
                <a:gd name="connsiteX0" fmla="*/ 71650 w 863220"/>
                <a:gd name="connsiteY0" fmla="*/ 17960 h 127314"/>
                <a:gd name="connsiteX1" fmla="*/ 88710 w 863220"/>
                <a:gd name="connsiteY1" fmla="*/ 14549 h 127314"/>
                <a:gd name="connsiteX2" fmla="*/ 109182 w 863220"/>
                <a:gd name="connsiteY2" fmla="*/ 11137 h 127314"/>
                <a:gd name="connsiteX3" fmla="*/ 112594 w 863220"/>
                <a:gd name="connsiteY3" fmla="*/ 21372 h 127314"/>
                <a:gd name="connsiteX4" fmla="*/ 129653 w 863220"/>
                <a:gd name="connsiteY4" fmla="*/ 901 h 127314"/>
                <a:gd name="connsiteX5" fmla="*/ 139889 w 863220"/>
                <a:gd name="connsiteY5" fmla="*/ 7725 h 127314"/>
                <a:gd name="connsiteX6" fmla="*/ 150125 w 863220"/>
                <a:gd name="connsiteY6" fmla="*/ 28196 h 127314"/>
                <a:gd name="connsiteX7" fmla="*/ 160361 w 863220"/>
                <a:gd name="connsiteY7" fmla="*/ 24784 h 127314"/>
                <a:gd name="connsiteX8" fmla="*/ 167185 w 863220"/>
                <a:gd name="connsiteY8" fmla="*/ 14549 h 127314"/>
                <a:gd name="connsiteX9" fmla="*/ 194480 w 863220"/>
                <a:gd name="connsiteY9" fmla="*/ 17960 h 127314"/>
                <a:gd name="connsiteX10" fmla="*/ 201304 w 863220"/>
                <a:gd name="connsiteY10" fmla="*/ 28196 h 127314"/>
                <a:gd name="connsiteX11" fmla="*/ 218364 w 863220"/>
                <a:gd name="connsiteY11" fmla="*/ 4313 h 127314"/>
                <a:gd name="connsiteX12" fmla="*/ 235423 w 863220"/>
                <a:gd name="connsiteY12" fmla="*/ 17960 h 127314"/>
                <a:gd name="connsiteX13" fmla="*/ 259307 w 863220"/>
                <a:gd name="connsiteY13" fmla="*/ 14549 h 127314"/>
                <a:gd name="connsiteX14" fmla="*/ 272955 w 863220"/>
                <a:gd name="connsiteY14" fmla="*/ 17960 h 127314"/>
                <a:gd name="connsiteX15" fmla="*/ 279779 w 863220"/>
                <a:gd name="connsiteY15" fmla="*/ 31608 h 127314"/>
                <a:gd name="connsiteX16" fmla="*/ 290014 w 863220"/>
                <a:gd name="connsiteY16" fmla="*/ 38432 h 127314"/>
                <a:gd name="connsiteX17" fmla="*/ 303662 w 863220"/>
                <a:gd name="connsiteY17" fmla="*/ 38432 h 127314"/>
                <a:gd name="connsiteX18" fmla="*/ 330958 w 863220"/>
                <a:gd name="connsiteY18" fmla="*/ 31608 h 127314"/>
                <a:gd name="connsiteX19" fmla="*/ 337782 w 863220"/>
                <a:gd name="connsiteY19" fmla="*/ 52080 h 127314"/>
                <a:gd name="connsiteX20" fmla="*/ 361665 w 863220"/>
                <a:gd name="connsiteY20" fmla="*/ 35020 h 127314"/>
                <a:gd name="connsiteX21" fmla="*/ 368489 w 863220"/>
                <a:gd name="connsiteY21" fmla="*/ 45256 h 127314"/>
                <a:gd name="connsiteX22" fmla="*/ 388961 w 863220"/>
                <a:gd name="connsiteY22" fmla="*/ 31608 h 127314"/>
                <a:gd name="connsiteX23" fmla="*/ 440140 w 863220"/>
                <a:gd name="connsiteY23" fmla="*/ 35020 h 127314"/>
                <a:gd name="connsiteX24" fmla="*/ 477671 w 863220"/>
                <a:gd name="connsiteY24" fmla="*/ 21372 h 127314"/>
                <a:gd name="connsiteX25" fmla="*/ 487907 w 863220"/>
                <a:gd name="connsiteY25" fmla="*/ 31608 h 127314"/>
                <a:gd name="connsiteX26" fmla="*/ 491319 w 863220"/>
                <a:gd name="connsiteY26" fmla="*/ 41844 h 127314"/>
                <a:gd name="connsiteX27" fmla="*/ 511791 w 863220"/>
                <a:gd name="connsiteY27" fmla="*/ 38432 h 127314"/>
                <a:gd name="connsiteX28" fmla="*/ 525438 w 863220"/>
                <a:gd name="connsiteY28" fmla="*/ 35020 h 127314"/>
                <a:gd name="connsiteX29" fmla="*/ 535674 w 863220"/>
                <a:gd name="connsiteY29" fmla="*/ 31608 h 127314"/>
                <a:gd name="connsiteX30" fmla="*/ 562970 w 863220"/>
                <a:gd name="connsiteY30" fmla="*/ 28196 h 127314"/>
                <a:gd name="connsiteX31" fmla="*/ 573206 w 863220"/>
                <a:gd name="connsiteY31" fmla="*/ 21372 h 127314"/>
                <a:gd name="connsiteX32" fmla="*/ 590265 w 863220"/>
                <a:gd name="connsiteY32" fmla="*/ 17960 h 127314"/>
                <a:gd name="connsiteX33" fmla="*/ 600501 w 863220"/>
                <a:gd name="connsiteY33" fmla="*/ 14549 h 127314"/>
                <a:gd name="connsiteX34" fmla="*/ 607325 w 863220"/>
                <a:gd name="connsiteY34" fmla="*/ 24784 h 127314"/>
                <a:gd name="connsiteX35" fmla="*/ 610737 w 863220"/>
                <a:gd name="connsiteY35" fmla="*/ 35020 h 127314"/>
                <a:gd name="connsiteX36" fmla="*/ 655092 w 863220"/>
                <a:gd name="connsiteY36" fmla="*/ 24784 h 127314"/>
                <a:gd name="connsiteX37" fmla="*/ 668740 w 863220"/>
                <a:gd name="connsiteY37" fmla="*/ 28196 h 127314"/>
                <a:gd name="connsiteX38" fmla="*/ 702859 w 863220"/>
                <a:gd name="connsiteY38" fmla="*/ 17960 h 127314"/>
                <a:gd name="connsiteX39" fmla="*/ 743803 w 863220"/>
                <a:gd name="connsiteY39" fmla="*/ 24784 h 127314"/>
                <a:gd name="connsiteX40" fmla="*/ 788158 w 863220"/>
                <a:gd name="connsiteY40" fmla="*/ 35020 h 127314"/>
                <a:gd name="connsiteX41" fmla="*/ 818865 w 863220"/>
                <a:gd name="connsiteY41" fmla="*/ 24784 h 127314"/>
                <a:gd name="connsiteX42" fmla="*/ 839337 w 863220"/>
                <a:gd name="connsiteY42" fmla="*/ 11137 h 127314"/>
                <a:gd name="connsiteX43" fmla="*/ 849573 w 863220"/>
                <a:gd name="connsiteY43" fmla="*/ 24784 h 127314"/>
                <a:gd name="connsiteX44" fmla="*/ 852985 w 863220"/>
                <a:gd name="connsiteY44" fmla="*/ 38432 h 127314"/>
                <a:gd name="connsiteX45" fmla="*/ 863220 w 863220"/>
                <a:gd name="connsiteY45" fmla="*/ 62316 h 127314"/>
                <a:gd name="connsiteX46" fmla="*/ 852985 w 863220"/>
                <a:gd name="connsiteY46" fmla="*/ 106671 h 127314"/>
                <a:gd name="connsiteX47" fmla="*/ 119417 w 863220"/>
                <a:gd name="connsiteY47" fmla="*/ 99847 h 127314"/>
                <a:gd name="connsiteX48" fmla="*/ 78474 w 863220"/>
                <a:gd name="connsiteY48" fmla="*/ 86199 h 127314"/>
                <a:gd name="connsiteX49" fmla="*/ 0 w 863220"/>
                <a:gd name="connsiteY49" fmla="*/ 79375 h 127314"/>
                <a:gd name="connsiteX50" fmla="*/ 6823 w 863220"/>
                <a:gd name="connsiteY50" fmla="*/ 55492 h 127314"/>
                <a:gd name="connsiteX51" fmla="*/ 20471 w 863220"/>
                <a:gd name="connsiteY51" fmla="*/ 31608 h 127314"/>
                <a:gd name="connsiteX52" fmla="*/ 23883 w 863220"/>
                <a:gd name="connsiteY52" fmla="*/ 21372 h 127314"/>
                <a:gd name="connsiteX53" fmla="*/ 37531 w 863220"/>
                <a:gd name="connsiteY53" fmla="*/ 17960 h 127314"/>
                <a:gd name="connsiteX54" fmla="*/ 71650 w 863220"/>
                <a:gd name="connsiteY54" fmla="*/ 17960 h 12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863220" h="127314">
                  <a:moveTo>
                    <a:pt x="71650" y="17960"/>
                  </a:moveTo>
                  <a:cubicBezTo>
                    <a:pt x="80180" y="17392"/>
                    <a:pt x="83991" y="17920"/>
                    <a:pt x="88710" y="14549"/>
                  </a:cubicBezTo>
                  <a:cubicBezTo>
                    <a:pt x="106302" y="1984"/>
                    <a:pt x="82269" y="-9048"/>
                    <a:pt x="109182" y="11137"/>
                  </a:cubicBezTo>
                  <a:cubicBezTo>
                    <a:pt x="110319" y="14549"/>
                    <a:pt x="108998" y="21372"/>
                    <a:pt x="112594" y="21372"/>
                  </a:cubicBezTo>
                  <a:cubicBezTo>
                    <a:pt x="116972" y="21372"/>
                    <a:pt x="127595" y="3988"/>
                    <a:pt x="129653" y="901"/>
                  </a:cubicBezTo>
                  <a:cubicBezTo>
                    <a:pt x="133065" y="3176"/>
                    <a:pt x="136989" y="4825"/>
                    <a:pt x="139889" y="7725"/>
                  </a:cubicBezTo>
                  <a:cubicBezTo>
                    <a:pt x="146504" y="14339"/>
                    <a:pt x="147350" y="19870"/>
                    <a:pt x="150125" y="28196"/>
                  </a:cubicBezTo>
                  <a:cubicBezTo>
                    <a:pt x="153537" y="27059"/>
                    <a:pt x="157552" y="27031"/>
                    <a:pt x="160361" y="24784"/>
                  </a:cubicBezTo>
                  <a:cubicBezTo>
                    <a:pt x="163563" y="22223"/>
                    <a:pt x="163164" y="15353"/>
                    <a:pt x="167185" y="14549"/>
                  </a:cubicBezTo>
                  <a:cubicBezTo>
                    <a:pt x="176176" y="12751"/>
                    <a:pt x="185382" y="16823"/>
                    <a:pt x="194480" y="17960"/>
                  </a:cubicBezTo>
                  <a:cubicBezTo>
                    <a:pt x="196755" y="21372"/>
                    <a:pt x="197259" y="28870"/>
                    <a:pt x="201304" y="28196"/>
                  </a:cubicBezTo>
                  <a:cubicBezTo>
                    <a:pt x="212733" y="26292"/>
                    <a:pt x="215580" y="12666"/>
                    <a:pt x="218364" y="4313"/>
                  </a:cubicBezTo>
                  <a:cubicBezTo>
                    <a:pt x="229647" y="38160"/>
                    <a:pt x="217401" y="23366"/>
                    <a:pt x="235423" y="17960"/>
                  </a:cubicBezTo>
                  <a:cubicBezTo>
                    <a:pt x="243126" y="15649"/>
                    <a:pt x="251346" y="15686"/>
                    <a:pt x="259307" y="14549"/>
                  </a:cubicBezTo>
                  <a:cubicBezTo>
                    <a:pt x="263856" y="15686"/>
                    <a:pt x="269353" y="14958"/>
                    <a:pt x="272955" y="17960"/>
                  </a:cubicBezTo>
                  <a:cubicBezTo>
                    <a:pt x="276863" y="21216"/>
                    <a:pt x="276523" y="27700"/>
                    <a:pt x="279779" y="31608"/>
                  </a:cubicBezTo>
                  <a:cubicBezTo>
                    <a:pt x="282404" y="34758"/>
                    <a:pt x="286602" y="36157"/>
                    <a:pt x="290014" y="38432"/>
                  </a:cubicBezTo>
                  <a:cubicBezTo>
                    <a:pt x="320018" y="8428"/>
                    <a:pt x="285886" y="36457"/>
                    <a:pt x="303662" y="38432"/>
                  </a:cubicBezTo>
                  <a:cubicBezTo>
                    <a:pt x="312983" y="39468"/>
                    <a:pt x="330958" y="31608"/>
                    <a:pt x="330958" y="31608"/>
                  </a:cubicBezTo>
                  <a:cubicBezTo>
                    <a:pt x="333233" y="38432"/>
                    <a:pt x="331537" y="48511"/>
                    <a:pt x="337782" y="52080"/>
                  </a:cubicBezTo>
                  <a:cubicBezTo>
                    <a:pt x="348862" y="58412"/>
                    <a:pt x="357996" y="40523"/>
                    <a:pt x="361665" y="35020"/>
                  </a:cubicBezTo>
                  <a:cubicBezTo>
                    <a:pt x="363940" y="38432"/>
                    <a:pt x="364420" y="45765"/>
                    <a:pt x="368489" y="45256"/>
                  </a:cubicBezTo>
                  <a:cubicBezTo>
                    <a:pt x="376627" y="44239"/>
                    <a:pt x="388961" y="31608"/>
                    <a:pt x="388961" y="31608"/>
                  </a:cubicBezTo>
                  <a:cubicBezTo>
                    <a:pt x="419202" y="41689"/>
                    <a:pt x="402283" y="39226"/>
                    <a:pt x="440140" y="35020"/>
                  </a:cubicBezTo>
                  <a:cubicBezTo>
                    <a:pt x="444418" y="33309"/>
                    <a:pt x="474244" y="20991"/>
                    <a:pt x="477671" y="21372"/>
                  </a:cubicBezTo>
                  <a:cubicBezTo>
                    <a:pt x="482467" y="21905"/>
                    <a:pt x="484495" y="28196"/>
                    <a:pt x="487907" y="31608"/>
                  </a:cubicBezTo>
                  <a:cubicBezTo>
                    <a:pt x="489044" y="35020"/>
                    <a:pt x="487861" y="40856"/>
                    <a:pt x="491319" y="41844"/>
                  </a:cubicBezTo>
                  <a:cubicBezTo>
                    <a:pt x="497971" y="43745"/>
                    <a:pt x="505007" y="39789"/>
                    <a:pt x="511791" y="38432"/>
                  </a:cubicBezTo>
                  <a:cubicBezTo>
                    <a:pt x="516389" y="37512"/>
                    <a:pt x="520929" y="36308"/>
                    <a:pt x="525438" y="35020"/>
                  </a:cubicBezTo>
                  <a:cubicBezTo>
                    <a:pt x="528896" y="34032"/>
                    <a:pt x="532135" y="32251"/>
                    <a:pt x="535674" y="31608"/>
                  </a:cubicBezTo>
                  <a:cubicBezTo>
                    <a:pt x="544696" y="29968"/>
                    <a:pt x="553871" y="29333"/>
                    <a:pt x="562970" y="28196"/>
                  </a:cubicBezTo>
                  <a:cubicBezTo>
                    <a:pt x="566382" y="25921"/>
                    <a:pt x="569366" y="22812"/>
                    <a:pt x="573206" y="21372"/>
                  </a:cubicBezTo>
                  <a:cubicBezTo>
                    <a:pt x="578636" y="19336"/>
                    <a:pt x="584639" y="19366"/>
                    <a:pt x="590265" y="17960"/>
                  </a:cubicBezTo>
                  <a:cubicBezTo>
                    <a:pt x="593754" y="17088"/>
                    <a:pt x="597089" y="15686"/>
                    <a:pt x="600501" y="14549"/>
                  </a:cubicBezTo>
                  <a:cubicBezTo>
                    <a:pt x="602776" y="17961"/>
                    <a:pt x="605491" y="21116"/>
                    <a:pt x="607325" y="24784"/>
                  </a:cubicBezTo>
                  <a:cubicBezTo>
                    <a:pt x="608933" y="28001"/>
                    <a:pt x="607155" y="34694"/>
                    <a:pt x="610737" y="35020"/>
                  </a:cubicBezTo>
                  <a:cubicBezTo>
                    <a:pt x="622568" y="36096"/>
                    <a:pt x="641858" y="29195"/>
                    <a:pt x="655092" y="24784"/>
                  </a:cubicBezTo>
                  <a:cubicBezTo>
                    <a:pt x="659641" y="25921"/>
                    <a:pt x="664051" y="28196"/>
                    <a:pt x="668740" y="28196"/>
                  </a:cubicBezTo>
                  <a:cubicBezTo>
                    <a:pt x="673897" y="28196"/>
                    <a:pt x="701666" y="18358"/>
                    <a:pt x="702859" y="17960"/>
                  </a:cubicBezTo>
                  <a:cubicBezTo>
                    <a:pt x="730305" y="24822"/>
                    <a:pt x="702268" y="18394"/>
                    <a:pt x="743803" y="24784"/>
                  </a:cubicBezTo>
                  <a:cubicBezTo>
                    <a:pt x="757453" y="26884"/>
                    <a:pt x="775623" y="31886"/>
                    <a:pt x="788158" y="35020"/>
                  </a:cubicBezTo>
                  <a:cubicBezTo>
                    <a:pt x="798394" y="31608"/>
                    <a:pt x="809088" y="29347"/>
                    <a:pt x="818865" y="24784"/>
                  </a:cubicBezTo>
                  <a:cubicBezTo>
                    <a:pt x="826297" y="21316"/>
                    <a:pt x="839337" y="11137"/>
                    <a:pt x="839337" y="11137"/>
                  </a:cubicBezTo>
                  <a:cubicBezTo>
                    <a:pt x="842749" y="15686"/>
                    <a:pt x="847030" y="19698"/>
                    <a:pt x="849573" y="24784"/>
                  </a:cubicBezTo>
                  <a:cubicBezTo>
                    <a:pt x="851670" y="28978"/>
                    <a:pt x="851697" y="33923"/>
                    <a:pt x="852985" y="38432"/>
                  </a:cubicBezTo>
                  <a:cubicBezTo>
                    <a:pt x="856332" y="50145"/>
                    <a:pt x="857156" y="50186"/>
                    <a:pt x="863220" y="62316"/>
                  </a:cubicBezTo>
                  <a:cubicBezTo>
                    <a:pt x="859808" y="77101"/>
                    <a:pt x="868134" y="105809"/>
                    <a:pt x="852985" y="106671"/>
                  </a:cubicBezTo>
                  <a:cubicBezTo>
                    <a:pt x="356904" y="134884"/>
                    <a:pt x="369952" y="135638"/>
                    <a:pt x="119417" y="99847"/>
                  </a:cubicBezTo>
                  <a:cubicBezTo>
                    <a:pt x="119415" y="99846"/>
                    <a:pt x="78476" y="86199"/>
                    <a:pt x="78474" y="86199"/>
                  </a:cubicBezTo>
                  <a:cubicBezTo>
                    <a:pt x="29600" y="81311"/>
                    <a:pt x="55751" y="83664"/>
                    <a:pt x="0" y="79375"/>
                  </a:cubicBezTo>
                  <a:cubicBezTo>
                    <a:pt x="1732" y="72446"/>
                    <a:pt x="3885" y="62347"/>
                    <a:pt x="6823" y="55492"/>
                  </a:cubicBezTo>
                  <a:cubicBezTo>
                    <a:pt x="24768" y="13619"/>
                    <a:pt x="3338" y="65874"/>
                    <a:pt x="20471" y="31608"/>
                  </a:cubicBezTo>
                  <a:cubicBezTo>
                    <a:pt x="22079" y="28391"/>
                    <a:pt x="21075" y="23619"/>
                    <a:pt x="23883" y="21372"/>
                  </a:cubicBezTo>
                  <a:cubicBezTo>
                    <a:pt x="27545" y="18443"/>
                    <a:pt x="33022" y="19248"/>
                    <a:pt x="37531" y="17960"/>
                  </a:cubicBezTo>
                  <a:cubicBezTo>
                    <a:pt x="59540" y="11673"/>
                    <a:pt x="63120" y="18528"/>
                    <a:pt x="71650" y="179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2789109" y="3190164"/>
              <a:ext cx="873456" cy="1310185"/>
            </a:xfrm>
            <a:custGeom>
              <a:avLst/>
              <a:gdLst>
                <a:gd name="connsiteX0" fmla="*/ 3412 w 873456"/>
                <a:gd name="connsiteY0" fmla="*/ 0 h 1310185"/>
                <a:gd name="connsiteX1" fmla="*/ 0 w 873456"/>
                <a:gd name="connsiteY1" fmla="*/ 1306773 h 1310185"/>
                <a:gd name="connsiteX2" fmla="*/ 774510 w 873456"/>
                <a:gd name="connsiteY2" fmla="*/ 1310185 h 1310185"/>
                <a:gd name="connsiteX3" fmla="*/ 760862 w 873456"/>
                <a:gd name="connsiteY3" fmla="*/ 1269242 h 1310185"/>
                <a:gd name="connsiteX4" fmla="*/ 757451 w 873456"/>
                <a:gd name="connsiteY4" fmla="*/ 1228299 h 1310185"/>
                <a:gd name="connsiteX5" fmla="*/ 757451 w 873456"/>
                <a:gd name="connsiteY5" fmla="*/ 1177120 h 1310185"/>
                <a:gd name="connsiteX6" fmla="*/ 767686 w 873456"/>
                <a:gd name="connsiteY6" fmla="*/ 1119117 h 1310185"/>
                <a:gd name="connsiteX7" fmla="*/ 781334 w 873456"/>
                <a:gd name="connsiteY7" fmla="*/ 1023582 h 1310185"/>
                <a:gd name="connsiteX8" fmla="*/ 784746 w 873456"/>
                <a:gd name="connsiteY8" fmla="*/ 975815 h 1310185"/>
                <a:gd name="connsiteX9" fmla="*/ 784746 w 873456"/>
                <a:gd name="connsiteY9" fmla="*/ 859809 h 1310185"/>
                <a:gd name="connsiteX10" fmla="*/ 784746 w 873456"/>
                <a:gd name="connsiteY10" fmla="*/ 812042 h 1310185"/>
                <a:gd name="connsiteX11" fmla="*/ 794982 w 873456"/>
                <a:gd name="connsiteY11" fmla="*/ 750627 h 1310185"/>
                <a:gd name="connsiteX12" fmla="*/ 794982 w 873456"/>
                <a:gd name="connsiteY12" fmla="*/ 706272 h 1310185"/>
                <a:gd name="connsiteX13" fmla="*/ 812042 w 873456"/>
                <a:gd name="connsiteY13" fmla="*/ 583442 h 1310185"/>
                <a:gd name="connsiteX14" fmla="*/ 818865 w 873456"/>
                <a:gd name="connsiteY14" fmla="*/ 535675 h 1310185"/>
                <a:gd name="connsiteX15" fmla="*/ 822277 w 873456"/>
                <a:gd name="connsiteY15" fmla="*/ 487908 h 1310185"/>
                <a:gd name="connsiteX16" fmla="*/ 822277 w 873456"/>
                <a:gd name="connsiteY16" fmla="*/ 416257 h 1310185"/>
                <a:gd name="connsiteX17" fmla="*/ 839337 w 873456"/>
                <a:gd name="connsiteY17" fmla="*/ 337782 h 1310185"/>
                <a:gd name="connsiteX18" fmla="*/ 863221 w 873456"/>
                <a:gd name="connsiteY18" fmla="*/ 214952 h 1310185"/>
                <a:gd name="connsiteX19" fmla="*/ 863221 w 873456"/>
                <a:gd name="connsiteY19" fmla="*/ 184245 h 1310185"/>
                <a:gd name="connsiteX20" fmla="*/ 859809 w 873456"/>
                <a:gd name="connsiteY20" fmla="*/ 136478 h 1310185"/>
                <a:gd name="connsiteX21" fmla="*/ 863221 w 873456"/>
                <a:gd name="connsiteY21" fmla="*/ 64827 h 1310185"/>
                <a:gd name="connsiteX22" fmla="*/ 873456 w 873456"/>
                <a:gd name="connsiteY22" fmla="*/ 23884 h 1310185"/>
                <a:gd name="connsiteX23" fmla="*/ 3412 w 873456"/>
                <a:gd name="connsiteY23" fmla="*/ 0 h 1310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73456" h="1310185">
                  <a:moveTo>
                    <a:pt x="3412" y="0"/>
                  </a:moveTo>
                  <a:cubicBezTo>
                    <a:pt x="2275" y="435591"/>
                    <a:pt x="1137" y="871182"/>
                    <a:pt x="0" y="1306773"/>
                  </a:cubicBezTo>
                  <a:lnTo>
                    <a:pt x="774510" y="1310185"/>
                  </a:lnTo>
                  <a:lnTo>
                    <a:pt x="760862" y="1269242"/>
                  </a:lnTo>
                  <a:lnTo>
                    <a:pt x="757451" y="1228299"/>
                  </a:lnTo>
                  <a:lnTo>
                    <a:pt x="757451" y="1177120"/>
                  </a:lnTo>
                  <a:lnTo>
                    <a:pt x="767686" y="1119117"/>
                  </a:lnTo>
                  <a:lnTo>
                    <a:pt x="781334" y="1023582"/>
                  </a:lnTo>
                  <a:lnTo>
                    <a:pt x="784746" y="975815"/>
                  </a:lnTo>
                  <a:lnTo>
                    <a:pt x="784746" y="859809"/>
                  </a:lnTo>
                  <a:lnTo>
                    <a:pt x="784746" y="812042"/>
                  </a:lnTo>
                  <a:lnTo>
                    <a:pt x="794982" y="750627"/>
                  </a:lnTo>
                  <a:lnTo>
                    <a:pt x="794982" y="706272"/>
                  </a:lnTo>
                  <a:lnTo>
                    <a:pt x="812042" y="583442"/>
                  </a:lnTo>
                  <a:lnTo>
                    <a:pt x="818865" y="535675"/>
                  </a:lnTo>
                  <a:lnTo>
                    <a:pt x="822277" y="487908"/>
                  </a:lnTo>
                  <a:lnTo>
                    <a:pt x="822277" y="416257"/>
                  </a:lnTo>
                  <a:lnTo>
                    <a:pt x="839337" y="337782"/>
                  </a:lnTo>
                  <a:lnTo>
                    <a:pt x="863221" y="214952"/>
                  </a:lnTo>
                  <a:lnTo>
                    <a:pt x="863221" y="184245"/>
                  </a:lnTo>
                  <a:lnTo>
                    <a:pt x="859809" y="136478"/>
                  </a:lnTo>
                  <a:lnTo>
                    <a:pt x="863221" y="64827"/>
                  </a:lnTo>
                  <a:lnTo>
                    <a:pt x="873456" y="23884"/>
                  </a:lnTo>
                  <a:lnTo>
                    <a:pt x="3412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apezoid 47"/>
            <p:cNvSpPr/>
            <p:nvPr/>
          </p:nvSpPr>
          <p:spPr>
            <a:xfrm rot="5400000">
              <a:off x="3467708" y="2801026"/>
              <a:ext cx="144016" cy="360040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ie 48"/>
            <p:cNvSpPr/>
            <p:nvPr/>
          </p:nvSpPr>
          <p:spPr>
            <a:xfrm>
              <a:off x="3282798" y="2897821"/>
              <a:ext cx="144016" cy="169200"/>
            </a:xfrm>
            <a:prstGeom prst="pie">
              <a:avLst>
                <a:gd name="adj1" fmla="val 5385612"/>
                <a:gd name="adj2" fmla="val 162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3230196" y="2960968"/>
              <a:ext cx="180000" cy="180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297395" y="3037619"/>
              <a:ext cx="36000" cy="36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V="1">
              <a:off x="3315306" y="2960968"/>
              <a:ext cx="0" cy="18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3600000" flipV="1">
              <a:off x="3321248" y="2962141"/>
              <a:ext cx="0" cy="18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7200000" flipV="1">
              <a:off x="3316322" y="2966145"/>
              <a:ext cx="0" cy="18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8" idx="3"/>
              <a:endCxn id="46" idx="40"/>
            </p:cNvCxnSpPr>
            <p:nvPr/>
          </p:nvCxnSpPr>
          <p:spPr>
            <a:xfrm>
              <a:off x="3539716" y="3035052"/>
              <a:ext cx="51199" cy="9710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3498815" y="3034619"/>
              <a:ext cx="51199" cy="9710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3739042" y="2939646"/>
              <a:ext cx="82800" cy="82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3637364" y="2852936"/>
              <a:ext cx="144000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5294387" y="4420342"/>
              <a:ext cx="82800" cy="82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3823855" y="2976596"/>
              <a:ext cx="1515474" cy="1483502"/>
            </a:xfrm>
            <a:custGeom>
              <a:avLst/>
              <a:gdLst>
                <a:gd name="connsiteX0" fmla="*/ 0 w 1515474"/>
                <a:gd name="connsiteY0" fmla="*/ 0 h 1483502"/>
                <a:gd name="connsiteX1" fmla="*/ 514749 w 1515474"/>
                <a:gd name="connsiteY1" fmla="*/ 207818 h 1483502"/>
                <a:gd name="connsiteX2" fmla="*/ 1093443 w 1515474"/>
                <a:gd name="connsiteY2" fmla="*/ 696990 h 1483502"/>
                <a:gd name="connsiteX3" fmla="*/ 1387586 w 1515474"/>
                <a:gd name="connsiteY3" fmla="*/ 1147796 h 1483502"/>
                <a:gd name="connsiteX4" fmla="*/ 1515474 w 1515474"/>
                <a:gd name="connsiteY4" fmla="*/ 1480305 h 1483502"/>
                <a:gd name="connsiteX5" fmla="*/ 1515474 w 1515474"/>
                <a:gd name="connsiteY5" fmla="*/ 1480305 h 1483502"/>
                <a:gd name="connsiteX6" fmla="*/ 1512276 w 1515474"/>
                <a:gd name="connsiteY6" fmla="*/ 1483502 h 148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15474" h="1483502">
                  <a:moveTo>
                    <a:pt x="0" y="0"/>
                  </a:moveTo>
                  <a:cubicBezTo>
                    <a:pt x="166254" y="45826"/>
                    <a:pt x="332509" y="91653"/>
                    <a:pt x="514749" y="207818"/>
                  </a:cubicBezTo>
                  <a:cubicBezTo>
                    <a:pt x="696989" y="323983"/>
                    <a:pt x="947970" y="540327"/>
                    <a:pt x="1093443" y="696990"/>
                  </a:cubicBezTo>
                  <a:cubicBezTo>
                    <a:pt x="1238916" y="853653"/>
                    <a:pt x="1317248" y="1017244"/>
                    <a:pt x="1387586" y="1147796"/>
                  </a:cubicBezTo>
                  <a:cubicBezTo>
                    <a:pt x="1457924" y="1278348"/>
                    <a:pt x="1515474" y="1480305"/>
                    <a:pt x="1515474" y="1480305"/>
                  </a:cubicBezTo>
                  <a:lnTo>
                    <a:pt x="1515474" y="1480305"/>
                  </a:lnTo>
                  <a:lnTo>
                    <a:pt x="1512276" y="1483502"/>
                  </a:lnTo>
                </a:path>
              </a:pathLst>
            </a:cu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DD7F34-70C6-7FC6-7C73-2728B611C21B}"/>
              </a:ext>
            </a:extLst>
          </p:cNvPr>
          <p:cNvGrpSpPr/>
          <p:nvPr/>
        </p:nvGrpSpPr>
        <p:grpSpPr>
          <a:xfrm>
            <a:off x="801977" y="4612763"/>
            <a:ext cx="4789967" cy="2160240"/>
            <a:chOff x="801977" y="4612763"/>
            <a:chExt cx="4789967" cy="2160240"/>
          </a:xfrm>
        </p:grpSpPr>
        <p:sp>
          <p:nvSpPr>
            <p:cNvPr id="67" name="Rectangle 66"/>
            <p:cNvSpPr/>
            <p:nvPr/>
          </p:nvSpPr>
          <p:spPr>
            <a:xfrm>
              <a:off x="801977" y="4612763"/>
              <a:ext cx="4789967" cy="2160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821102" y="5361024"/>
              <a:ext cx="863220" cy="127314"/>
            </a:xfrm>
            <a:custGeom>
              <a:avLst/>
              <a:gdLst>
                <a:gd name="connsiteX0" fmla="*/ 71650 w 863220"/>
                <a:gd name="connsiteY0" fmla="*/ 17960 h 127314"/>
                <a:gd name="connsiteX1" fmla="*/ 88710 w 863220"/>
                <a:gd name="connsiteY1" fmla="*/ 14549 h 127314"/>
                <a:gd name="connsiteX2" fmla="*/ 109182 w 863220"/>
                <a:gd name="connsiteY2" fmla="*/ 11137 h 127314"/>
                <a:gd name="connsiteX3" fmla="*/ 112594 w 863220"/>
                <a:gd name="connsiteY3" fmla="*/ 21372 h 127314"/>
                <a:gd name="connsiteX4" fmla="*/ 129653 w 863220"/>
                <a:gd name="connsiteY4" fmla="*/ 901 h 127314"/>
                <a:gd name="connsiteX5" fmla="*/ 139889 w 863220"/>
                <a:gd name="connsiteY5" fmla="*/ 7725 h 127314"/>
                <a:gd name="connsiteX6" fmla="*/ 150125 w 863220"/>
                <a:gd name="connsiteY6" fmla="*/ 28196 h 127314"/>
                <a:gd name="connsiteX7" fmla="*/ 160361 w 863220"/>
                <a:gd name="connsiteY7" fmla="*/ 24784 h 127314"/>
                <a:gd name="connsiteX8" fmla="*/ 167185 w 863220"/>
                <a:gd name="connsiteY8" fmla="*/ 14549 h 127314"/>
                <a:gd name="connsiteX9" fmla="*/ 194480 w 863220"/>
                <a:gd name="connsiteY9" fmla="*/ 17960 h 127314"/>
                <a:gd name="connsiteX10" fmla="*/ 201304 w 863220"/>
                <a:gd name="connsiteY10" fmla="*/ 28196 h 127314"/>
                <a:gd name="connsiteX11" fmla="*/ 218364 w 863220"/>
                <a:gd name="connsiteY11" fmla="*/ 4313 h 127314"/>
                <a:gd name="connsiteX12" fmla="*/ 235423 w 863220"/>
                <a:gd name="connsiteY12" fmla="*/ 17960 h 127314"/>
                <a:gd name="connsiteX13" fmla="*/ 259307 w 863220"/>
                <a:gd name="connsiteY13" fmla="*/ 14549 h 127314"/>
                <a:gd name="connsiteX14" fmla="*/ 272955 w 863220"/>
                <a:gd name="connsiteY14" fmla="*/ 17960 h 127314"/>
                <a:gd name="connsiteX15" fmla="*/ 279779 w 863220"/>
                <a:gd name="connsiteY15" fmla="*/ 31608 h 127314"/>
                <a:gd name="connsiteX16" fmla="*/ 290014 w 863220"/>
                <a:gd name="connsiteY16" fmla="*/ 38432 h 127314"/>
                <a:gd name="connsiteX17" fmla="*/ 303662 w 863220"/>
                <a:gd name="connsiteY17" fmla="*/ 38432 h 127314"/>
                <a:gd name="connsiteX18" fmla="*/ 330958 w 863220"/>
                <a:gd name="connsiteY18" fmla="*/ 31608 h 127314"/>
                <a:gd name="connsiteX19" fmla="*/ 337782 w 863220"/>
                <a:gd name="connsiteY19" fmla="*/ 52080 h 127314"/>
                <a:gd name="connsiteX20" fmla="*/ 361665 w 863220"/>
                <a:gd name="connsiteY20" fmla="*/ 35020 h 127314"/>
                <a:gd name="connsiteX21" fmla="*/ 368489 w 863220"/>
                <a:gd name="connsiteY21" fmla="*/ 45256 h 127314"/>
                <a:gd name="connsiteX22" fmla="*/ 388961 w 863220"/>
                <a:gd name="connsiteY22" fmla="*/ 31608 h 127314"/>
                <a:gd name="connsiteX23" fmla="*/ 440140 w 863220"/>
                <a:gd name="connsiteY23" fmla="*/ 35020 h 127314"/>
                <a:gd name="connsiteX24" fmla="*/ 477671 w 863220"/>
                <a:gd name="connsiteY24" fmla="*/ 21372 h 127314"/>
                <a:gd name="connsiteX25" fmla="*/ 487907 w 863220"/>
                <a:gd name="connsiteY25" fmla="*/ 31608 h 127314"/>
                <a:gd name="connsiteX26" fmla="*/ 491319 w 863220"/>
                <a:gd name="connsiteY26" fmla="*/ 41844 h 127314"/>
                <a:gd name="connsiteX27" fmla="*/ 511791 w 863220"/>
                <a:gd name="connsiteY27" fmla="*/ 38432 h 127314"/>
                <a:gd name="connsiteX28" fmla="*/ 525438 w 863220"/>
                <a:gd name="connsiteY28" fmla="*/ 35020 h 127314"/>
                <a:gd name="connsiteX29" fmla="*/ 535674 w 863220"/>
                <a:gd name="connsiteY29" fmla="*/ 31608 h 127314"/>
                <a:gd name="connsiteX30" fmla="*/ 562970 w 863220"/>
                <a:gd name="connsiteY30" fmla="*/ 28196 h 127314"/>
                <a:gd name="connsiteX31" fmla="*/ 573206 w 863220"/>
                <a:gd name="connsiteY31" fmla="*/ 21372 h 127314"/>
                <a:gd name="connsiteX32" fmla="*/ 590265 w 863220"/>
                <a:gd name="connsiteY32" fmla="*/ 17960 h 127314"/>
                <a:gd name="connsiteX33" fmla="*/ 600501 w 863220"/>
                <a:gd name="connsiteY33" fmla="*/ 14549 h 127314"/>
                <a:gd name="connsiteX34" fmla="*/ 607325 w 863220"/>
                <a:gd name="connsiteY34" fmla="*/ 24784 h 127314"/>
                <a:gd name="connsiteX35" fmla="*/ 610737 w 863220"/>
                <a:gd name="connsiteY35" fmla="*/ 35020 h 127314"/>
                <a:gd name="connsiteX36" fmla="*/ 655092 w 863220"/>
                <a:gd name="connsiteY36" fmla="*/ 24784 h 127314"/>
                <a:gd name="connsiteX37" fmla="*/ 668740 w 863220"/>
                <a:gd name="connsiteY37" fmla="*/ 28196 h 127314"/>
                <a:gd name="connsiteX38" fmla="*/ 702859 w 863220"/>
                <a:gd name="connsiteY38" fmla="*/ 17960 h 127314"/>
                <a:gd name="connsiteX39" fmla="*/ 743803 w 863220"/>
                <a:gd name="connsiteY39" fmla="*/ 24784 h 127314"/>
                <a:gd name="connsiteX40" fmla="*/ 788158 w 863220"/>
                <a:gd name="connsiteY40" fmla="*/ 35020 h 127314"/>
                <a:gd name="connsiteX41" fmla="*/ 818865 w 863220"/>
                <a:gd name="connsiteY41" fmla="*/ 24784 h 127314"/>
                <a:gd name="connsiteX42" fmla="*/ 839337 w 863220"/>
                <a:gd name="connsiteY42" fmla="*/ 11137 h 127314"/>
                <a:gd name="connsiteX43" fmla="*/ 849573 w 863220"/>
                <a:gd name="connsiteY43" fmla="*/ 24784 h 127314"/>
                <a:gd name="connsiteX44" fmla="*/ 852985 w 863220"/>
                <a:gd name="connsiteY44" fmla="*/ 38432 h 127314"/>
                <a:gd name="connsiteX45" fmla="*/ 863220 w 863220"/>
                <a:gd name="connsiteY45" fmla="*/ 62316 h 127314"/>
                <a:gd name="connsiteX46" fmla="*/ 852985 w 863220"/>
                <a:gd name="connsiteY46" fmla="*/ 106671 h 127314"/>
                <a:gd name="connsiteX47" fmla="*/ 119417 w 863220"/>
                <a:gd name="connsiteY47" fmla="*/ 99847 h 127314"/>
                <a:gd name="connsiteX48" fmla="*/ 78474 w 863220"/>
                <a:gd name="connsiteY48" fmla="*/ 86199 h 127314"/>
                <a:gd name="connsiteX49" fmla="*/ 0 w 863220"/>
                <a:gd name="connsiteY49" fmla="*/ 79375 h 127314"/>
                <a:gd name="connsiteX50" fmla="*/ 6823 w 863220"/>
                <a:gd name="connsiteY50" fmla="*/ 55492 h 127314"/>
                <a:gd name="connsiteX51" fmla="*/ 20471 w 863220"/>
                <a:gd name="connsiteY51" fmla="*/ 31608 h 127314"/>
                <a:gd name="connsiteX52" fmla="*/ 23883 w 863220"/>
                <a:gd name="connsiteY52" fmla="*/ 21372 h 127314"/>
                <a:gd name="connsiteX53" fmla="*/ 37531 w 863220"/>
                <a:gd name="connsiteY53" fmla="*/ 17960 h 127314"/>
                <a:gd name="connsiteX54" fmla="*/ 71650 w 863220"/>
                <a:gd name="connsiteY54" fmla="*/ 17960 h 12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863220" h="127314">
                  <a:moveTo>
                    <a:pt x="71650" y="17960"/>
                  </a:moveTo>
                  <a:cubicBezTo>
                    <a:pt x="80180" y="17392"/>
                    <a:pt x="83991" y="17920"/>
                    <a:pt x="88710" y="14549"/>
                  </a:cubicBezTo>
                  <a:cubicBezTo>
                    <a:pt x="106302" y="1984"/>
                    <a:pt x="82269" y="-9048"/>
                    <a:pt x="109182" y="11137"/>
                  </a:cubicBezTo>
                  <a:cubicBezTo>
                    <a:pt x="110319" y="14549"/>
                    <a:pt x="108998" y="21372"/>
                    <a:pt x="112594" y="21372"/>
                  </a:cubicBezTo>
                  <a:cubicBezTo>
                    <a:pt x="116972" y="21372"/>
                    <a:pt x="127595" y="3988"/>
                    <a:pt x="129653" y="901"/>
                  </a:cubicBezTo>
                  <a:cubicBezTo>
                    <a:pt x="133065" y="3176"/>
                    <a:pt x="136989" y="4825"/>
                    <a:pt x="139889" y="7725"/>
                  </a:cubicBezTo>
                  <a:cubicBezTo>
                    <a:pt x="146504" y="14339"/>
                    <a:pt x="147350" y="19870"/>
                    <a:pt x="150125" y="28196"/>
                  </a:cubicBezTo>
                  <a:cubicBezTo>
                    <a:pt x="153537" y="27059"/>
                    <a:pt x="157552" y="27031"/>
                    <a:pt x="160361" y="24784"/>
                  </a:cubicBezTo>
                  <a:cubicBezTo>
                    <a:pt x="163563" y="22223"/>
                    <a:pt x="163164" y="15353"/>
                    <a:pt x="167185" y="14549"/>
                  </a:cubicBezTo>
                  <a:cubicBezTo>
                    <a:pt x="176176" y="12751"/>
                    <a:pt x="185382" y="16823"/>
                    <a:pt x="194480" y="17960"/>
                  </a:cubicBezTo>
                  <a:cubicBezTo>
                    <a:pt x="196755" y="21372"/>
                    <a:pt x="197259" y="28870"/>
                    <a:pt x="201304" y="28196"/>
                  </a:cubicBezTo>
                  <a:cubicBezTo>
                    <a:pt x="212733" y="26292"/>
                    <a:pt x="215580" y="12666"/>
                    <a:pt x="218364" y="4313"/>
                  </a:cubicBezTo>
                  <a:cubicBezTo>
                    <a:pt x="229647" y="38160"/>
                    <a:pt x="217401" y="23366"/>
                    <a:pt x="235423" y="17960"/>
                  </a:cubicBezTo>
                  <a:cubicBezTo>
                    <a:pt x="243126" y="15649"/>
                    <a:pt x="251346" y="15686"/>
                    <a:pt x="259307" y="14549"/>
                  </a:cubicBezTo>
                  <a:cubicBezTo>
                    <a:pt x="263856" y="15686"/>
                    <a:pt x="269353" y="14958"/>
                    <a:pt x="272955" y="17960"/>
                  </a:cubicBezTo>
                  <a:cubicBezTo>
                    <a:pt x="276863" y="21216"/>
                    <a:pt x="276523" y="27700"/>
                    <a:pt x="279779" y="31608"/>
                  </a:cubicBezTo>
                  <a:cubicBezTo>
                    <a:pt x="282404" y="34758"/>
                    <a:pt x="286602" y="36157"/>
                    <a:pt x="290014" y="38432"/>
                  </a:cubicBezTo>
                  <a:cubicBezTo>
                    <a:pt x="320018" y="8428"/>
                    <a:pt x="285886" y="36457"/>
                    <a:pt x="303662" y="38432"/>
                  </a:cubicBezTo>
                  <a:cubicBezTo>
                    <a:pt x="312983" y="39468"/>
                    <a:pt x="330958" y="31608"/>
                    <a:pt x="330958" y="31608"/>
                  </a:cubicBezTo>
                  <a:cubicBezTo>
                    <a:pt x="333233" y="38432"/>
                    <a:pt x="331537" y="48511"/>
                    <a:pt x="337782" y="52080"/>
                  </a:cubicBezTo>
                  <a:cubicBezTo>
                    <a:pt x="348862" y="58412"/>
                    <a:pt x="357996" y="40523"/>
                    <a:pt x="361665" y="35020"/>
                  </a:cubicBezTo>
                  <a:cubicBezTo>
                    <a:pt x="363940" y="38432"/>
                    <a:pt x="364420" y="45765"/>
                    <a:pt x="368489" y="45256"/>
                  </a:cubicBezTo>
                  <a:cubicBezTo>
                    <a:pt x="376627" y="44239"/>
                    <a:pt x="388961" y="31608"/>
                    <a:pt x="388961" y="31608"/>
                  </a:cubicBezTo>
                  <a:cubicBezTo>
                    <a:pt x="419202" y="41689"/>
                    <a:pt x="402283" y="39226"/>
                    <a:pt x="440140" y="35020"/>
                  </a:cubicBezTo>
                  <a:cubicBezTo>
                    <a:pt x="444418" y="33309"/>
                    <a:pt x="474244" y="20991"/>
                    <a:pt x="477671" y="21372"/>
                  </a:cubicBezTo>
                  <a:cubicBezTo>
                    <a:pt x="482467" y="21905"/>
                    <a:pt x="484495" y="28196"/>
                    <a:pt x="487907" y="31608"/>
                  </a:cubicBezTo>
                  <a:cubicBezTo>
                    <a:pt x="489044" y="35020"/>
                    <a:pt x="487861" y="40856"/>
                    <a:pt x="491319" y="41844"/>
                  </a:cubicBezTo>
                  <a:cubicBezTo>
                    <a:pt x="497971" y="43745"/>
                    <a:pt x="505007" y="39789"/>
                    <a:pt x="511791" y="38432"/>
                  </a:cubicBezTo>
                  <a:cubicBezTo>
                    <a:pt x="516389" y="37512"/>
                    <a:pt x="520929" y="36308"/>
                    <a:pt x="525438" y="35020"/>
                  </a:cubicBezTo>
                  <a:cubicBezTo>
                    <a:pt x="528896" y="34032"/>
                    <a:pt x="532135" y="32251"/>
                    <a:pt x="535674" y="31608"/>
                  </a:cubicBezTo>
                  <a:cubicBezTo>
                    <a:pt x="544696" y="29968"/>
                    <a:pt x="553871" y="29333"/>
                    <a:pt x="562970" y="28196"/>
                  </a:cubicBezTo>
                  <a:cubicBezTo>
                    <a:pt x="566382" y="25921"/>
                    <a:pt x="569366" y="22812"/>
                    <a:pt x="573206" y="21372"/>
                  </a:cubicBezTo>
                  <a:cubicBezTo>
                    <a:pt x="578636" y="19336"/>
                    <a:pt x="584639" y="19366"/>
                    <a:pt x="590265" y="17960"/>
                  </a:cubicBezTo>
                  <a:cubicBezTo>
                    <a:pt x="593754" y="17088"/>
                    <a:pt x="597089" y="15686"/>
                    <a:pt x="600501" y="14549"/>
                  </a:cubicBezTo>
                  <a:cubicBezTo>
                    <a:pt x="602776" y="17961"/>
                    <a:pt x="605491" y="21116"/>
                    <a:pt x="607325" y="24784"/>
                  </a:cubicBezTo>
                  <a:cubicBezTo>
                    <a:pt x="608933" y="28001"/>
                    <a:pt x="607155" y="34694"/>
                    <a:pt x="610737" y="35020"/>
                  </a:cubicBezTo>
                  <a:cubicBezTo>
                    <a:pt x="622568" y="36096"/>
                    <a:pt x="641858" y="29195"/>
                    <a:pt x="655092" y="24784"/>
                  </a:cubicBezTo>
                  <a:cubicBezTo>
                    <a:pt x="659641" y="25921"/>
                    <a:pt x="664051" y="28196"/>
                    <a:pt x="668740" y="28196"/>
                  </a:cubicBezTo>
                  <a:cubicBezTo>
                    <a:pt x="673897" y="28196"/>
                    <a:pt x="701666" y="18358"/>
                    <a:pt x="702859" y="17960"/>
                  </a:cubicBezTo>
                  <a:cubicBezTo>
                    <a:pt x="730305" y="24822"/>
                    <a:pt x="702268" y="18394"/>
                    <a:pt x="743803" y="24784"/>
                  </a:cubicBezTo>
                  <a:cubicBezTo>
                    <a:pt x="757453" y="26884"/>
                    <a:pt x="775623" y="31886"/>
                    <a:pt x="788158" y="35020"/>
                  </a:cubicBezTo>
                  <a:cubicBezTo>
                    <a:pt x="798394" y="31608"/>
                    <a:pt x="809088" y="29347"/>
                    <a:pt x="818865" y="24784"/>
                  </a:cubicBezTo>
                  <a:cubicBezTo>
                    <a:pt x="826297" y="21316"/>
                    <a:pt x="839337" y="11137"/>
                    <a:pt x="839337" y="11137"/>
                  </a:cubicBezTo>
                  <a:cubicBezTo>
                    <a:pt x="842749" y="15686"/>
                    <a:pt x="847030" y="19698"/>
                    <a:pt x="849573" y="24784"/>
                  </a:cubicBezTo>
                  <a:cubicBezTo>
                    <a:pt x="851670" y="28978"/>
                    <a:pt x="851697" y="33923"/>
                    <a:pt x="852985" y="38432"/>
                  </a:cubicBezTo>
                  <a:cubicBezTo>
                    <a:pt x="856332" y="50145"/>
                    <a:pt x="857156" y="50186"/>
                    <a:pt x="863220" y="62316"/>
                  </a:cubicBezTo>
                  <a:cubicBezTo>
                    <a:pt x="859808" y="77101"/>
                    <a:pt x="868134" y="105809"/>
                    <a:pt x="852985" y="106671"/>
                  </a:cubicBezTo>
                  <a:cubicBezTo>
                    <a:pt x="356904" y="134884"/>
                    <a:pt x="369952" y="135638"/>
                    <a:pt x="119417" y="99847"/>
                  </a:cubicBezTo>
                  <a:cubicBezTo>
                    <a:pt x="119415" y="99846"/>
                    <a:pt x="78476" y="86199"/>
                    <a:pt x="78474" y="86199"/>
                  </a:cubicBezTo>
                  <a:cubicBezTo>
                    <a:pt x="29600" y="81311"/>
                    <a:pt x="55751" y="83664"/>
                    <a:pt x="0" y="79375"/>
                  </a:cubicBezTo>
                  <a:cubicBezTo>
                    <a:pt x="1732" y="72446"/>
                    <a:pt x="3885" y="62347"/>
                    <a:pt x="6823" y="55492"/>
                  </a:cubicBezTo>
                  <a:cubicBezTo>
                    <a:pt x="24768" y="13619"/>
                    <a:pt x="3338" y="65874"/>
                    <a:pt x="20471" y="31608"/>
                  </a:cubicBezTo>
                  <a:cubicBezTo>
                    <a:pt x="22079" y="28391"/>
                    <a:pt x="21075" y="23619"/>
                    <a:pt x="23883" y="21372"/>
                  </a:cubicBezTo>
                  <a:cubicBezTo>
                    <a:pt x="27545" y="18443"/>
                    <a:pt x="33022" y="19248"/>
                    <a:pt x="37531" y="17960"/>
                  </a:cubicBezTo>
                  <a:cubicBezTo>
                    <a:pt x="59540" y="11673"/>
                    <a:pt x="63120" y="18528"/>
                    <a:pt x="71650" y="179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807454" y="5454047"/>
              <a:ext cx="873456" cy="1310185"/>
            </a:xfrm>
            <a:custGeom>
              <a:avLst/>
              <a:gdLst>
                <a:gd name="connsiteX0" fmla="*/ 3412 w 873456"/>
                <a:gd name="connsiteY0" fmla="*/ 0 h 1310185"/>
                <a:gd name="connsiteX1" fmla="*/ 0 w 873456"/>
                <a:gd name="connsiteY1" fmla="*/ 1306773 h 1310185"/>
                <a:gd name="connsiteX2" fmla="*/ 774510 w 873456"/>
                <a:gd name="connsiteY2" fmla="*/ 1310185 h 1310185"/>
                <a:gd name="connsiteX3" fmla="*/ 760862 w 873456"/>
                <a:gd name="connsiteY3" fmla="*/ 1269242 h 1310185"/>
                <a:gd name="connsiteX4" fmla="*/ 757451 w 873456"/>
                <a:gd name="connsiteY4" fmla="*/ 1228299 h 1310185"/>
                <a:gd name="connsiteX5" fmla="*/ 757451 w 873456"/>
                <a:gd name="connsiteY5" fmla="*/ 1177120 h 1310185"/>
                <a:gd name="connsiteX6" fmla="*/ 767686 w 873456"/>
                <a:gd name="connsiteY6" fmla="*/ 1119117 h 1310185"/>
                <a:gd name="connsiteX7" fmla="*/ 781334 w 873456"/>
                <a:gd name="connsiteY7" fmla="*/ 1023582 h 1310185"/>
                <a:gd name="connsiteX8" fmla="*/ 784746 w 873456"/>
                <a:gd name="connsiteY8" fmla="*/ 975815 h 1310185"/>
                <a:gd name="connsiteX9" fmla="*/ 784746 w 873456"/>
                <a:gd name="connsiteY9" fmla="*/ 859809 h 1310185"/>
                <a:gd name="connsiteX10" fmla="*/ 784746 w 873456"/>
                <a:gd name="connsiteY10" fmla="*/ 812042 h 1310185"/>
                <a:gd name="connsiteX11" fmla="*/ 794982 w 873456"/>
                <a:gd name="connsiteY11" fmla="*/ 750627 h 1310185"/>
                <a:gd name="connsiteX12" fmla="*/ 794982 w 873456"/>
                <a:gd name="connsiteY12" fmla="*/ 706272 h 1310185"/>
                <a:gd name="connsiteX13" fmla="*/ 812042 w 873456"/>
                <a:gd name="connsiteY13" fmla="*/ 583442 h 1310185"/>
                <a:gd name="connsiteX14" fmla="*/ 818865 w 873456"/>
                <a:gd name="connsiteY14" fmla="*/ 535675 h 1310185"/>
                <a:gd name="connsiteX15" fmla="*/ 822277 w 873456"/>
                <a:gd name="connsiteY15" fmla="*/ 487908 h 1310185"/>
                <a:gd name="connsiteX16" fmla="*/ 822277 w 873456"/>
                <a:gd name="connsiteY16" fmla="*/ 416257 h 1310185"/>
                <a:gd name="connsiteX17" fmla="*/ 839337 w 873456"/>
                <a:gd name="connsiteY17" fmla="*/ 337782 h 1310185"/>
                <a:gd name="connsiteX18" fmla="*/ 863221 w 873456"/>
                <a:gd name="connsiteY18" fmla="*/ 214952 h 1310185"/>
                <a:gd name="connsiteX19" fmla="*/ 863221 w 873456"/>
                <a:gd name="connsiteY19" fmla="*/ 184245 h 1310185"/>
                <a:gd name="connsiteX20" fmla="*/ 859809 w 873456"/>
                <a:gd name="connsiteY20" fmla="*/ 136478 h 1310185"/>
                <a:gd name="connsiteX21" fmla="*/ 863221 w 873456"/>
                <a:gd name="connsiteY21" fmla="*/ 64827 h 1310185"/>
                <a:gd name="connsiteX22" fmla="*/ 873456 w 873456"/>
                <a:gd name="connsiteY22" fmla="*/ 23884 h 1310185"/>
                <a:gd name="connsiteX23" fmla="*/ 3412 w 873456"/>
                <a:gd name="connsiteY23" fmla="*/ 0 h 1310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73456" h="1310185">
                  <a:moveTo>
                    <a:pt x="3412" y="0"/>
                  </a:moveTo>
                  <a:cubicBezTo>
                    <a:pt x="2275" y="435591"/>
                    <a:pt x="1137" y="871182"/>
                    <a:pt x="0" y="1306773"/>
                  </a:cubicBezTo>
                  <a:lnTo>
                    <a:pt x="774510" y="1310185"/>
                  </a:lnTo>
                  <a:lnTo>
                    <a:pt x="760862" y="1269242"/>
                  </a:lnTo>
                  <a:lnTo>
                    <a:pt x="757451" y="1228299"/>
                  </a:lnTo>
                  <a:lnTo>
                    <a:pt x="757451" y="1177120"/>
                  </a:lnTo>
                  <a:lnTo>
                    <a:pt x="767686" y="1119117"/>
                  </a:lnTo>
                  <a:lnTo>
                    <a:pt x="781334" y="1023582"/>
                  </a:lnTo>
                  <a:lnTo>
                    <a:pt x="784746" y="975815"/>
                  </a:lnTo>
                  <a:lnTo>
                    <a:pt x="784746" y="859809"/>
                  </a:lnTo>
                  <a:lnTo>
                    <a:pt x="784746" y="812042"/>
                  </a:lnTo>
                  <a:lnTo>
                    <a:pt x="794982" y="750627"/>
                  </a:lnTo>
                  <a:lnTo>
                    <a:pt x="794982" y="706272"/>
                  </a:lnTo>
                  <a:lnTo>
                    <a:pt x="812042" y="583442"/>
                  </a:lnTo>
                  <a:lnTo>
                    <a:pt x="818865" y="535675"/>
                  </a:lnTo>
                  <a:lnTo>
                    <a:pt x="822277" y="487908"/>
                  </a:lnTo>
                  <a:lnTo>
                    <a:pt x="822277" y="416257"/>
                  </a:lnTo>
                  <a:lnTo>
                    <a:pt x="839337" y="337782"/>
                  </a:lnTo>
                  <a:lnTo>
                    <a:pt x="863221" y="214952"/>
                  </a:lnTo>
                  <a:lnTo>
                    <a:pt x="863221" y="184245"/>
                  </a:lnTo>
                  <a:lnTo>
                    <a:pt x="859809" y="136478"/>
                  </a:lnTo>
                  <a:lnTo>
                    <a:pt x="863221" y="64827"/>
                  </a:lnTo>
                  <a:lnTo>
                    <a:pt x="873456" y="23884"/>
                  </a:lnTo>
                  <a:lnTo>
                    <a:pt x="3412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rapezoid 69"/>
            <p:cNvSpPr/>
            <p:nvPr/>
          </p:nvSpPr>
          <p:spPr>
            <a:xfrm rot="5400000">
              <a:off x="1486053" y="5064909"/>
              <a:ext cx="144016" cy="360040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Pie 70"/>
            <p:cNvSpPr/>
            <p:nvPr/>
          </p:nvSpPr>
          <p:spPr>
            <a:xfrm>
              <a:off x="1301143" y="5161704"/>
              <a:ext cx="144016" cy="169200"/>
            </a:xfrm>
            <a:prstGeom prst="pie">
              <a:avLst>
                <a:gd name="adj1" fmla="val 5385612"/>
                <a:gd name="adj2" fmla="val 162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1248541" y="5224851"/>
              <a:ext cx="180000" cy="180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15740" y="5301502"/>
              <a:ext cx="36000" cy="36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/>
            <p:nvPr/>
          </p:nvCxnSpPr>
          <p:spPr>
            <a:xfrm flipV="1">
              <a:off x="1333651" y="5224851"/>
              <a:ext cx="0" cy="18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3600000" flipV="1">
              <a:off x="1339593" y="5226024"/>
              <a:ext cx="0" cy="18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7200000" flipV="1">
              <a:off x="1334667" y="5230028"/>
              <a:ext cx="0" cy="180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0" idx="3"/>
              <a:endCxn id="68" idx="40"/>
            </p:cNvCxnSpPr>
            <p:nvPr/>
          </p:nvCxnSpPr>
          <p:spPr>
            <a:xfrm>
              <a:off x="1558061" y="5298935"/>
              <a:ext cx="51199" cy="9710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1517160" y="5298502"/>
              <a:ext cx="51199" cy="9710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1761197" y="5203529"/>
              <a:ext cx="82800" cy="82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1559496" y="5116819"/>
              <a:ext cx="2880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5263726" y="6678164"/>
              <a:ext cx="82800" cy="828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1839084" y="5244737"/>
              <a:ext cx="3471454" cy="1482634"/>
            </a:xfrm>
            <a:custGeom>
              <a:avLst/>
              <a:gdLst>
                <a:gd name="connsiteX0" fmla="*/ 0 w 3471454"/>
                <a:gd name="connsiteY0" fmla="*/ 0 h 1482634"/>
                <a:gd name="connsiteX1" fmla="*/ 466997 w 3471454"/>
                <a:gd name="connsiteY1" fmla="*/ 3266 h 1482634"/>
                <a:gd name="connsiteX2" fmla="*/ 1005840 w 3471454"/>
                <a:gd name="connsiteY2" fmla="*/ 48986 h 1482634"/>
                <a:gd name="connsiteX3" fmla="*/ 1600200 w 3471454"/>
                <a:gd name="connsiteY3" fmla="*/ 192677 h 1482634"/>
                <a:gd name="connsiteX4" fmla="*/ 2295797 w 3471454"/>
                <a:gd name="connsiteY4" fmla="*/ 483326 h 1482634"/>
                <a:gd name="connsiteX5" fmla="*/ 3007723 w 3471454"/>
                <a:gd name="connsiteY5" fmla="*/ 950323 h 1482634"/>
                <a:gd name="connsiteX6" fmla="*/ 3471454 w 3471454"/>
                <a:gd name="connsiteY6" fmla="*/ 1482634 h 148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1454" h="1482634">
                  <a:moveTo>
                    <a:pt x="0" y="0"/>
                  </a:moveTo>
                  <a:lnTo>
                    <a:pt x="466997" y="3266"/>
                  </a:lnTo>
                  <a:cubicBezTo>
                    <a:pt x="634637" y="11430"/>
                    <a:pt x="816973" y="17418"/>
                    <a:pt x="1005840" y="48986"/>
                  </a:cubicBezTo>
                  <a:cubicBezTo>
                    <a:pt x="1194707" y="80554"/>
                    <a:pt x="1385207" y="120287"/>
                    <a:pt x="1600200" y="192677"/>
                  </a:cubicBezTo>
                  <a:cubicBezTo>
                    <a:pt x="1815193" y="265067"/>
                    <a:pt x="2061210" y="357052"/>
                    <a:pt x="2295797" y="483326"/>
                  </a:cubicBezTo>
                  <a:cubicBezTo>
                    <a:pt x="2530384" y="609600"/>
                    <a:pt x="2811780" y="783772"/>
                    <a:pt x="3007723" y="950323"/>
                  </a:cubicBezTo>
                  <a:cubicBezTo>
                    <a:pt x="3203666" y="1116874"/>
                    <a:pt x="3337560" y="1299754"/>
                    <a:pt x="3471454" y="1482634"/>
                  </a:cubicBezTo>
                </a:path>
              </a:pathLst>
            </a:cu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10595056" y="4272505"/>
            <a:ext cx="145203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accent1"/>
                </a:solidFill>
              </a:rPr>
              <a:t>What if even greater firepower is used?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9821362-4DA6-0259-E972-2682C9600AE8}"/>
              </a:ext>
            </a:extLst>
          </p:cNvPr>
          <p:cNvGrpSpPr/>
          <p:nvPr/>
        </p:nvGrpSpPr>
        <p:grpSpPr>
          <a:xfrm>
            <a:off x="5879976" y="2276872"/>
            <a:ext cx="4241143" cy="4392614"/>
            <a:chOff x="5879976" y="2276872"/>
            <a:chExt cx="4241143" cy="4392614"/>
          </a:xfrm>
        </p:grpSpPr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9976" y="2276872"/>
              <a:ext cx="4241143" cy="4392614"/>
            </a:xfrm>
            <a:prstGeom prst="rect">
              <a:avLst/>
            </a:prstGeom>
          </p:spPr>
        </p:pic>
        <p:cxnSp>
          <p:nvCxnSpPr>
            <p:cNvPr id="132" name="Straight Arrow Connector 131"/>
            <p:cNvCxnSpPr/>
            <p:nvPr/>
          </p:nvCxnSpPr>
          <p:spPr>
            <a:xfrm>
              <a:off x="8100704" y="2429528"/>
              <a:ext cx="432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E9D079E-CBD3-F316-D977-4F726FBDAFE1}"/>
                </a:ext>
              </a:extLst>
            </p:cNvPr>
            <p:cNvSpPr/>
            <p:nvPr/>
          </p:nvSpPr>
          <p:spPr>
            <a:xfrm>
              <a:off x="8040216" y="2348880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7FEB329-9AC5-3FDE-7D8D-FFC9D50FEA09}"/>
                </a:ext>
              </a:extLst>
            </p:cNvPr>
            <p:cNvSpPr/>
            <p:nvPr/>
          </p:nvSpPr>
          <p:spPr>
            <a:xfrm>
              <a:off x="7912040" y="2324392"/>
              <a:ext cx="216024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1703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89A6B7-831E-4B5D-A5C8-BAB009A9FDB0}"/>
              </a:ext>
            </a:extLst>
          </p:cNvPr>
          <p:cNvSpPr txBox="1">
            <a:spLocks/>
          </p:cNvSpPr>
          <p:nvPr/>
        </p:nvSpPr>
        <p:spPr>
          <a:xfrm>
            <a:off x="609600" y="260648"/>
            <a:ext cx="113190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Discussion question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E4CD-C9DA-4A7D-ADA4-ABBDAE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30</a:t>
            </a:fld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EFE11-CBC0-4712-923D-60835F7AE935}"/>
              </a:ext>
            </a:extLst>
          </p:cNvPr>
          <p:cNvSpPr txBox="1"/>
          <p:nvPr/>
        </p:nvSpPr>
        <p:spPr>
          <a:xfrm>
            <a:off x="587237" y="1700808"/>
            <a:ext cx="106709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benefit of solving the planetary motion problem numerically?</a:t>
            </a:r>
          </a:p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is the benefit of solving the planetary motion problem analytically </a:t>
            </a:r>
          </a:p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 the latter, see for example 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https://brilliant.org/wiki/deriving-keplers-laws/)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?</a:t>
            </a: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6136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89A6B7-831E-4B5D-A5C8-BAB009A9FDB0}"/>
              </a:ext>
            </a:extLst>
          </p:cNvPr>
          <p:cNvSpPr txBox="1">
            <a:spLocks/>
          </p:cNvSpPr>
          <p:nvPr/>
        </p:nvSpPr>
        <p:spPr>
          <a:xfrm>
            <a:off x="609600" y="260648"/>
            <a:ext cx="113190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Discussion question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E4CD-C9DA-4A7D-ADA4-ABBDAE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31</a:t>
            </a:fld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EFE11-CBC0-4712-923D-60835F7AE935}"/>
              </a:ext>
            </a:extLst>
          </p:cNvPr>
          <p:cNvSpPr txBox="1"/>
          <p:nvPr/>
        </p:nvSpPr>
        <p:spPr>
          <a:xfrm>
            <a:off x="587237" y="1700808"/>
            <a:ext cx="10670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effectLst/>
              </a:rPr>
              <a:t>Other than angular momentum, is there another conserved quantity for planetary orbit? 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6334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89A6B7-831E-4B5D-A5C8-BAB009A9FDB0}"/>
              </a:ext>
            </a:extLst>
          </p:cNvPr>
          <p:cNvSpPr txBox="1">
            <a:spLocks/>
          </p:cNvSpPr>
          <p:nvPr/>
        </p:nvSpPr>
        <p:spPr>
          <a:xfrm>
            <a:off x="609600" y="260648"/>
            <a:ext cx="113190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Discussion question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E4CD-C9DA-4A7D-ADA4-ABBDAE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32</a:t>
            </a:fld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EFE11-CBC0-4712-923D-60835F7AE935}"/>
              </a:ext>
            </a:extLst>
          </p:cNvPr>
          <p:cNvSpPr txBox="1"/>
          <p:nvPr/>
        </p:nvSpPr>
        <p:spPr>
          <a:xfrm>
            <a:off x="587237" y="1700808"/>
            <a:ext cx="10670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Study the comic. Do you understand it?</a:t>
            </a: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6FEBA-2ACA-480E-9E79-D901C46BF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688976"/>
            <a:ext cx="38100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26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89A6B7-831E-4B5D-A5C8-BAB009A9FDB0}"/>
              </a:ext>
            </a:extLst>
          </p:cNvPr>
          <p:cNvSpPr txBox="1">
            <a:spLocks/>
          </p:cNvSpPr>
          <p:nvPr/>
        </p:nvSpPr>
        <p:spPr>
          <a:xfrm>
            <a:off x="609600" y="260648"/>
            <a:ext cx="113190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Discussion question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E4CD-C9DA-4A7D-ADA4-ABBDAE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33</a:t>
            </a:fld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EFE11-CBC0-4712-923D-60835F7AE935}"/>
              </a:ext>
            </a:extLst>
          </p:cNvPr>
          <p:cNvSpPr txBox="1"/>
          <p:nvPr/>
        </p:nvSpPr>
        <p:spPr>
          <a:xfrm>
            <a:off x="587237" y="1700808"/>
            <a:ext cx="106709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previous application of centrifugal force is rather sadistic. A nicer application is the centrifuge machine. Explain how the centrifuge is able to separate particles of different sizes and masses.</a:t>
            </a:r>
          </a:p>
          <a:p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0231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F2B4B-F4C2-43F2-A18B-0F26F152A120}"/>
              </a:ext>
            </a:extLst>
          </p:cNvPr>
          <p:cNvSpPr txBox="1"/>
          <p:nvPr/>
        </p:nvSpPr>
        <p:spPr>
          <a:xfrm>
            <a:off x="3048640" y="753265"/>
            <a:ext cx="609728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10min Pre-</a:t>
            </a:r>
            <a:r>
              <a:rPr lang="en-SG" dirty="0" err="1"/>
              <a:t>lect</a:t>
            </a:r>
            <a:r>
              <a:rPr lang="en-SG" dirty="0"/>
              <a:t> </a:t>
            </a:r>
            <a:r>
              <a:rPr lang="en-SG" dirty="0" err="1"/>
              <a:t>hw</a:t>
            </a:r>
            <a:r>
              <a:rPr lang="en-SG" dirty="0"/>
              <a:t> &amp; intro S1-4</a:t>
            </a:r>
          </a:p>
          <a:p>
            <a:endParaRPr lang="en-SG" dirty="0"/>
          </a:p>
          <a:p>
            <a:r>
              <a:rPr lang="en-SG" dirty="0"/>
              <a:t>05min DE models S5-7</a:t>
            </a:r>
          </a:p>
          <a:p>
            <a:endParaRPr lang="en-SG" dirty="0"/>
          </a:p>
          <a:p>
            <a:r>
              <a:rPr lang="en-SG" dirty="0"/>
              <a:t>05min Beer analytical S8-9</a:t>
            </a:r>
          </a:p>
          <a:p>
            <a:endParaRPr lang="en-SG" dirty="0"/>
          </a:p>
          <a:p>
            <a:r>
              <a:rPr lang="en-SG" dirty="0"/>
              <a:t>10min Beer numerical S10-13 </a:t>
            </a:r>
          </a:p>
          <a:p>
            <a:endParaRPr lang="en-SG" dirty="0"/>
          </a:p>
          <a:p>
            <a:r>
              <a:rPr lang="en-SG" dirty="0"/>
              <a:t>05min Beer demo S14-15</a:t>
            </a:r>
          </a:p>
          <a:p>
            <a:endParaRPr lang="en-SG" dirty="0"/>
          </a:p>
          <a:p>
            <a:r>
              <a:rPr lang="en-SG" dirty="0"/>
              <a:t>05min constant force analytical S16-17</a:t>
            </a:r>
          </a:p>
          <a:p>
            <a:endParaRPr lang="en-SG" dirty="0"/>
          </a:p>
          <a:p>
            <a:r>
              <a:rPr lang="en-SG" dirty="0"/>
              <a:t>05min break (45min cumulative)</a:t>
            </a:r>
          </a:p>
          <a:p>
            <a:endParaRPr lang="en-SG" dirty="0"/>
          </a:p>
          <a:p>
            <a:r>
              <a:rPr lang="en-SG" dirty="0"/>
              <a:t>10min restoring force analytical S18-19</a:t>
            </a:r>
          </a:p>
          <a:p>
            <a:endParaRPr lang="en-SG" dirty="0"/>
          </a:p>
          <a:p>
            <a:r>
              <a:rPr lang="en-SG" dirty="0"/>
              <a:t>10min Love analytical S20-21</a:t>
            </a:r>
          </a:p>
          <a:p>
            <a:endParaRPr lang="en-SG" dirty="0"/>
          </a:p>
          <a:p>
            <a:r>
              <a:rPr lang="en-SG" dirty="0"/>
              <a:t>10min Love numerical S22-23</a:t>
            </a:r>
          </a:p>
        </p:txBody>
      </p:sp>
    </p:spTree>
    <p:extLst>
      <p:ext uri="{BB962C8B-B14F-4D97-AF65-F5344CB8AC3E}">
        <p14:creationId xmlns:p14="http://schemas.microsoft.com/office/powerpoint/2010/main" val="76083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2132856"/>
            <a:ext cx="10972800" cy="2232248"/>
          </a:xfrm>
        </p:spPr>
        <p:txBody>
          <a:bodyPr>
            <a:normAutofit fontScale="90000"/>
          </a:bodyPr>
          <a:lstStyle/>
          <a:p>
            <a:r>
              <a:rPr lang="en-SG" sz="8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B0604020202020204" pitchFamily="18" charset="0"/>
              </a:rPr>
              <a:t>“</a:t>
            </a:r>
            <a:r>
              <a:rPr lang="en-SG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Science is a differential equation. </a:t>
            </a:r>
            <a:br>
              <a:rPr lang="en-SG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SG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Religion is a boundary condition.</a:t>
            </a:r>
            <a:r>
              <a:rPr lang="en-SG" sz="89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B0604020202020204" pitchFamily="18" charset="0"/>
              </a:rPr>
              <a:t>”</a:t>
            </a:r>
            <a:r>
              <a:rPr lang="en-SG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-SG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SG" sz="37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                                                 </a:t>
            </a:r>
            <a:r>
              <a:rPr lang="en-SG" sz="3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Alan Turing</a:t>
            </a:r>
            <a:endParaRPr lang="en-US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94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89A6B7-831E-4B5D-A5C8-BAB009A9FDB0}"/>
              </a:ext>
            </a:extLst>
          </p:cNvPr>
          <p:cNvSpPr txBox="1">
            <a:spLocks/>
          </p:cNvSpPr>
          <p:nvPr/>
        </p:nvSpPr>
        <p:spPr>
          <a:xfrm>
            <a:off x="609600" y="260648"/>
            <a:ext cx="113190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Differential Equations model things that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E4CD-C9DA-4A7D-ADA4-ABBDAE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7D0D8C-FAC9-45E8-9D60-CF9FAC44F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00" y="2132856"/>
            <a:ext cx="2078055" cy="2078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212B4C-697A-407E-B454-7371A53D3C07}"/>
                  </a:ext>
                </a:extLst>
              </p:cNvPr>
              <p:cNvSpPr txBox="1"/>
              <p:nvPr/>
            </p:nvSpPr>
            <p:spPr>
              <a:xfrm>
                <a:off x="4295800" y="2531708"/>
                <a:ext cx="6219908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SG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Beer foam are bubbles.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SG" sz="2400" dirty="0">
                    <a:solidFill>
                      <a:schemeClr val="accent1"/>
                    </a:solidFill>
                  </a:rPr>
                  <a:t>Bubbles pop.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SG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Number of bubbles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SG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decreasing with time.  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SG" sz="2400" dirty="0">
                    <a:solidFill>
                      <a:schemeClr val="accent1"/>
                    </a:solidFill>
                  </a:rPr>
                  <a:t>More bubbles, more popping</a:t>
                </a:r>
                <a:r>
                  <a:rPr lang="en-SG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212B4C-697A-407E-B454-7371A53D3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800" y="2531708"/>
                <a:ext cx="6219908" cy="1477328"/>
              </a:xfrm>
              <a:prstGeom prst="rect">
                <a:avLst/>
              </a:prstGeom>
              <a:blipFill>
                <a:blip r:embed="rId3"/>
                <a:stretch>
                  <a:fillRect l="-2843" t="-6173" r="-1961" b="-1152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/>
              <p:nvPr/>
            </p:nvSpPr>
            <p:spPr>
              <a:xfrm>
                <a:off x="5244594" y="4293096"/>
                <a:ext cx="3803734" cy="905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31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SG" sz="3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SG" sz="31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sz="31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𝑘𝑁</m:t>
                      </m:r>
                      <m:r>
                        <a:rPr lang="en-SG" sz="31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SG" sz="31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SG" sz="31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SG" sz="31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594" y="4293096"/>
                <a:ext cx="3803734" cy="905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64A1985-6285-4969-A2BF-78F8E4A79269}"/>
              </a:ext>
            </a:extLst>
          </p:cNvPr>
          <p:cNvSpPr txBox="1"/>
          <p:nvPr/>
        </p:nvSpPr>
        <p:spPr>
          <a:xfrm>
            <a:off x="2036332" y="4437112"/>
            <a:ext cx="161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SG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mage: Flaticon.com</a:t>
            </a:r>
            <a:endParaRPr lang="en-SG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98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E4CD-C9DA-4A7D-ADA4-ABBDAE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12B4C-697A-407E-B454-7371A53D3C07}"/>
              </a:ext>
            </a:extLst>
          </p:cNvPr>
          <p:cNvSpPr txBox="1"/>
          <p:nvPr/>
        </p:nvSpPr>
        <p:spPr>
          <a:xfrm>
            <a:off x="4268580" y="2524030"/>
            <a:ext cx="686798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SG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Force changes the velocity of an object.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SG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Greater force induces bigger change in velocity.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SG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Newton: The </a:t>
            </a:r>
            <a:r>
              <a:rPr lang="en-SG" sz="2400" dirty="0">
                <a:solidFill>
                  <a:schemeClr val="accent1"/>
                </a:solidFill>
              </a:rPr>
              <a:t>resultant force</a:t>
            </a:r>
            <a:r>
              <a:rPr lang="en-SG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a particle is </a:t>
            </a:r>
            <a:r>
              <a:rPr lang="en-SG" sz="2400" dirty="0">
                <a:solidFill>
                  <a:schemeClr val="accent1"/>
                </a:solidFill>
              </a:rPr>
              <a:t>proportional to the rate of change of velocity</a:t>
            </a:r>
            <a:r>
              <a:rPr lang="en-SG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/>
              <p:nvPr/>
            </p:nvSpPr>
            <p:spPr>
              <a:xfrm>
                <a:off x="5951984" y="4335487"/>
                <a:ext cx="1730089" cy="905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1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SG" sz="31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31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SG" sz="31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SG" sz="31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SG" sz="31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4335487"/>
                <a:ext cx="1730089" cy="905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9D97DC0C-0E97-46EA-A3BC-54739790FB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2348880"/>
            <a:ext cx="2952328" cy="22317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FA4A4F-F4A1-45C7-A344-F59F6FBBDAB8}"/>
              </a:ext>
            </a:extLst>
          </p:cNvPr>
          <p:cNvSpPr txBox="1"/>
          <p:nvPr/>
        </p:nvSpPr>
        <p:spPr>
          <a:xfrm>
            <a:off x="983432" y="4628628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Image credit: </a:t>
            </a:r>
            <a:r>
              <a:rPr lang="en-SG" sz="1200" dirty="0">
                <a:hlinkClick r:id="rId4"/>
              </a:rPr>
              <a:t>Alexander Borek, CC-BY-SA-4.0 </a:t>
            </a:r>
            <a:endParaRPr lang="en-SG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188D73-E9DD-C4CC-B54C-C779C7DE95E0}"/>
              </a:ext>
            </a:extLst>
          </p:cNvPr>
          <p:cNvGrpSpPr/>
          <p:nvPr/>
        </p:nvGrpSpPr>
        <p:grpSpPr>
          <a:xfrm>
            <a:off x="6960096" y="5080550"/>
            <a:ext cx="3528392" cy="796722"/>
            <a:chOff x="6960096" y="5080550"/>
            <a:chExt cx="3528392" cy="79672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AE1812-8D6F-40C9-B540-E3716F8D8421}"/>
                </a:ext>
              </a:extLst>
            </p:cNvPr>
            <p:cNvSpPr txBox="1"/>
            <p:nvPr/>
          </p:nvSpPr>
          <p:spPr>
            <a:xfrm>
              <a:off x="7392144" y="5415607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accent1"/>
                  </a:solidFill>
                </a:rPr>
                <a:t>(inertial) mass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820E5105-3735-4CC6-8A86-FD8986960D8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rot="10800000">
              <a:off x="6960096" y="5080550"/>
              <a:ext cx="432048" cy="5658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11A4CE93-FF0E-462C-9633-2D2827CE76ED}"/>
              </a:ext>
            </a:extLst>
          </p:cNvPr>
          <p:cNvSpPr txBox="1">
            <a:spLocks/>
          </p:cNvSpPr>
          <p:nvPr/>
        </p:nvSpPr>
        <p:spPr>
          <a:xfrm>
            <a:off x="609600" y="260648"/>
            <a:ext cx="113190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Differential Equations model things that change</a:t>
            </a:r>
          </a:p>
        </p:txBody>
      </p:sp>
    </p:spTree>
    <p:extLst>
      <p:ext uri="{BB962C8B-B14F-4D97-AF65-F5344CB8AC3E}">
        <p14:creationId xmlns:p14="http://schemas.microsoft.com/office/powerpoint/2010/main" val="147266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E4CD-C9DA-4A7D-ADA4-ABBDAE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7</a:t>
            </a:fld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12B4C-697A-407E-B454-7371A53D3C07}"/>
              </a:ext>
            </a:extLst>
          </p:cNvPr>
          <p:cNvSpPr txBox="1"/>
          <p:nvPr/>
        </p:nvSpPr>
        <p:spPr>
          <a:xfrm>
            <a:off x="3647728" y="2321004"/>
            <a:ext cx="403244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SG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Romeo likes Juliet.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SG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Romeo likes Juliet even more when she likes him.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/>
              <p:nvPr/>
            </p:nvSpPr>
            <p:spPr>
              <a:xfrm>
                <a:off x="7824192" y="2348880"/>
                <a:ext cx="1746376" cy="905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31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SG" sz="3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SG" sz="3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3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3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SG" sz="3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3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3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SG" sz="31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2348880"/>
                <a:ext cx="1746376" cy="905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le 1">
            <a:extLst>
              <a:ext uri="{FF2B5EF4-FFF2-40B4-BE49-F238E27FC236}">
                <a16:creationId xmlns:a16="http://schemas.microsoft.com/office/drawing/2014/main" id="{11A4CE93-FF0E-462C-9633-2D2827CE76ED}"/>
              </a:ext>
            </a:extLst>
          </p:cNvPr>
          <p:cNvSpPr txBox="1">
            <a:spLocks/>
          </p:cNvSpPr>
          <p:nvPr/>
        </p:nvSpPr>
        <p:spPr>
          <a:xfrm>
            <a:off x="609600" y="260648"/>
            <a:ext cx="113190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Differential Equations model things that change</a:t>
            </a:r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FA103A36-7C57-4A2C-905B-FFF0C5276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636912"/>
            <a:ext cx="1069943" cy="1069943"/>
          </a:xfrm>
          <a:prstGeom prst="rect">
            <a:avLst/>
          </a:prstGeom>
        </p:spPr>
      </p:pic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21576C4-A09A-4420-9648-0830F74F6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2636912"/>
            <a:ext cx="1069943" cy="10699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2C5AC2-14F6-4301-B717-C0B0E4302D70}"/>
              </a:ext>
            </a:extLst>
          </p:cNvPr>
          <p:cNvSpPr txBox="1"/>
          <p:nvPr/>
        </p:nvSpPr>
        <p:spPr>
          <a:xfrm>
            <a:off x="1055440" y="4001358"/>
            <a:ext cx="161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SG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mages: Flaticon.com</a:t>
            </a:r>
            <a:endParaRPr lang="en-SG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AA243E-B46F-48A6-A0C8-BD078B061633}"/>
              </a:ext>
            </a:extLst>
          </p:cNvPr>
          <p:cNvSpPr txBox="1"/>
          <p:nvPr/>
        </p:nvSpPr>
        <p:spPr>
          <a:xfrm>
            <a:off x="3647728" y="3841198"/>
            <a:ext cx="42036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SG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Juliet is different.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9EBC2E-70B5-4E14-B7F0-1A8EB458DCBE}"/>
                  </a:ext>
                </a:extLst>
              </p:cNvPr>
              <p:cNvSpPr txBox="1"/>
              <p:nvPr/>
            </p:nvSpPr>
            <p:spPr>
              <a:xfrm>
                <a:off x="7891684" y="3573016"/>
                <a:ext cx="2058833" cy="905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310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3100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𝑑𝐽</m:t>
                          </m:r>
                        </m:num>
                        <m:den>
                          <m:r>
                            <a:rPr lang="en-SG" sz="3100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SG" sz="3100" b="0" i="1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SG" sz="3100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3100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SG" sz="3100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3100" b="0" i="1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3100" b="0" i="1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sz="3100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9EBC2E-70B5-4E14-B7F0-1A8EB458D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684" y="3573016"/>
                <a:ext cx="2058833" cy="905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868AC5-B385-44B7-9ABC-C0264EC781ED}"/>
                  </a:ext>
                </a:extLst>
              </p:cNvPr>
              <p:cNvSpPr txBox="1"/>
              <p:nvPr/>
            </p:nvSpPr>
            <p:spPr>
              <a:xfrm>
                <a:off x="10290648" y="2696084"/>
                <a:ext cx="10598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SG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868AC5-B385-44B7-9ABC-C0264EC78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648" y="2696084"/>
                <a:ext cx="1059842" cy="369332"/>
              </a:xfrm>
              <a:prstGeom prst="rect">
                <a:avLst/>
              </a:prstGeom>
              <a:blipFill>
                <a:blip r:embed="rId6"/>
                <a:stretch>
                  <a:fillRect r="-6897" b="-131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55EDA1E-0479-409E-91FA-7577C17A4688}"/>
              </a:ext>
            </a:extLst>
          </p:cNvPr>
          <p:cNvSpPr txBox="1"/>
          <p:nvPr/>
        </p:nvSpPr>
        <p:spPr>
          <a:xfrm>
            <a:off x="3647728" y="4941168"/>
            <a:ext cx="42036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SG" sz="2400" b="1" dirty="0">
                <a:solidFill>
                  <a:schemeClr val="accent6"/>
                </a:solidFill>
              </a:rPr>
              <a:t>Love is complicated..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FEE7FA-C73D-48CF-98EC-A7F85A47C450}"/>
                  </a:ext>
                </a:extLst>
              </p:cNvPr>
              <p:cNvSpPr txBox="1"/>
              <p:nvPr/>
            </p:nvSpPr>
            <p:spPr>
              <a:xfrm>
                <a:off x="10272464" y="3923764"/>
                <a:ext cx="10669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rgbClr val="FF7C8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rgbClr val="FF7C8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SG" sz="2400" dirty="0">
                  <a:solidFill>
                    <a:srgbClr val="FF7C8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FEE7FA-C73D-48CF-98EC-A7F85A47C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464" y="3923764"/>
                <a:ext cx="1066959" cy="369332"/>
              </a:xfrm>
              <a:prstGeom prst="rect">
                <a:avLst/>
              </a:prstGeom>
              <a:blipFill>
                <a:blip r:embed="rId7"/>
                <a:stretch>
                  <a:fillRect r="-6857" b="-1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00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20" grpId="0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89A6B7-831E-4B5D-A5C8-BAB009A9FDB0}"/>
              </a:ext>
            </a:extLst>
          </p:cNvPr>
          <p:cNvSpPr txBox="1">
            <a:spLocks/>
          </p:cNvSpPr>
          <p:nvPr/>
        </p:nvSpPr>
        <p:spPr>
          <a:xfrm>
            <a:off x="609600" y="260648"/>
            <a:ext cx="113190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Solving DEs Analytically – </a:t>
            </a:r>
            <a:r>
              <a:rPr lang="en-SG" dirty="0">
                <a:solidFill>
                  <a:srgbClr val="F28E1C"/>
                </a:solidFill>
              </a:rPr>
              <a:t>Beer foam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E4CD-C9DA-4A7D-ADA4-ABBDAE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8</a:t>
            </a:fld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7D0D8C-FAC9-45E8-9D60-CF9FAC44F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3799217"/>
            <a:ext cx="2078055" cy="2078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/>
              <p:nvPr/>
            </p:nvSpPr>
            <p:spPr>
              <a:xfrm>
                <a:off x="2927648" y="1700808"/>
                <a:ext cx="2941959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𝑘𝑁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1700808"/>
                <a:ext cx="2941959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64A1985-6285-4969-A2BF-78F8E4A79269}"/>
              </a:ext>
            </a:extLst>
          </p:cNvPr>
          <p:cNvSpPr txBox="1"/>
          <p:nvPr/>
        </p:nvSpPr>
        <p:spPr>
          <a:xfrm>
            <a:off x="407368" y="5960313"/>
            <a:ext cx="161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SG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mage: Flaticon.com</a:t>
            </a:r>
            <a:endParaRPr lang="en-SG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D9C0EE-C9F2-43A5-9C8C-6B3B4B2406CB}"/>
                  </a:ext>
                </a:extLst>
              </p:cNvPr>
              <p:cNvSpPr txBox="1"/>
              <p:nvPr/>
            </p:nvSpPr>
            <p:spPr>
              <a:xfrm>
                <a:off x="2855640" y="2780928"/>
                <a:ext cx="14721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(0)=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D9C0EE-C9F2-43A5-9C8C-6B3B4B240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2780928"/>
                <a:ext cx="1472134" cy="369332"/>
              </a:xfrm>
              <a:prstGeom prst="rect">
                <a:avLst/>
              </a:prstGeom>
              <a:blipFill>
                <a:blip r:embed="rId4"/>
                <a:stretch>
                  <a:fillRect l="-4132" r="-1240" b="-344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7EB33-D59B-44E7-8ADA-4A7104BE200F}"/>
                  </a:ext>
                </a:extLst>
              </p:cNvPr>
              <p:cNvSpPr txBox="1"/>
              <p:nvPr/>
            </p:nvSpPr>
            <p:spPr>
              <a:xfrm>
                <a:off x="7428196" y="5044149"/>
                <a:ext cx="2267095" cy="501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G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SG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SG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en-SG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7EB33-D59B-44E7-8ADA-4A7104BE2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196" y="5044149"/>
                <a:ext cx="2267095" cy="5012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08E30D1-BDA2-EA9C-5BF2-DC24DF369F3D}"/>
              </a:ext>
            </a:extLst>
          </p:cNvPr>
          <p:cNvSpPr txBox="1"/>
          <p:nvPr/>
        </p:nvSpPr>
        <p:spPr>
          <a:xfrm>
            <a:off x="7320136" y="55892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6"/>
                </a:solidFill>
              </a:rPr>
              <a:t>Plot this on Desmos.com</a:t>
            </a:r>
          </a:p>
        </p:txBody>
      </p:sp>
    </p:spTree>
    <p:extLst>
      <p:ext uri="{BB962C8B-B14F-4D97-AF65-F5344CB8AC3E}">
        <p14:creationId xmlns:p14="http://schemas.microsoft.com/office/powerpoint/2010/main" val="181050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89A6B7-831E-4B5D-A5C8-BAB009A9FDB0}"/>
              </a:ext>
            </a:extLst>
          </p:cNvPr>
          <p:cNvSpPr txBox="1">
            <a:spLocks/>
          </p:cNvSpPr>
          <p:nvPr/>
        </p:nvSpPr>
        <p:spPr>
          <a:xfrm>
            <a:off x="609600" y="260648"/>
            <a:ext cx="113190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Solving DEs Analytically – </a:t>
            </a:r>
            <a:r>
              <a:rPr lang="en-SG" dirty="0">
                <a:solidFill>
                  <a:srgbClr val="F28E1C"/>
                </a:solidFill>
              </a:rPr>
              <a:t>Beer foam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7E4CD-C9DA-4A7D-ADA4-ABBDAE8E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1BC99-F884-43C5-B753-915CEB8D5D35}" type="slidenum">
              <a:rPr lang="en-SG" smtClean="0"/>
              <a:pPr/>
              <a:t>9</a:t>
            </a:fld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7D0D8C-FAC9-45E8-9D60-CF9FAC44F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3799217"/>
            <a:ext cx="2078055" cy="2078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/>
              <p:nvPr/>
            </p:nvSpPr>
            <p:spPr>
              <a:xfrm>
                <a:off x="2927648" y="1700808"/>
                <a:ext cx="2941959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𝑘𝑁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7C1A5-E5BB-4252-B7A4-4D90DA73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1700808"/>
                <a:ext cx="2941959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64A1985-6285-4969-A2BF-78F8E4A79269}"/>
              </a:ext>
            </a:extLst>
          </p:cNvPr>
          <p:cNvSpPr txBox="1"/>
          <p:nvPr/>
        </p:nvSpPr>
        <p:spPr>
          <a:xfrm>
            <a:off x="407368" y="5960313"/>
            <a:ext cx="1611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  <a:r>
              <a:rPr lang="en-SG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mage: Flaticon.com</a:t>
            </a:r>
            <a:endParaRPr lang="en-SG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D9C0EE-C9F2-43A5-9C8C-6B3B4B2406CB}"/>
                  </a:ext>
                </a:extLst>
              </p:cNvPr>
              <p:cNvSpPr txBox="1"/>
              <p:nvPr/>
            </p:nvSpPr>
            <p:spPr>
              <a:xfrm>
                <a:off x="2855640" y="2780928"/>
                <a:ext cx="14721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(0)=</m:t>
                      </m:r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D9C0EE-C9F2-43A5-9C8C-6B3B4B240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2780928"/>
                <a:ext cx="1472134" cy="369332"/>
              </a:xfrm>
              <a:prstGeom prst="rect">
                <a:avLst/>
              </a:prstGeom>
              <a:blipFill>
                <a:blip r:embed="rId4"/>
                <a:stretch>
                  <a:fillRect l="-4132" r="-1240" b="-344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7EB33-D59B-44E7-8ADA-4A7104BE200F}"/>
                  </a:ext>
                </a:extLst>
              </p:cNvPr>
              <p:cNvSpPr txBox="1"/>
              <p:nvPr/>
            </p:nvSpPr>
            <p:spPr>
              <a:xfrm>
                <a:off x="7428196" y="5044149"/>
                <a:ext cx="2267095" cy="501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G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SG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SG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en-SG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7EB33-D59B-44E7-8ADA-4A7104BE2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196" y="5044149"/>
                <a:ext cx="2267095" cy="5012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45423B-50DD-4909-8481-CB9BF530AE2C}"/>
                  </a:ext>
                </a:extLst>
              </p:cNvPr>
              <p:cNvSpPr txBox="1"/>
              <p:nvPr/>
            </p:nvSpPr>
            <p:spPr>
              <a:xfrm>
                <a:off x="2711624" y="3645024"/>
                <a:ext cx="2082045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SG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𝑑𝑁</m:t>
                      </m:r>
                      <m:r>
                        <a:rPr lang="en-SG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SG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SG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SG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SG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45423B-50DD-4909-8481-CB9BF530A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3645024"/>
                <a:ext cx="2082045" cy="8073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B7C113-71B8-4190-BCBD-50E1C788CCA1}"/>
                  </a:ext>
                </a:extLst>
              </p:cNvPr>
              <p:cNvSpPr txBox="1"/>
              <p:nvPr/>
            </p:nvSpPr>
            <p:spPr>
              <a:xfrm>
                <a:off x="3061177" y="4709895"/>
                <a:ext cx="188269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SG" sz="2200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SG" sz="2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𝑘𝑡</m:t>
                      </m:r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2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SG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B7C113-71B8-4190-BCBD-50E1C788C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177" y="4709895"/>
                <a:ext cx="1882695" cy="338554"/>
              </a:xfrm>
              <a:prstGeom prst="rect">
                <a:avLst/>
              </a:prstGeom>
              <a:blipFill>
                <a:blip r:embed="rId7"/>
                <a:stretch>
                  <a:fillRect l="-2913" r="-971" b="-727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BFBB6E-C4B3-4B04-8428-ADD13662FFA9}"/>
                  </a:ext>
                </a:extLst>
              </p:cNvPr>
              <p:cNvSpPr txBox="1"/>
              <p:nvPr/>
            </p:nvSpPr>
            <p:spPr>
              <a:xfrm>
                <a:off x="3287688" y="5429392"/>
                <a:ext cx="1573764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𝑘𝑡</m:t>
                          </m:r>
                          <m:r>
                            <a:rPr lang="en-SG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G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BFBB6E-C4B3-4B04-8428-ADD13662F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8" y="5429392"/>
                <a:ext cx="1573764" cy="375872"/>
              </a:xfrm>
              <a:prstGeom prst="rect">
                <a:avLst/>
              </a:prstGeom>
              <a:blipFill>
                <a:blip r:embed="rId8"/>
                <a:stretch>
                  <a:fillRect l="-3876" t="-3279" r="-388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F2CAF1-FF6C-48E2-B88A-0172675C8CAF}"/>
                  </a:ext>
                </a:extLst>
              </p:cNvPr>
              <p:cNvSpPr txBox="1"/>
              <p:nvPr/>
            </p:nvSpPr>
            <p:spPr>
              <a:xfrm>
                <a:off x="3599080" y="6005456"/>
                <a:ext cx="1272784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p>
                        <m:sSup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F2CAF1-FF6C-48E2-B88A-0172675C8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080" y="6005456"/>
                <a:ext cx="1272784" cy="375872"/>
              </a:xfrm>
              <a:prstGeom prst="rect">
                <a:avLst/>
              </a:prstGeom>
              <a:blipFill>
                <a:blip r:embed="rId9"/>
                <a:stretch>
                  <a:fillRect l="-1914" t="-3226" r="-19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20DEB5-F056-47B3-BCB7-A3A2355BF5F8}"/>
                  </a:ext>
                </a:extLst>
              </p:cNvPr>
              <p:cNvSpPr txBox="1"/>
              <p:nvPr/>
            </p:nvSpPr>
            <p:spPr>
              <a:xfrm>
                <a:off x="7398333" y="3863906"/>
                <a:ext cx="21286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SG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SG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SG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SG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20DEB5-F056-47B3-BCB7-A3A2355BF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333" y="3863906"/>
                <a:ext cx="2128660" cy="369332"/>
              </a:xfrm>
              <a:prstGeom prst="rect">
                <a:avLst/>
              </a:prstGeom>
              <a:blipFill>
                <a:blip r:embed="rId10"/>
                <a:stretch>
                  <a:fillRect l="-3152" b="-15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08E30D1-BDA2-EA9C-5BF2-DC24DF369F3D}"/>
              </a:ext>
            </a:extLst>
          </p:cNvPr>
          <p:cNvSpPr txBox="1"/>
          <p:nvPr/>
        </p:nvSpPr>
        <p:spPr>
          <a:xfrm>
            <a:off x="7320136" y="55892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6"/>
                </a:solidFill>
              </a:rPr>
              <a:t>Plot this on Desmos.com</a:t>
            </a:r>
          </a:p>
        </p:txBody>
      </p:sp>
    </p:spTree>
    <p:extLst>
      <p:ext uri="{BB962C8B-B14F-4D97-AF65-F5344CB8AC3E}">
        <p14:creationId xmlns:p14="http://schemas.microsoft.com/office/powerpoint/2010/main" val="371028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36359</TotalTime>
  <Words>1618</Words>
  <Application>Microsoft Office PowerPoint</Application>
  <PresentationFormat>Widescreen</PresentationFormat>
  <Paragraphs>315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Amasis MT Pro Black</vt:lpstr>
      <vt:lpstr>Arial</vt:lpstr>
      <vt:lpstr>Calibri</vt:lpstr>
      <vt:lpstr>Cambria Math</vt:lpstr>
      <vt:lpstr>Courier New</vt:lpstr>
      <vt:lpstr>Office Theme</vt:lpstr>
      <vt:lpstr>SP3176 The Universe  Chapter 2: Falling Apples and Orbiting Planets</vt:lpstr>
      <vt:lpstr>Learning Objectives</vt:lpstr>
      <vt:lpstr>PowerPoint Presentation</vt:lpstr>
      <vt:lpstr>“Science is a differential equation.  Religion is a boundary condition.”                                                                                      – Alan Turing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Universe Lecture 1</dc:title>
  <dc:creator>AdminNUS</dc:creator>
  <cp:lastModifiedBy>Zhi han lim</cp:lastModifiedBy>
  <cp:revision>152</cp:revision>
  <dcterms:created xsi:type="dcterms:W3CDTF">2012-08-06T08:15:27Z</dcterms:created>
  <dcterms:modified xsi:type="dcterms:W3CDTF">2023-08-31T14:02:02Z</dcterms:modified>
</cp:coreProperties>
</file>