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313" r:id="rId5"/>
    <p:sldId id="275" r:id="rId6"/>
    <p:sldId id="268" r:id="rId7"/>
    <p:sldId id="269" r:id="rId8"/>
    <p:sldId id="270" r:id="rId9"/>
    <p:sldId id="271" r:id="rId10"/>
    <p:sldId id="272" r:id="rId11"/>
    <p:sldId id="273" r:id="rId12"/>
    <p:sldId id="276" r:id="rId13"/>
    <p:sldId id="306" r:id="rId14"/>
    <p:sldId id="305" r:id="rId15"/>
    <p:sldId id="304" r:id="rId16"/>
    <p:sldId id="277" r:id="rId17"/>
    <p:sldId id="303" r:id="rId18"/>
    <p:sldId id="281" r:id="rId19"/>
    <p:sldId id="307" r:id="rId20"/>
    <p:sldId id="308" r:id="rId21"/>
    <p:sldId id="280" r:id="rId22"/>
    <p:sldId id="282" r:id="rId23"/>
    <p:sldId id="283" r:id="rId24"/>
    <p:sldId id="284" r:id="rId25"/>
    <p:sldId id="285" r:id="rId26"/>
    <p:sldId id="301" r:id="rId27"/>
    <p:sldId id="314" r:id="rId28"/>
    <p:sldId id="260" r:id="rId29"/>
    <p:sldId id="261" r:id="rId30"/>
    <p:sldId id="262" r:id="rId31"/>
    <p:sldId id="263" r:id="rId32"/>
    <p:sldId id="309" r:id="rId33"/>
    <p:sldId id="264" r:id="rId34"/>
    <p:sldId id="315" r:id="rId35"/>
    <p:sldId id="265" r:id="rId36"/>
    <p:sldId id="266" r:id="rId37"/>
    <p:sldId id="267" r:id="rId38"/>
    <p:sldId id="278" r:id="rId39"/>
    <p:sldId id="279" r:id="rId40"/>
    <p:sldId id="286" r:id="rId41"/>
    <p:sldId id="287" r:id="rId42"/>
    <p:sldId id="288" r:id="rId4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2" roundtripDataSignature="AMtx7mhAgX+o8Mq/Tuei1bmWNrrtOc8U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821C2F-3ED0-496F-A9E6-44AE483FC31E}">
  <a:tblStyle styleId="{C1821C2F-3ED0-496F-A9E6-44AE483FC31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477" autoAdjust="0"/>
  </p:normalViewPr>
  <p:slideViewPr>
    <p:cSldViewPr snapToGrid="0">
      <p:cViewPr varScale="1">
        <p:scale>
          <a:sx n="62" d="100"/>
          <a:sy n="62" d="100"/>
        </p:scale>
        <p:origin x="21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62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64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Show ripple tank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youtube.com/</a:t>
            </a:r>
            <a:r>
              <a:rPr lang="en-GB" dirty="0" err="1"/>
              <a:t>watch?v</a:t>
            </a:r>
            <a:r>
              <a:rPr lang="en-GB" dirty="0"/>
              <a:t>=S2XTlczcWag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https://www.youtube.com/watch?v=O81Cilon10M </a:t>
            </a:r>
          </a:p>
        </p:txBody>
      </p:sp>
      <p:sp>
        <p:nvSpPr>
          <p:cNvPr id="308" name="Google Shape;308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Show ripple tank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youtube.com/</a:t>
            </a:r>
            <a:r>
              <a:rPr lang="en-GB" dirty="0" err="1"/>
              <a:t>watch?v</a:t>
            </a:r>
            <a:r>
              <a:rPr lang="en-GB" dirty="0"/>
              <a:t>=S2XTlczcWag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https://www.youtube.com/watch?v=O81Cilon10M </a:t>
            </a:r>
          </a:p>
        </p:txBody>
      </p:sp>
      <p:sp>
        <p:nvSpPr>
          <p:cNvPr id="308" name="Google Shape;308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5945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SG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6003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0936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19330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41579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9617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0" name="Google Shape;41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0c48bbe08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g10c48bbe0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0c48bbe08c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g10c48bbe08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6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6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5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5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6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6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5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8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8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49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4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0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50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50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50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5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3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3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53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5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4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4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4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5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2XTlczcWag" TargetMode="Externa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usu.sharepoint.com/sites/SI2Committee9/Shared%20Documents/General/2.%20SI2%20Module%20Criteria/Scientific%20Inquiry%202%20Module%20Criteria.docx?web=1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Black_body.sv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het.colorado.edu/sims/html/blackbody-spectrum/latest/blackbody-spectrum_en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Ynp0WZDhYQ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fa.hawaii.edu/newsletters/article.cfm?a=517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het.colorado.edu/sims/html/blackbody-spectrum/latest/blackbody-spectrum_en.html" TargetMode="Externa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kyserver.sdss.org/dr1/en/tools/explore/obj.asp?id=582093484903825431" TargetMode="External"/><Relationship Id="rId4" Type="http://schemas.openxmlformats.org/officeDocument/2006/relationships/image" Target="../media/image2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yserver.sdss.org/dr1/en/get/specById.asp?ID=75094094052851712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sa/3.0/" TargetMode="External"/><Relationship Id="rId3" Type="http://schemas.openxmlformats.org/officeDocument/2006/relationships/hyperlink" Target="https://commons.wikimedia.org/wiki/File:Plum_pudding_model.svg" TargetMode="External"/><Relationship Id="rId7" Type="http://schemas.openxmlformats.org/officeDocument/2006/relationships/hyperlink" Target="https://commons.wikimedia.org/wiki/File:Bohr_atom_model.svg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commons.wikimedia.org/wiki/File:Rutherford_atomic_planetary_model.svg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s://creativecommons.org/licenses/by-sa/4.0" TargetMode="External"/><Relationship Id="rId9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https://commons.wikimedia.org/wiki/File:Nebra_Scheibe.jpg" TargetMode="External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fa.hawaii.edu/newsletters/article.cfm?a=51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Huygens_vs_newton.sv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551384" y="2130426"/>
            <a:ext cx="1116124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lang="en-SG" dirty="0">
                <a:solidFill>
                  <a:srgbClr val="595959"/>
                </a:solidFill>
              </a:rPr>
              <a:t>SP3176 The Universe </a:t>
            </a:r>
            <a:br>
              <a:rPr lang="en-SG" dirty="0"/>
            </a:br>
            <a:r>
              <a:rPr lang="en-SG" dirty="0">
                <a:solidFill>
                  <a:schemeClr val="accent1"/>
                </a:solidFill>
              </a:rPr>
              <a:t>Chapter 3: Light and Atoms</a:t>
            </a:r>
            <a:endParaRPr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828800" y="4581128"/>
            <a:ext cx="8534400" cy="1057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SG" dirty="0"/>
              <a:t>Lim Zhi Han</a:t>
            </a:r>
            <a:endParaRPr dirty="0"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2424" y="260648"/>
            <a:ext cx="1971637" cy="779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 descr="nus 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7938" y="277882"/>
            <a:ext cx="1842811" cy="871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10</a:t>
            </a:fld>
            <a:endParaRPr/>
          </a:p>
        </p:txBody>
      </p:sp>
      <p:sp>
        <p:nvSpPr>
          <p:cNvPr id="303" name="Google Shape;303;p17"/>
          <p:cNvSpPr txBox="1"/>
          <p:nvPr/>
        </p:nvSpPr>
        <p:spPr>
          <a:xfrm>
            <a:off x="2063552" y="1988840"/>
            <a:ext cx="5184576" cy="193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None/>
            </a:pPr>
            <a:r>
              <a:rPr lang="en-SG" sz="4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Superposition of waves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None/>
            </a:pPr>
            <a:r>
              <a:rPr lang="en-SG" sz="4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None/>
            </a:pPr>
            <a:r>
              <a:rPr lang="en-SG" sz="4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Diffraction </a:t>
            </a:r>
            <a:endParaRPr sz="4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824192" y="2318684"/>
            <a:ext cx="201622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lang="en-SG" sz="4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= ?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>
            <a:spLocks noGrp="1"/>
          </p:cNvSpPr>
          <p:nvPr>
            <p:ph type="sldNum" idx="12"/>
          </p:nvPr>
        </p:nvSpPr>
        <p:spPr>
          <a:xfrm>
            <a:off x="8723808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11</a:t>
            </a:fld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5986" y="1817"/>
            <a:ext cx="2819549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18"/>
          <p:cNvCxnSpPr/>
          <p:nvPr/>
        </p:nvCxnSpPr>
        <p:spPr>
          <a:xfrm>
            <a:off x="4749116" y="3422718"/>
            <a:ext cx="3402029" cy="1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3" name="Google Shape;313;p18"/>
          <p:cNvCxnSpPr/>
          <p:nvPr/>
        </p:nvCxnSpPr>
        <p:spPr>
          <a:xfrm rot="10800000" flipH="1">
            <a:off x="4954058" y="2075251"/>
            <a:ext cx="3197087" cy="1037933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" name="Google Shape;314;p18"/>
          <p:cNvCxnSpPr/>
          <p:nvPr/>
        </p:nvCxnSpPr>
        <p:spPr>
          <a:xfrm rot="10800000" flipH="1">
            <a:off x="4645476" y="221946"/>
            <a:ext cx="3402029" cy="2731652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5" name="Google Shape;315;p18"/>
          <p:cNvCxnSpPr/>
          <p:nvPr/>
        </p:nvCxnSpPr>
        <p:spPr>
          <a:xfrm>
            <a:off x="4640170" y="3865123"/>
            <a:ext cx="3394924" cy="2725947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6" name="Google Shape;316;p18"/>
          <p:cNvCxnSpPr/>
          <p:nvPr/>
        </p:nvCxnSpPr>
        <p:spPr>
          <a:xfrm>
            <a:off x="4949948" y="3698498"/>
            <a:ext cx="3201197" cy="1039267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7" name="Google Shape;317;p18"/>
          <p:cNvSpPr/>
          <p:nvPr/>
        </p:nvSpPr>
        <p:spPr>
          <a:xfrm>
            <a:off x="8050402" y="-5530"/>
            <a:ext cx="222725" cy="684990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8" name="Google Shape;318;p18"/>
          <p:cNvGrpSpPr/>
          <p:nvPr/>
        </p:nvGrpSpPr>
        <p:grpSpPr>
          <a:xfrm>
            <a:off x="8305130" y="65121"/>
            <a:ext cx="722518" cy="6779251"/>
            <a:chOff x="4653405" y="132546"/>
            <a:chExt cx="722518" cy="6779251"/>
          </a:xfrm>
        </p:grpSpPr>
        <p:pic>
          <p:nvPicPr>
            <p:cNvPr id="319" name="Google Shape;319;p18"/>
            <p:cNvPicPr preferRelativeResize="0"/>
            <p:nvPr/>
          </p:nvPicPr>
          <p:blipFill rotWithShape="1">
            <a:blip r:embed="rId4">
              <a:alphaModFix/>
            </a:blip>
            <a:srcRect l="28578" t="47636" r="27026" b="1963"/>
            <a:stretch/>
          </p:blipFill>
          <p:spPr>
            <a:xfrm rot="-5400000">
              <a:off x="3667249" y="3049440"/>
              <a:ext cx="2697266" cy="7200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Google Shape;320;p18"/>
            <p:cNvPicPr preferRelativeResize="0"/>
            <p:nvPr/>
          </p:nvPicPr>
          <p:blipFill rotWithShape="1">
            <a:blip r:embed="rId4">
              <a:alphaModFix/>
            </a:blip>
            <a:srcRect l="72741" t="47637" r="3287" b="1963"/>
            <a:stretch/>
          </p:blipFill>
          <p:spPr>
            <a:xfrm rot="-5400000">
              <a:off x="4049295" y="736655"/>
              <a:ext cx="1928301" cy="7200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18"/>
            <p:cNvPicPr preferRelativeResize="0"/>
            <p:nvPr/>
          </p:nvPicPr>
          <p:blipFill rotWithShape="1">
            <a:blip r:embed="rId4">
              <a:alphaModFix/>
            </a:blip>
            <a:srcRect l="72740" t="47639" r="1695" b="2250"/>
            <a:stretch/>
          </p:blipFill>
          <p:spPr>
            <a:xfrm rot="-5400000" flipH="1">
              <a:off x="3936863" y="5475173"/>
              <a:ext cx="2157307" cy="7159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2" name="Google Shape;322;p18"/>
          <p:cNvSpPr txBox="1"/>
          <p:nvPr/>
        </p:nvSpPr>
        <p:spPr>
          <a:xfrm>
            <a:off x="8962528" y="3203684"/>
            <a:ext cx="8058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endParaRPr/>
          </a:p>
        </p:txBody>
      </p:sp>
      <p:sp>
        <p:nvSpPr>
          <p:cNvPr id="323" name="Google Shape;323;p18"/>
          <p:cNvSpPr txBox="1"/>
          <p:nvPr/>
        </p:nvSpPr>
        <p:spPr>
          <a:xfrm>
            <a:off x="8962528" y="4565554"/>
            <a:ext cx="8058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endParaRPr/>
          </a:p>
        </p:txBody>
      </p:sp>
      <p:sp>
        <p:nvSpPr>
          <p:cNvPr id="324" name="Google Shape;324;p18"/>
          <p:cNvSpPr txBox="1"/>
          <p:nvPr/>
        </p:nvSpPr>
        <p:spPr>
          <a:xfrm>
            <a:off x="8992343" y="6406404"/>
            <a:ext cx="17121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endParaRPr/>
          </a:p>
        </p:txBody>
      </p:sp>
      <p:sp>
        <p:nvSpPr>
          <p:cNvPr id="325" name="Google Shape;325;p18"/>
          <p:cNvSpPr txBox="1"/>
          <p:nvPr/>
        </p:nvSpPr>
        <p:spPr>
          <a:xfrm>
            <a:off x="8962528" y="1653468"/>
            <a:ext cx="8058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endParaRPr/>
          </a:p>
        </p:txBody>
      </p:sp>
      <p:sp>
        <p:nvSpPr>
          <p:cNvPr id="326" name="Google Shape;326;p18"/>
          <p:cNvSpPr txBox="1"/>
          <p:nvPr/>
        </p:nvSpPr>
        <p:spPr>
          <a:xfrm>
            <a:off x="8962528" y="-6282"/>
            <a:ext cx="8778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endParaRPr/>
          </a:p>
        </p:txBody>
      </p:sp>
      <p:sp>
        <p:nvSpPr>
          <p:cNvPr id="327" name="Google Shape;327;p18"/>
          <p:cNvSpPr txBox="1"/>
          <p:nvPr/>
        </p:nvSpPr>
        <p:spPr>
          <a:xfrm>
            <a:off x="9002651" y="5473960"/>
            <a:ext cx="14858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endParaRPr/>
          </a:p>
        </p:txBody>
      </p:sp>
      <p:sp>
        <p:nvSpPr>
          <p:cNvPr id="328" name="Google Shape;328;p18"/>
          <p:cNvSpPr txBox="1"/>
          <p:nvPr/>
        </p:nvSpPr>
        <p:spPr>
          <a:xfrm>
            <a:off x="8980501" y="3848799"/>
            <a:ext cx="14858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endParaRPr/>
          </a:p>
        </p:txBody>
      </p:sp>
      <p:sp>
        <p:nvSpPr>
          <p:cNvPr id="329" name="Google Shape;329;p18"/>
          <p:cNvSpPr txBox="1"/>
          <p:nvPr/>
        </p:nvSpPr>
        <p:spPr>
          <a:xfrm>
            <a:off x="8977920" y="2414606"/>
            <a:ext cx="14858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endParaRPr/>
          </a:p>
        </p:txBody>
      </p:sp>
      <p:sp>
        <p:nvSpPr>
          <p:cNvPr id="330" name="Google Shape;330;p18"/>
          <p:cNvSpPr txBox="1"/>
          <p:nvPr/>
        </p:nvSpPr>
        <p:spPr>
          <a:xfrm>
            <a:off x="8977920" y="823593"/>
            <a:ext cx="14858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endParaRPr/>
          </a:p>
        </p:txBody>
      </p:sp>
      <p:sp>
        <p:nvSpPr>
          <p:cNvPr id="331" name="Google Shape;331;p18"/>
          <p:cNvSpPr/>
          <p:nvPr/>
        </p:nvSpPr>
        <p:spPr>
          <a:xfrm>
            <a:off x="4239217" y="3005621"/>
            <a:ext cx="189264" cy="8148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8"/>
          <p:cNvSpPr/>
          <p:nvPr/>
        </p:nvSpPr>
        <p:spPr>
          <a:xfrm>
            <a:off x="4240394" y="4028585"/>
            <a:ext cx="189264" cy="287591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3" name="Google Shape;333;p18"/>
          <p:cNvGrpSpPr/>
          <p:nvPr/>
        </p:nvGrpSpPr>
        <p:grpSpPr>
          <a:xfrm>
            <a:off x="2258895" y="1196752"/>
            <a:ext cx="1728192" cy="4879739"/>
            <a:chOff x="3417912" y="661437"/>
            <a:chExt cx="1728192" cy="5688632"/>
          </a:xfrm>
        </p:grpSpPr>
        <p:cxnSp>
          <p:nvCxnSpPr>
            <p:cNvPr id="334" name="Google Shape;334;p18"/>
            <p:cNvCxnSpPr/>
            <p:nvPr/>
          </p:nvCxnSpPr>
          <p:spPr>
            <a:xfrm>
              <a:off x="3993976" y="661437"/>
              <a:ext cx="0" cy="5688632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5" name="Google Shape;335;p18"/>
            <p:cNvCxnSpPr/>
            <p:nvPr/>
          </p:nvCxnSpPr>
          <p:spPr>
            <a:xfrm>
              <a:off x="3705944" y="661437"/>
              <a:ext cx="0" cy="5688632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6" name="Google Shape;336;p18"/>
            <p:cNvCxnSpPr/>
            <p:nvPr/>
          </p:nvCxnSpPr>
          <p:spPr>
            <a:xfrm>
              <a:off x="3417912" y="661437"/>
              <a:ext cx="0" cy="5688632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7" name="Google Shape;337;p18"/>
            <p:cNvCxnSpPr/>
            <p:nvPr/>
          </p:nvCxnSpPr>
          <p:spPr>
            <a:xfrm>
              <a:off x="5146104" y="661437"/>
              <a:ext cx="0" cy="5688632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8" name="Google Shape;338;p18"/>
            <p:cNvCxnSpPr/>
            <p:nvPr/>
          </p:nvCxnSpPr>
          <p:spPr>
            <a:xfrm>
              <a:off x="4858072" y="661437"/>
              <a:ext cx="0" cy="5688632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9" name="Google Shape;339;p18"/>
            <p:cNvCxnSpPr/>
            <p:nvPr/>
          </p:nvCxnSpPr>
          <p:spPr>
            <a:xfrm>
              <a:off x="4570040" y="661437"/>
              <a:ext cx="0" cy="5688632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0" name="Google Shape;340;p18"/>
            <p:cNvCxnSpPr/>
            <p:nvPr/>
          </p:nvCxnSpPr>
          <p:spPr>
            <a:xfrm>
              <a:off x="4282008" y="661437"/>
              <a:ext cx="0" cy="5688632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1" name="Google Shape;341;p18"/>
          <p:cNvSpPr txBox="1"/>
          <p:nvPr/>
        </p:nvSpPr>
        <p:spPr>
          <a:xfrm>
            <a:off x="263352" y="530422"/>
            <a:ext cx="1430716" cy="321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9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When a plane wave goes through </a:t>
            </a:r>
            <a:r>
              <a:rPr lang="en-SG" sz="29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 small holes</a:t>
            </a:r>
            <a:r>
              <a:rPr lang="en-SG" sz="2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8"/>
          <p:cNvSpPr/>
          <p:nvPr/>
        </p:nvSpPr>
        <p:spPr>
          <a:xfrm rot="10800000">
            <a:off x="4418859" y="70983"/>
            <a:ext cx="478636" cy="2804232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8"/>
          <p:cNvSpPr/>
          <p:nvPr/>
        </p:nvSpPr>
        <p:spPr>
          <a:xfrm>
            <a:off x="4220807" y="-27384"/>
            <a:ext cx="189264" cy="280719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8"/>
          <p:cNvSpPr/>
          <p:nvPr/>
        </p:nvSpPr>
        <p:spPr>
          <a:xfrm flipH="1">
            <a:off x="4428723" y="3820437"/>
            <a:ext cx="478636" cy="2966580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8"/>
          <p:cNvSpPr txBox="1"/>
          <p:nvPr/>
        </p:nvSpPr>
        <p:spPr>
          <a:xfrm>
            <a:off x="9645073" y="2532264"/>
            <a:ext cx="2427591" cy="10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1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Diffraction pattern</a:t>
            </a:r>
            <a:endParaRPr sz="31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12</a:t>
            </a:fld>
            <a:endParaRPr/>
          </a:p>
        </p:txBody>
      </p:sp>
      <p:sp>
        <p:nvSpPr>
          <p:cNvPr id="399" name="Google Shape;399;p21"/>
          <p:cNvSpPr txBox="1"/>
          <p:nvPr/>
        </p:nvSpPr>
        <p:spPr>
          <a:xfrm>
            <a:off x="479376" y="274638"/>
            <a:ext cx="1110302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4400"/>
              <a:buFont typeface="Calibri"/>
              <a:buNone/>
            </a:pPr>
            <a:r>
              <a:rPr lang="en-SG" sz="4400" dirty="0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Activity 1: Water waves and Interference patterns</a:t>
            </a:r>
            <a:endParaRPr sz="4400" dirty="0">
              <a:solidFill>
                <a:srgbClr val="FF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S2XTlczcWag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230360" y="1445336"/>
            <a:ext cx="9536956" cy="53645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>
            <a:spLocks noGrp="1"/>
          </p:cNvSpPr>
          <p:nvPr>
            <p:ph type="sldNum" idx="12"/>
          </p:nvPr>
        </p:nvSpPr>
        <p:spPr>
          <a:xfrm>
            <a:off x="8723808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13</a:t>
            </a:fld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5986" y="1817"/>
            <a:ext cx="2819549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18"/>
          <p:cNvCxnSpPr/>
          <p:nvPr/>
        </p:nvCxnSpPr>
        <p:spPr>
          <a:xfrm>
            <a:off x="4749116" y="3422718"/>
            <a:ext cx="3402029" cy="1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3" name="Google Shape;313;p18"/>
          <p:cNvCxnSpPr/>
          <p:nvPr/>
        </p:nvCxnSpPr>
        <p:spPr>
          <a:xfrm rot="10800000" flipH="1">
            <a:off x="4954058" y="2075251"/>
            <a:ext cx="3197087" cy="1037933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" name="Google Shape;314;p18"/>
          <p:cNvCxnSpPr/>
          <p:nvPr/>
        </p:nvCxnSpPr>
        <p:spPr>
          <a:xfrm rot="10800000" flipH="1">
            <a:off x="4645476" y="221946"/>
            <a:ext cx="3402029" cy="2731652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5" name="Google Shape;315;p18"/>
          <p:cNvCxnSpPr/>
          <p:nvPr/>
        </p:nvCxnSpPr>
        <p:spPr>
          <a:xfrm>
            <a:off x="4640170" y="3865123"/>
            <a:ext cx="3394924" cy="2725947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6" name="Google Shape;316;p18"/>
          <p:cNvCxnSpPr/>
          <p:nvPr/>
        </p:nvCxnSpPr>
        <p:spPr>
          <a:xfrm>
            <a:off x="4949948" y="3698498"/>
            <a:ext cx="3201197" cy="1039267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7" name="Google Shape;317;p18"/>
          <p:cNvSpPr/>
          <p:nvPr/>
        </p:nvSpPr>
        <p:spPr>
          <a:xfrm>
            <a:off x="8050402" y="-5530"/>
            <a:ext cx="222725" cy="684990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8" name="Google Shape;318;p18"/>
          <p:cNvGrpSpPr/>
          <p:nvPr/>
        </p:nvGrpSpPr>
        <p:grpSpPr>
          <a:xfrm>
            <a:off x="8305130" y="65121"/>
            <a:ext cx="722518" cy="6779251"/>
            <a:chOff x="4653405" y="132546"/>
            <a:chExt cx="722518" cy="6779251"/>
          </a:xfrm>
        </p:grpSpPr>
        <p:pic>
          <p:nvPicPr>
            <p:cNvPr id="319" name="Google Shape;319;p18"/>
            <p:cNvPicPr preferRelativeResize="0"/>
            <p:nvPr/>
          </p:nvPicPr>
          <p:blipFill rotWithShape="1">
            <a:blip r:embed="rId4">
              <a:alphaModFix/>
            </a:blip>
            <a:srcRect l="28578" t="47636" r="27026" b="1963"/>
            <a:stretch/>
          </p:blipFill>
          <p:spPr>
            <a:xfrm rot="-5400000">
              <a:off x="3667249" y="3049440"/>
              <a:ext cx="2697266" cy="7200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Google Shape;320;p18"/>
            <p:cNvPicPr preferRelativeResize="0"/>
            <p:nvPr/>
          </p:nvPicPr>
          <p:blipFill rotWithShape="1">
            <a:blip r:embed="rId4">
              <a:alphaModFix/>
            </a:blip>
            <a:srcRect l="72741" t="47637" r="3287" b="1963"/>
            <a:stretch/>
          </p:blipFill>
          <p:spPr>
            <a:xfrm rot="-5400000">
              <a:off x="4049295" y="736655"/>
              <a:ext cx="1928301" cy="7200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18"/>
            <p:cNvPicPr preferRelativeResize="0"/>
            <p:nvPr/>
          </p:nvPicPr>
          <p:blipFill rotWithShape="1">
            <a:blip r:embed="rId4">
              <a:alphaModFix/>
            </a:blip>
            <a:srcRect l="72740" t="47639" r="1695" b="2250"/>
            <a:stretch/>
          </p:blipFill>
          <p:spPr>
            <a:xfrm rot="-5400000" flipH="1">
              <a:off x="3936863" y="5475173"/>
              <a:ext cx="2157307" cy="7159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2" name="Google Shape;322;p18"/>
          <p:cNvSpPr txBox="1"/>
          <p:nvPr/>
        </p:nvSpPr>
        <p:spPr>
          <a:xfrm>
            <a:off x="8962528" y="3203684"/>
            <a:ext cx="8058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endParaRPr/>
          </a:p>
        </p:txBody>
      </p:sp>
      <p:sp>
        <p:nvSpPr>
          <p:cNvPr id="323" name="Google Shape;323;p18"/>
          <p:cNvSpPr txBox="1"/>
          <p:nvPr/>
        </p:nvSpPr>
        <p:spPr>
          <a:xfrm>
            <a:off x="8962528" y="4565554"/>
            <a:ext cx="8058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endParaRPr/>
          </a:p>
        </p:txBody>
      </p:sp>
      <p:sp>
        <p:nvSpPr>
          <p:cNvPr id="324" name="Google Shape;324;p18"/>
          <p:cNvSpPr txBox="1"/>
          <p:nvPr/>
        </p:nvSpPr>
        <p:spPr>
          <a:xfrm>
            <a:off x="8992343" y="6406404"/>
            <a:ext cx="17121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endParaRPr/>
          </a:p>
        </p:txBody>
      </p:sp>
      <p:sp>
        <p:nvSpPr>
          <p:cNvPr id="325" name="Google Shape;325;p18"/>
          <p:cNvSpPr txBox="1"/>
          <p:nvPr/>
        </p:nvSpPr>
        <p:spPr>
          <a:xfrm>
            <a:off x="8962528" y="1653468"/>
            <a:ext cx="8058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endParaRPr/>
          </a:p>
        </p:txBody>
      </p:sp>
      <p:sp>
        <p:nvSpPr>
          <p:cNvPr id="326" name="Google Shape;326;p18"/>
          <p:cNvSpPr txBox="1"/>
          <p:nvPr/>
        </p:nvSpPr>
        <p:spPr>
          <a:xfrm>
            <a:off x="8962528" y="-6282"/>
            <a:ext cx="8778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endParaRPr/>
          </a:p>
        </p:txBody>
      </p:sp>
      <p:sp>
        <p:nvSpPr>
          <p:cNvPr id="327" name="Google Shape;327;p18"/>
          <p:cNvSpPr txBox="1"/>
          <p:nvPr/>
        </p:nvSpPr>
        <p:spPr>
          <a:xfrm>
            <a:off x="9002651" y="5473960"/>
            <a:ext cx="14858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endParaRPr/>
          </a:p>
        </p:txBody>
      </p:sp>
      <p:sp>
        <p:nvSpPr>
          <p:cNvPr id="328" name="Google Shape;328;p18"/>
          <p:cNvSpPr txBox="1"/>
          <p:nvPr/>
        </p:nvSpPr>
        <p:spPr>
          <a:xfrm>
            <a:off x="8980501" y="3848799"/>
            <a:ext cx="14858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endParaRPr/>
          </a:p>
        </p:txBody>
      </p:sp>
      <p:sp>
        <p:nvSpPr>
          <p:cNvPr id="329" name="Google Shape;329;p18"/>
          <p:cNvSpPr txBox="1"/>
          <p:nvPr/>
        </p:nvSpPr>
        <p:spPr>
          <a:xfrm>
            <a:off x="8977920" y="2414606"/>
            <a:ext cx="14858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endParaRPr/>
          </a:p>
        </p:txBody>
      </p:sp>
      <p:sp>
        <p:nvSpPr>
          <p:cNvPr id="330" name="Google Shape;330;p18"/>
          <p:cNvSpPr txBox="1"/>
          <p:nvPr/>
        </p:nvSpPr>
        <p:spPr>
          <a:xfrm>
            <a:off x="8977920" y="823593"/>
            <a:ext cx="14858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endParaRPr/>
          </a:p>
        </p:txBody>
      </p:sp>
      <p:sp>
        <p:nvSpPr>
          <p:cNvPr id="331" name="Google Shape;331;p18"/>
          <p:cNvSpPr/>
          <p:nvPr/>
        </p:nvSpPr>
        <p:spPr>
          <a:xfrm>
            <a:off x="4239217" y="3005621"/>
            <a:ext cx="189264" cy="8148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8"/>
          <p:cNvSpPr/>
          <p:nvPr/>
        </p:nvSpPr>
        <p:spPr>
          <a:xfrm>
            <a:off x="4240394" y="4028585"/>
            <a:ext cx="189264" cy="287591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3" name="Google Shape;333;p18"/>
          <p:cNvGrpSpPr/>
          <p:nvPr/>
        </p:nvGrpSpPr>
        <p:grpSpPr>
          <a:xfrm>
            <a:off x="2258895" y="1196752"/>
            <a:ext cx="1728192" cy="4879739"/>
            <a:chOff x="3417912" y="661437"/>
            <a:chExt cx="1728192" cy="5688632"/>
          </a:xfrm>
        </p:grpSpPr>
        <p:cxnSp>
          <p:nvCxnSpPr>
            <p:cNvPr id="334" name="Google Shape;334;p18"/>
            <p:cNvCxnSpPr/>
            <p:nvPr/>
          </p:nvCxnSpPr>
          <p:spPr>
            <a:xfrm>
              <a:off x="3993976" y="661437"/>
              <a:ext cx="0" cy="5688632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5" name="Google Shape;335;p18"/>
            <p:cNvCxnSpPr/>
            <p:nvPr/>
          </p:nvCxnSpPr>
          <p:spPr>
            <a:xfrm>
              <a:off x="3705944" y="661437"/>
              <a:ext cx="0" cy="5688632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6" name="Google Shape;336;p18"/>
            <p:cNvCxnSpPr/>
            <p:nvPr/>
          </p:nvCxnSpPr>
          <p:spPr>
            <a:xfrm>
              <a:off x="3417912" y="661437"/>
              <a:ext cx="0" cy="5688632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7" name="Google Shape;337;p18"/>
            <p:cNvCxnSpPr/>
            <p:nvPr/>
          </p:nvCxnSpPr>
          <p:spPr>
            <a:xfrm>
              <a:off x="5146104" y="661437"/>
              <a:ext cx="0" cy="5688632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8" name="Google Shape;338;p18"/>
            <p:cNvCxnSpPr/>
            <p:nvPr/>
          </p:nvCxnSpPr>
          <p:spPr>
            <a:xfrm>
              <a:off x="4858072" y="661437"/>
              <a:ext cx="0" cy="5688632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9" name="Google Shape;339;p18"/>
            <p:cNvCxnSpPr/>
            <p:nvPr/>
          </p:nvCxnSpPr>
          <p:spPr>
            <a:xfrm>
              <a:off x="4570040" y="661437"/>
              <a:ext cx="0" cy="5688632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0" name="Google Shape;340;p18"/>
            <p:cNvCxnSpPr/>
            <p:nvPr/>
          </p:nvCxnSpPr>
          <p:spPr>
            <a:xfrm>
              <a:off x="4282008" y="661437"/>
              <a:ext cx="0" cy="5688632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1" name="Google Shape;341;p18"/>
          <p:cNvSpPr txBox="1"/>
          <p:nvPr/>
        </p:nvSpPr>
        <p:spPr>
          <a:xfrm>
            <a:off x="263352" y="530422"/>
            <a:ext cx="1430716" cy="321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9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When a plane wave goes through </a:t>
            </a:r>
            <a:r>
              <a:rPr lang="en-SG" sz="29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 small holes</a:t>
            </a:r>
            <a:r>
              <a:rPr lang="en-SG" sz="2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8"/>
          <p:cNvSpPr/>
          <p:nvPr/>
        </p:nvSpPr>
        <p:spPr>
          <a:xfrm rot="10800000">
            <a:off x="4418859" y="70983"/>
            <a:ext cx="478636" cy="2804232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8"/>
          <p:cNvSpPr/>
          <p:nvPr/>
        </p:nvSpPr>
        <p:spPr>
          <a:xfrm>
            <a:off x="4220807" y="-27384"/>
            <a:ext cx="189264" cy="280719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8"/>
          <p:cNvSpPr/>
          <p:nvPr/>
        </p:nvSpPr>
        <p:spPr>
          <a:xfrm flipH="1">
            <a:off x="4428723" y="3820437"/>
            <a:ext cx="478636" cy="2966580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8"/>
          <p:cNvSpPr txBox="1"/>
          <p:nvPr/>
        </p:nvSpPr>
        <p:spPr>
          <a:xfrm>
            <a:off x="9645073" y="2532264"/>
            <a:ext cx="2427591" cy="10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1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Diffraction pattern</a:t>
            </a:r>
            <a:endParaRPr sz="31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1313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 smtClean="0"/>
              <a:t>14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99" y="1417638"/>
            <a:ext cx="10961475" cy="37137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4399" y="5342021"/>
                <a:ext cx="8871285" cy="1168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9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900" dirty="0"/>
                  <a:t> , constructive interference. </a:t>
                </a:r>
                <a:br>
                  <a:rPr lang="en-US" sz="2900" dirty="0"/>
                </a:br>
                <a:r>
                  <a:rPr lang="en-US" sz="2900" dirty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9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900" dirty="0"/>
                  <a:t> , destructive interference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5342021"/>
                <a:ext cx="8871285" cy="1168781"/>
              </a:xfrm>
              <a:prstGeom prst="rect">
                <a:avLst/>
              </a:prstGeom>
              <a:blipFill>
                <a:blip r:embed="rId4"/>
                <a:stretch>
                  <a:fillRect l="-1443" t="-5208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456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15</a:t>
            </a:fld>
            <a:endParaRPr/>
          </a:p>
        </p:txBody>
      </p:sp>
      <p:sp>
        <p:nvSpPr>
          <p:cNvPr id="399" name="Google Shape;399;p21"/>
          <p:cNvSpPr txBox="1"/>
          <p:nvPr/>
        </p:nvSpPr>
        <p:spPr>
          <a:xfrm>
            <a:off x="479376" y="274638"/>
            <a:ext cx="1110302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4400"/>
              <a:buFont typeface="Calibri"/>
              <a:buNone/>
            </a:pPr>
            <a:r>
              <a:rPr lang="en-SG" sz="4400" dirty="0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Activity 2: Diffraction patterns DIY</a:t>
            </a:r>
            <a:endParaRPr sz="4400" dirty="0">
              <a:solidFill>
                <a:srgbClr val="FF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1"/>
          <p:cNvSpPr txBox="1"/>
          <p:nvPr/>
        </p:nvSpPr>
        <p:spPr>
          <a:xfrm>
            <a:off x="911424" y="1772816"/>
            <a:ext cx="10791863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Create your own diffraction patterns using slits and (laser) light source.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Note down any notable observations.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7859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16</a:t>
            </a:fld>
            <a:endParaRPr/>
          </a:p>
        </p:txBody>
      </p:sp>
      <p:sp>
        <p:nvSpPr>
          <p:cNvPr id="406" name="Google Shape;406;p22">
            <a:hlinkClick r:id="rId3"/>
          </p:cNvPr>
          <p:cNvSpPr/>
          <p:nvPr/>
        </p:nvSpPr>
        <p:spPr>
          <a:xfrm>
            <a:off x="191344" y="188640"/>
            <a:ext cx="11809312" cy="6446838"/>
          </a:xfrm>
          <a:prstGeom prst="roundRect">
            <a:avLst>
              <a:gd name="adj" fmla="val 9469"/>
            </a:avLst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911424" y="715923"/>
            <a:ext cx="10791863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9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Ex. 	What if we replace the red laser with a green laser?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9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      	What if we use a white light instead of laser?</a:t>
            </a:r>
            <a:endParaRPr sz="2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DA17-F84E-0C48-0501-DADBB6F9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6" y="1735824"/>
            <a:ext cx="3882297" cy="2221642"/>
          </a:xfrm>
        </p:spPr>
        <p:txBody>
          <a:bodyPr>
            <a:noAutofit/>
          </a:bodyPr>
          <a:lstStyle/>
          <a:p>
            <a:r>
              <a:rPr lang="en-SG" sz="4700" dirty="0"/>
              <a:t>Light are </a:t>
            </a:r>
            <a:r>
              <a:rPr lang="en-SG" sz="4700" dirty="0">
                <a:solidFill>
                  <a:schemeClr val="accent6">
                    <a:lumMod val="75000"/>
                  </a:schemeClr>
                </a:solidFill>
              </a:rPr>
              <a:t>Particles</a:t>
            </a:r>
            <a:br>
              <a:rPr lang="en-SG" sz="4700" dirty="0"/>
            </a:br>
            <a:r>
              <a:rPr lang="en-SG" sz="1900" dirty="0"/>
              <a:t>(1905, Max Planck, Albert Einstein)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B22AD-F13C-4E30-ED5C-6F4D9F95F8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 smtClean="0"/>
              <a:t>17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417"/>
          <a:stretch/>
        </p:blipFill>
        <p:spPr>
          <a:xfrm>
            <a:off x="3906686" y="383961"/>
            <a:ext cx="7994455" cy="63927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40870" y="6413699"/>
            <a:ext cx="2598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credit: </a:t>
            </a:r>
            <a:r>
              <a:rPr lang="en-US" dirty="0">
                <a:hlinkClick r:id="rId3"/>
              </a:rPr>
              <a:t>D. </a:t>
            </a:r>
            <a:r>
              <a:rPr lang="en-US" dirty="0" err="1">
                <a:hlinkClick r:id="rId3"/>
              </a:rPr>
              <a:t>Kule</a:t>
            </a:r>
            <a:r>
              <a:rPr lang="en-US" dirty="0">
                <a:hlinkClick r:id="rId3"/>
              </a:rPr>
              <a:t>, PD </a:t>
            </a:r>
            <a:r>
              <a:rPr lang="en-US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58204" y="1242356"/>
            <a:ext cx="2498554" cy="8002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Treating light as waves (5000K)</a:t>
            </a:r>
          </a:p>
        </p:txBody>
      </p:sp>
      <p:sp>
        <p:nvSpPr>
          <p:cNvPr id="11" name="Freeform 10"/>
          <p:cNvSpPr/>
          <p:nvPr/>
        </p:nvSpPr>
        <p:spPr>
          <a:xfrm>
            <a:off x="7868653" y="397042"/>
            <a:ext cx="3850105" cy="5209674"/>
          </a:xfrm>
          <a:custGeom>
            <a:avLst/>
            <a:gdLst>
              <a:gd name="connsiteX0" fmla="*/ 0 w 3850105"/>
              <a:gd name="connsiteY0" fmla="*/ 0 h 5209674"/>
              <a:gd name="connsiteX1" fmla="*/ 240631 w 3850105"/>
              <a:gd name="connsiteY1" fmla="*/ 1455821 h 5209674"/>
              <a:gd name="connsiteX2" fmla="*/ 613610 w 3850105"/>
              <a:gd name="connsiteY2" fmla="*/ 2875547 h 5209674"/>
              <a:gd name="connsiteX3" fmla="*/ 1191126 w 3850105"/>
              <a:gd name="connsiteY3" fmla="*/ 4018547 h 5209674"/>
              <a:gd name="connsiteX4" fmla="*/ 2081463 w 3850105"/>
              <a:gd name="connsiteY4" fmla="*/ 4788569 h 5209674"/>
              <a:gd name="connsiteX5" fmla="*/ 3200400 w 3850105"/>
              <a:gd name="connsiteY5" fmla="*/ 5125453 h 5209674"/>
              <a:gd name="connsiteX6" fmla="*/ 3850105 w 3850105"/>
              <a:gd name="connsiteY6" fmla="*/ 5209674 h 520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50105" h="5209674">
                <a:moveTo>
                  <a:pt x="0" y="0"/>
                </a:moveTo>
                <a:cubicBezTo>
                  <a:pt x="69181" y="488281"/>
                  <a:pt x="138363" y="976563"/>
                  <a:pt x="240631" y="1455821"/>
                </a:cubicBezTo>
                <a:cubicBezTo>
                  <a:pt x="342899" y="1935079"/>
                  <a:pt x="455194" y="2448426"/>
                  <a:pt x="613610" y="2875547"/>
                </a:cubicBezTo>
                <a:cubicBezTo>
                  <a:pt x="772026" y="3302668"/>
                  <a:pt x="946484" y="3699710"/>
                  <a:pt x="1191126" y="4018547"/>
                </a:cubicBezTo>
                <a:cubicBezTo>
                  <a:pt x="1435768" y="4337384"/>
                  <a:pt x="1746584" y="4604085"/>
                  <a:pt x="2081463" y="4788569"/>
                </a:cubicBezTo>
                <a:cubicBezTo>
                  <a:pt x="2416342" y="4973053"/>
                  <a:pt x="2905626" y="5055269"/>
                  <a:pt x="3200400" y="5125453"/>
                </a:cubicBezTo>
                <a:cubicBezTo>
                  <a:pt x="3495174" y="5195637"/>
                  <a:pt x="3672639" y="5202655"/>
                  <a:pt x="3850105" y="5209674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168109" y="1796715"/>
            <a:ext cx="569491" cy="2147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84078" y="342197"/>
            <a:ext cx="2482519" cy="8002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Treating light as particles (5000K)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723284" y="1178188"/>
            <a:ext cx="266704" cy="39368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56210" y="5292236"/>
            <a:ext cx="331670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Spectra of light from (hot) objects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089098" y="4491789"/>
            <a:ext cx="1495190" cy="941316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173648" y="4981928"/>
            <a:ext cx="1747594" cy="5262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70432" y="5606716"/>
            <a:ext cx="1819556" cy="558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04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  <p:bldP spid="16" grpId="0" animBg="1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6"/>
          <p:cNvSpPr txBox="1"/>
          <p:nvPr/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lang="en-SG" sz="4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Blackbody Radiation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18</a:t>
            </a:fld>
            <a:endParaRPr/>
          </a:p>
        </p:txBody>
      </p:sp>
      <p:cxnSp>
        <p:nvCxnSpPr>
          <p:cNvPr id="452" name="Google Shape;452;p26"/>
          <p:cNvCxnSpPr/>
          <p:nvPr/>
        </p:nvCxnSpPr>
        <p:spPr>
          <a:xfrm rot="10800000">
            <a:off x="12360696" y="6356351"/>
            <a:ext cx="0" cy="164949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3" name="Google Shape;453;p26"/>
          <p:cNvSpPr txBox="1"/>
          <p:nvPr/>
        </p:nvSpPr>
        <p:spPr>
          <a:xfrm>
            <a:off x="-2112912" y="1916832"/>
            <a:ext cx="11219456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9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Sodium a							</a:t>
            </a:r>
            <a:endParaRPr/>
          </a:p>
        </p:txBody>
      </p:sp>
      <p:sp>
        <p:nvSpPr>
          <p:cNvPr id="454" name="Google Shape;454;p26"/>
          <p:cNvSpPr txBox="1"/>
          <p:nvPr/>
        </p:nvSpPr>
        <p:spPr>
          <a:xfrm>
            <a:off x="772721" y="6453336"/>
            <a:ext cx="7267495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https://phet.colorado.edu/sims/html/blackbody-spectrum/latest/blackbody-spectrum_en.html</a:t>
            </a:r>
            <a:r>
              <a:rPr lang="en-SG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455" name="Google Shape;455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7408" y="1484784"/>
            <a:ext cx="6976703" cy="499532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26"/>
          <p:cNvSpPr txBox="1"/>
          <p:nvPr/>
        </p:nvSpPr>
        <p:spPr>
          <a:xfrm>
            <a:off x="7896200" y="1844824"/>
            <a:ext cx="4213198" cy="143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9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Distribution</a:t>
            </a:r>
            <a:r>
              <a:rPr lang="en-SG" sz="2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of light emitted by an object with a non-zero temperature. </a:t>
            </a:r>
            <a:endParaRPr/>
          </a:p>
        </p:txBody>
      </p:sp>
      <p:sp>
        <p:nvSpPr>
          <p:cNvPr id="457" name="Google Shape;457;p26"/>
          <p:cNvSpPr txBox="1"/>
          <p:nvPr/>
        </p:nvSpPr>
        <p:spPr>
          <a:xfrm>
            <a:off x="7968208" y="5797312"/>
            <a:ext cx="4127804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700" i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Play with this simulation!</a:t>
            </a:r>
            <a:endParaRPr/>
          </a:p>
        </p:txBody>
      </p:sp>
      <p:pic>
        <p:nvPicPr>
          <p:cNvPr id="458" name="Google Shape;458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60296" y="3938965"/>
            <a:ext cx="1944216" cy="1932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 smtClean="0"/>
              <a:t>19</a:t>
            </a:fld>
            <a:endParaRPr lang="en-SG"/>
          </a:p>
        </p:txBody>
      </p:sp>
      <p:pic>
        <p:nvPicPr>
          <p:cNvPr id="5" name="oYnp0WZDhYQ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71076" y="1461652"/>
            <a:ext cx="9721516" cy="546835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676DA17-F84E-0C48-0501-DADBB6F99C3E}"/>
              </a:ext>
            </a:extLst>
          </p:cNvPr>
          <p:cNvSpPr txBox="1">
            <a:spLocks/>
          </p:cNvSpPr>
          <p:nvPr/>
        </p:nvSpPr>
        <p:spPr>
          <a:xfrm>
            <a:off x="211940" y="180154"/>
            <a:ext cx="11770257" cy="1375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sz="4700" dirty="0">
                <a:solidFill>
                  <a:schemeClr val="bg1">
                    <a:lumMod val="95000"/>
                  </a:schemeClr>
                </a:solidFill>
              </a:rPr>
              <a:t>Light are </a:t>
            </a:r>
            <a:r>
              <a:rPr lang="en-SG" sz="4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Particles</a:t>
            </a:r>
            <a:br>
              <a:rPr lang="en-SG" sz="47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SG" sz="1900" dirty="0">
                <a:solidFill>
                  <a:schemeClr val="bg1">
                    <a:lumMod val="95000"/>
                  </a:schemeClr>
                </a:solidFill>
              </a:rPr>
              <a:t>(1905, Max Planck, Albert Einstein)</a:t>
            </a:r>
          </a:p>
        </p:txBody>
      </p:sp>
    </p:spTree>
    <p:extLst>
      <p:ext uri="{BB962C8B-B14F-4D97-AF65-F5344CB8AC3E}">
        <p14:creationId xmlns:p14="http://schemas.microsoft.com/office/powerpoint/2010/main" val="291729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lang="en-SG">
                <a:solidFill>
                  <a:srgbClr val="595959"/>
                </a:solidFill>
              </a:rPr>
              <a:t>Learning Objectives</a:t>
            </a: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609600" y="2348880"/>
            <a:ext cx="10972800" cy="294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-SG" sz="2400" dirty="0">
                <a:solidFill>
                  <a:srgbClr val="595959"/>
                </a:solidFill>
              </a:rPr>
              <a:t>By the end of this chapter, </a:t>
            </a:r>
            <a:r>
              <a:rPr lang="en-GB" sz="2400" dirty="0">
                <a:solidFill>
                  <a:srgbClr val="595959"/>
                </a:solidFill>
              </a:rPr>
              <a:t>you should be familiar with the </a:t>
            </a:r>
            <a:r>
              <a:rPr lang="en-GB" sz="2400" dirty="0">
                <a:solidFill>
                  <a:schemeClr val="accent1"/>
                </a:solidFill>
              </a:rPr>
              <a:t>concepts of light</a:t>
            </a:r>
            <a:r>
              <a:rPr lang="en-GB" sz="2400" dirty="0">
                <a:solidFill>
                  <a:srgbClr val="595959"/>
                </a:solidFill>
              </a:rPr>
              <a:t> and quantum mechanics, the history of the various </a:t>
            </a:r>
            <a:r>
              <a:rPr lang="en-GB" sz="2400" dirty="0">
                <a:solidFill>
                  <a:schemeClr val="accent1"/>
                </a:solidFill>
              </a:rPr>
              <a:t>atomic models </a:t>
            </a:r>
            <a:r>
              <a:rPr lang="en-GB" sz="2400" dirty="0">
                <a:solidFill>
                  <a:srgbClr val="595959"/>
                </a:solidFill>
              </a:rPr>
              <a:t>proposed and the reasons propelling them. You will also be introduced to the field of </a:t>
            </a:r>
            <a:r>
              <a:rPr lang="en-GB" sz="2400" dirty="0">
                <a:solidFill>
                  <a:schemeClr val="accent1"/>
                </a:solidFill>
              </a:rPr>
              <a:t>spectroscopy </a:t>
            </a:r>
            <a:r>
              <a:rPr lang="en-GB" sz="2400" dirty="0">
                <a:solidFill>
                  <a:srgbClr val="595959"/>
                </a:solidFill>
              </a:rPr>
              <a:t>as means to study light and atoms together. Finally, a mention about the </a:t>
            </a:r>
            <a:r>
              <a:rPr lang="en-GB" sz="2400" dirty="0">
                <a:solidFill>
                  <a:schemeClr val="accent1"/>
                </a:solidFill>
              </a:rPr>
              <a:t>modern interpretation of quantum mechanics </a:t>
            </a:r>
            <a:r>
              <a:rPr lang="en-GB" sz="2400" dirty="0">
                <a:solidFill>
                  <a:srgbClr val="595959"/>
                </a:solidFill>
              </a:rPr>
              <a:t>with wavefunctions and probabilities is made. </a:t>
            </a:r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4"/>
          <p:cNvSpPr txBox="1"/>
          <p:nvPr/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lang="en-SG" sz="4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Atomic Spectra (Emission)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20</a:t>
            </a:fld>
            <a:endParaRPr/>
          </a:p>
        </p:txBody>
      </p:sp>
      <p:cxnSp>
        <p:nvCxnSpPr>
          <p:cNvPr id="423" name="Google Shape;423;p24"/>
          <p:cNvCxnSpPr/>
          <p:nvPr/>
        </p:nvCxnSpPr>
        <p:spPr>
          <a:xfrm rot="10800000">
            <a:off x="12360696" y="6356351"/>
            <a:ext cx="0" cy="164949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24" name="Google Shape;424;p24" descr="Spectra"/>
          <p:cNvPicPr preferRelativeResize="0"/>
          <p:nvPr/>
        </p:nvPicPr>
        <p:blipFill rotWithShape="1">
          <a:blip r:embed="rId3">
            <a:alphaModFix/>
          </a:blip>
          <a:srcRect t="22426"/>
          <a:stretch/>
        </p:blipFill>
        <p:spPr>
          <a:xfrm>
            <a:off x="762831" y="1268760"/>
            <a:ext cx="10964048" cy="4824536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4"/>
          <p:cNvSpPr txBox="1"/>
          <p:nvPr/>
        </p:nvSpPr>
        <p:spPr>
          <a:xfrm>
            <a:off x="797562" y="6154702"/>
            <a:ext cx="392443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credit: </a:t>
            </a:r>
            <a:r>
              <a:rPr lang="en-SG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University of Hawai</a:t>
            </a:r>
            <a:r>
              <a:rPr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90509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5"/>
          <p:cNvSpPr txBox="1"/>
          <p:nvPr/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lang="en-SG" sz="4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Different kinds of light emission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21</a:t>
            </a:fld>
            <a:endParaRPr/>
          </a:p>
        </p:txBody>
      </p:sp>
      <p:cxnSp>
        <p:nvCxnSpPr>
          <p:cNvPr id="432" name="Google Shape;432;p25"/>
          <p:cNvCxnSpPr/>
          <p:nvPr/>
        </p:nvCxnSpPr>
        <p:spPr>
          <a:xfrm rot="10800000">
            <a:off x="12360696" y="6356351"/>
            <a:ext cx="0" cy="164949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4" name="Google Shape;434;p25"/>
          <p:cNvSpPr txBox="1"/>
          <p:nvPr/>
        </p:nvSpPr>
        <p:spPr>
          <a:xfrm>
            <a:off x="335360" y="1594247"/>
            <a:ext cx="496855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9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Emission from atomic discharge (lamps)</a:t>
            </a:r>
            <a:endParaRPr dirty="0"/>
          </a:p>
        </p:txBody>
      </p:sp>
      <p:sp>
        <p:nvSpPr>
          <p:cNvPr id="435" name="Google Shape;435;p25"/>
          <p:cNvSpPr txBox="1"/>
          <p:nvPr/>
        </p:nvSpPr>
        <p:spPr>
          <a:xfrm>
            <a:off x="6638206" y="1594246"/>
            <a:ext cx="4968552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9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Blackbody emission due to temperature of object</a:t>
            </a:r>
            <a:endParaRPr/>
          </a:p>
        </p:txBody>
      </p:sp>
      <p:cxnSp>
        <p:nvCxnSpPr>
          <p:cNvPr id="436" name="Google Shape;436;p25"/>
          <p:cNvCxnSpPr/>
          <p:nvPr/>
        </p:nvCxnSpPr>
        <p:spPr>
          <a:xfrm>
            <a:off x="6096000" y="1700808"/>
            <a:ext cx="0" cy="4655543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37" name="Google Shape;437;p25"/>
          <p:cNvSpPr txBox="1"/>
          <p:nvPr/>
        </p:nvSpPr>
        <p:spPr>
          <a:xfrm>
            <a:off x="487760" y="2708920"/>
            <a:ext cx="4968552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9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Discrete lines</a:t>
            </a:r>
            <a:endParaRPr/>
          </a:p>
        </p:txBody>
      </p:sp>
      <p:sp>
        <p:nvSpPr>
          <p:cNvPr id="438" name="Google Shape;438;p25"/>
          <p:cNvSpPr txBox="1"/>
          <p:nvPr/>
        </p:nvSpPr>
        <p:spPr>
          <a:xfrm>
            <a:off x="479376" y="3477781"/>
            <a:ext cx="4968552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9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Dilute gas. Little or no interaction between particles.</a:t>
            </a:r>
            <a:endParaRPr/>
          </a:p>
        </p:txBody>
      </p:sp>
      <p:sp>
        <p:nvSpPr>
          <p:cNvPr id="439" name="Google Shape;439;p25"/>
          <p:cNvSpPr txBox="1"/>
          <p:nvPr/>
        </p:nvSpPr>
        <p:spPr>
          <a:xfrm>
            <a:off x="479375" y="4710916"/>
            <a:ext cx="5328589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9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Depends on type of particle</a:t>
            </a:r>
            <a:endParaRPr/>
          </a:p>
        </p:txBody>
      </p:sp>
      <p:sp>
        <p:nvSpPr>
          <p:cNvPr id="440" name="Google Shape;440;p25"/>
          <p:cNvSpPr txBox="1"/>
          <p:nvPr/>
        </p:nvSpPr>
        <p:spPr>
          <a:xfrm>
            <a:off x="6816080" y="2776428"/>
            <a:ext cx="4968552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9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Continuous band</a:t>
            </a:r>
            <a:endParaRPr/>
          </a:p>
        </p:txBody>
      </p:sp>
      <p:sp>
        <p:nvSpPr>
          <p:cNvPr id="441" name="Google Shape;441;p25"/>
          <p:cNvSpPr txBox="1"/>
          <p:nvPr/>
        </p:nvSpPr>
        <p:spPr>
          <a:xfrm>
            <a:off x="6816080" y="3477781"/>
            <a:ext cx="4968552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9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Collective effect of many particles that interact</a:t>
            </a:r>
            <a:endParaRPr/>
          </a:p>
        </p:txBody>
      </p:sp>
      <p:sp>
        <p:nvSpPr>
          <p:cNvPr id="442" name="Google Shape;442;p25"/>
          <p:cNvSpPr txBox="1"/>
          <p:nvPr/>
        </p:nvSpPr>
        <p:spPr>
          <a:xfrm>
            <a:off x="6816080" y="4725144"/>
            <a:ext cx="4968552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9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Only depends on temperature</a:t>
            </a:r>
            <a:endParaRPr/>
          </a:p>
        </p:txBody>
      </p:sp>
      <p:pic>
        <p:nvPicPr>
          <p:cNvPr id="443" name="Google Shape;443;p25"/>
          <p:cNvPicPr preferRelativeResize="0"/>
          <p:nvPr/>
        </p:nvPicPr>
        <p:blipFill rotWithShape="1">
          <a:blip r:embed="rId3">
            <a:alphaModFix/>
          </a:blip>
          <a:srcRect l="937"/>
          <a:stretch/>
        </p:blipFill>
        <p:spPr>
          <a:xfrm>
            <a:off x="6874296" y="5451082"/>
            <a:ext cx="4292711" cy="775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4193" y="5445224"/>
            <a:ext cx="4278918" cy="766577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25"/>
          <p:cNvSpPr txBox="1"/>
          <p:nvPr/>
        </p:nvSpPr>
        <p:spPr>
          <a:xfrm>
            <a:off x="6816080" y="6235848"/>
            <a:ext cx="445918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https://phet.colorado.edu/sims/html/blackbody-spectrum/latest/blackbody-spectrum_en.html</a:t>
            </a:r>
            <a:r>
              <a:rPr lang="en-SG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22</a:t>
            </a:fld>
            <a:endParaRPr/>
          </a:p>
        </p:txBody>
      </p:sp>
      <p:cxnSp>
        <p:nvCxnSpPr>
          <p:cNvPr id="464" name="Google Shape;464;p27"/>
          <p:cNvCxnSpPr/>
          <p:nvPr/>
        </p:nvCxnSpPr>
        <p:spPr>
          <a:xfrm rot="10800000">
            <a:off x="12360696" y="6356351"/>
            <a:ext cx="0" cy="164949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5" name="Google Shape;465;p27"/>
          <p:cNvSpPr txBox="1"/>
          <p:nvPr/>
        </p:nvSpPr>
        <p:spPr>
          <a:xfrm>
            <a:off x="-2112912" y="1916832"/>
            <a:ext cx="11219456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9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Sodium a							</a:t>
            </a:r>
            <a:endParaRPr/>
          </a:p>
        </p:txBody>
      </p:sp>
      <p:sp>
        <p:nvSpPr>
          <p:cNvPr id="466" name="Google Shape;466;p27"/>
          <p:cNvSpPr txBox="1"/>
          <p:nvPr/>
        </p:nvSpPr>
        <p:spPr>
          <a:xfrm>
            <a:off x="8040216" y="2348880"/>
            <a:ext cx="4078313" cy="1877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Spectrum of a galaxy</a:t>
            </a:r>
            <a:r>
              <a:rPr lang="en-SG" sz="2900" baseline="30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SG" sz="2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showing both continuous </a:t>
            </a:r>
            <a:r>
              <a:rPr lang="en-SG" sz="29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blackbody and </a:t>
            </a:r>
            <a:r>
              <a:rPr lang="en-SG" sz="2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discreet atomic </a:t>
            </a:r>
            <a:r>
              <a:rPr lang="en-SG" sz="29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emission peaks</a:t>
            </a:r>
            <a:endParaRPr/>
          </a:p>
        </p:txBody>
      </p:sp>
      <p:pic>
        <p:nvPicPr>
          <p:cNvPr id="467" name="Google Shape;467;p27"/>
          <p:cNvPicPr preferRelativeResize="0"/>
          <p:nvPr/>
        </p:nvPicPr>
        <p:blipFill rotWithShape="1">
          <a:blip r:embed="rId3">
            <a:alphaModFix/>
          </a:blip>
          <a:srcRect r="6338"/>
          <a:stretch/>
        </p:blipFill>
        <p:spPr>
          <a:xfrm>
            <a:off x="212613" y="35639"/>
            <a:ext cx="7827600" cy="6685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63952" y="964332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27"/>
          <p:cNvSpPr txBox="1"/>
          <p:nvPr/>
        </p:nvSpPr>
        <p:spPr>
          <a:xfrm>
            <a:off x="8138367" y="4581128"/>
            <a:ext cx="4078313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900" baseline="30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SG" sz="1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SDSS object  582093484903825431</a:t>
            </a:r>
            <a:endParaRPr/>
          </a:p>
        </p:txBody>
      </p:sp>
      <p:sp>
        <p:nvSpPr>
          <p:cNvPr id="470" name="Google Shape;470;p27"/>
          <p:cNvSpPr txBox="1"/>
          <p:nvPr/>
        </p:nvSpPr>
        <p:spPr>
          <a:xfrm>
            <a:off x="8146057" y="5877272"/>
            <a:ext cx="3924436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credit: </a:t>
            </a:r>
            <a:r>
              <a:rPr lang="en-SG" sz="13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SDSS</a:t>
            </a:r>
            <a:r>
              <a:rPr lang="en-SG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8"/>
          <p:cNvSpPr txBox="1"/>
          <p:nvPr/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lang="en-SG" sz="4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Atomic Spectra: Emission vs Absorption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2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23</a:t>
            </a:fld>
            <a:endParaRPr/>
          </a:p>
        </p:txBody>
      </p:sp>
      <p:pic>
        <p:nvPicPr>
          <p:cNvPr id="477" name="Google Shape;47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16" y="2078637"/>
            <a:ext cx="7453846" cy="12138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8" name="Google Shape;478;p28"/>
          <p:cNvGrpSpPr/>
          <p:nvPr/>
        </p:nvGrpSpPr>
        <p:grpSpPr>
          <a:xfrm>
            <a:off x="839416" y="4444325"/>
            <a:ext cx="7453846" cy="1216923"/>
            <a:chOff x="6874295" y="4219846"/>
            <a:chExt cx="4292711" cy="775976"/>
          </a:xfrm>
        </p:grpSpPr>
        <p:pic>
          <p:nvPicPr>
            <p:cNvPr id="479" name="Google Shape;479;p28"/>
            <p:cNvPicPr preferRelativeResize="0"/>
            <p:nvPr/>
          </p:nvPicPr>
          <p:blipFill rotWithShape="1">
            <a:blip r:embed="rId4">
              <a:alphaModFix/>
            </a:blip>
            <a:srcRect l="937"/>
            <a:stretch/>
          </p:blipFill>
          <p:spPr>
            <a:xfrm>
              <a:off x="6874295" y="4219846"/>
              <a:ext cx="4292711" cy="77597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80" name="Google Shape;480;p28"/>
            <p:cNvCxnSpPr/>
            <p:nvPr/>
          </p:nvCxnSpPr>
          <p:spPr>
            <a:xfrm>
              <a:off x="8124140" y="4220676"/>
              <a:ext cx="0" cy="76442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1" name="Google Shape;481;p28"/>
            <p:cNvCxnSpPr/>
            <p:nvPr/>
          </p:nvCxnSpPr>
          <p:spPr>
            <a:xfrm>
              <a:off x="10575002" y="4219846"/>
              <a:ext cx="0" cy="76442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2" name="Google Shape;482;p28"/>
            <p:cNvCxnSpPr/>
            <p:nvPr/>
          </p:nvCxnSpPr>
          <p:spPr>
            <a:xfrm>
              <a:off x="7023167" y="4219846"/>
              <a:ext cx="0" cy="76442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3" name="Google Shape;483;p28"/>
            <p:cNvCxnSpPr/>
            <p:nvPr/>
          </p:nvCxnSpPr>
          <p:spPr>
            <a:xfrm>
              <a:off x="7368312" y="4219846"/>
              <a:ext cx="0" cy="76442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84" name="Google Shape;484;p28"/>
          <p:cNvSpPr txBox="1"/>
          <p:nvPr/>
        </p:nvSpPr>
        <p:spPr>
          <a:xfrm>
            <a:off x="767408" y="1556792"/>
            <a:ext cx="4078313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9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Emission</a:t>
            </a:r>
            <a:endParaRPr/>
          </a:p>
        </p:txBody>
      </p:sp>
      <p:sp>
        <p:nvSpPr>
          <p:cNvPr id="485" name="Google Shape;485;p28"/>
          <p:cNvSpPr txBox="1"/>
          <p:nvPr/>
        </p:nvSpPr>
        <p:spPr>
          <a:xfrm>
            <a:off x="767408" y="3933056"/>
            <a:ext cx="4078313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9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Absorption</a:t>
            </a:r>
            <a:endParaRPr/>
          </a:p>
        </p:txBody>
      </p:sp>
      <p:sp>
        <p:nvSpPr>
          <p:cNvPr id="486" name="Google Shape;486;p28"/>
          <p:cNvSpPr txBox="1"/>
          <p:nvPr/>
        </p:nvSpPr>
        <p:spPr>
          <a:xfrm>
            <a:off x="8365270" y="2268741"/>
            <a:ext cx="3779402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Relaxation of excited energy states by releasing photons</a:t>
            </a:r>
            <a:endParaRPr/>
          </a:p>
        </p:txBody>
      </p:sp>
      <p:sp>
        <p:nvSpPr>
          <p:cNvPr id="487" name="Google Shape;487;p28"/>
          <p:cNvSpPr txBox="1"/>
          <p:nvPr/>
        </p:nvSpPr>
        <p:spPr>
          <a:xfrm>
            <a:off x="8348498" y="4437112"/>
            <a:ext cx="3779402" cy="115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Excitation of energy states by absorbing photons from background light source.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9"/>
          <p:cNvSpPr txBox="1"/>
          <p:nvPr/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lang="en-SG" sz="4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Atomic Spectra (Absorption)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24</a:t>
            </a:fld>
            <a:endParaRPr/>
          </a:p>
        </p:txBody>
      </p:sp>
      <p:cxnSp>
        <p:nvCxnSpPr>
          <p:cNvPr id="494" name="Google Shape;494;p29"/>
          <p:cNvCxnSpPr/>
          <p:nvPr/>
        </p:nvCxnSpPr>
        <p:spPr>
          <a:xfrm>
            <a:off x="4151784" y="7029400"/>
            <a:ext cx="4507542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5" name="Google Shape;495;p29"/>
          <p:cNvCxnSpPr/>
          <p:nvPr/>
        </p:nvCxnSpPr>
        <p:spPr>
          <a:xfrm rot="10800000">
            <a:off x="12504712" y="5013176"/>
            <a:ext cx="0" cy="164949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96" name="Google Shape;496;p29"/>
          <p:cNvPicPr preferRelativeResize="0"/>
          <p:nvPr/>
        </p:nvPicPr>
        <p:blipFill rotWithShape="1">
          <a:blip r:embed="rId3">
            <a:alphaModFix/>
          </a:blip>
          <a:srcRect l="683" t="20990" b="34909"/>
          <a:stretch/>
        </p:blipFill>
        <p:spPr>
          <a:xfrm rot="-1799916">
            <a:off x="2408761" y="3479993"/>
            <a:ext cx="2157859" cy="3589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7" name="Google Shape;497;p29"/>
          <p:cNvGrpSpPr/>
          <p:nvPr/>
        </p:nvGrpSpPr>
        <p:grpSpPr>
          <a:xfrm>
            <a:off x="-1176808" y="3078849"/>
            <a:ext cx="3960000" cy="3960000"/>
            <a:chOff x="1775520" y="2243519"/>
            <a:chExt cx="3960000" cy="3960000"/>
          </a:xfrm>
        </p:grpSpPr>
        <p:sp>
          <p:nvSpPr>
            <p:cNvPr id="498" name="Google Shape;498;p29"/>
            <p:cNvSpPr/>
            <p:nvPr/>
          </p:nvSpPr>
          <p:spPr>
            <a:xfrm>
              <a:off x="1775520" y="2243519"/>
              <a:ext cx="3960000" cy="3960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3035520" y="3503519"/>
              <a:ext cx="1440000" cy="1440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00" name="Google Shape;500;p29"/>
          <p:cNvPicPr preferRelativeResize="0"/>
          <p:nvPr/>
        </p:nvPicPr>
        <p:blipFill rotWithShape="1">
          <a:blip r:embed="rId4">
            <a:alphaModFix/>
          </a:blip>
          <a:srcRect l="937"/>
          <a:stretch/>
        </p:blipFill>
        <p:spPr>
          <a:xfrm>
            <a:off x="191344" y="5058849"/>
            <a:ext cx="1548392" cy="279896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29"/>
          <p:cNvSpPr txBox="1"/>
          <p:nvPr/>
        </p:nvSpPr>
        <p:spPr>
          <a:xfrm>
            <a:off x="335360" y="4624514"/>
            <a:ext cx="14401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Hot interior</a:t>
            </a:r>
            <a:endParaRPr/>
          </a:p>
        </p:txBody>
      </p:sp>
      <p:sp>
        <p:nvSpPr>
          <p:cNvPr id="502" name="Google Shape;502;p29"/>
          <p:cNvSpPr txBox="1"/>
          <p:nvPr/>
        </p:nvSpPr>
        <p:spPr>
          <a:xfrm>
            <a:off x="1051776" y="2931824"/>
            <a:ext cx="144016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Cooler atmosphere</a:t>
            </a:r>
            <a:endParaRPr/>
          </a:p>
        </p:txBody>
      </p:sp>
      <p:grpSp>
        <p:nvGrpSpPr>
          <p:cNvPr id="503" name="Google Shape;503;p29"/>
          <p:cNvGrpSpPr/>
          <p:nvPr/>
        </p:nvGrpSpPr>
        <p:grpSpPr>
          <a:xfrm>
            <a:off x="4330786" y="2644125"/>
            <a:ext cx="7453846" cy="1216923"/>
            <a:chOff x="6874295" y="4219846"/>
            <a:chExt cx="4292711" cy="775976"/>
          </a:xfrm>
        </p:grpSpPr>
        <p:pic>
          <p:nvPicPr>
            <p:cNvPr id="504" name="Google Shape;504;p29"/>
            <p:cNvPicPr preferRelativeResize="0"/>
            <p:nvPr/>
          </p:nvPicPr>
          <p:blipFill rotWithShape="1">
            <a:blip r:embed="rId4">
              <a:alphaModFix/>
            </a:blip>
            <a:srcRect l="937"/>
            <a:stretch/>
          </p:blipFill>
          <p:spPr>
            <a:xfrm>
              <a:off x="6874295" y="4219846"/>
              <a:ext cx="4292711" cy="77597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05" name="Google Shape;505;p29"/>
            <p:cNvCxnSpPr/>
            <p:nvPr/>
          </p:nvCxnSpPr>
          <p:spPr>
            <a:xfrm>
              <a:off x="8124140" y="4220676"/>
              <a:ext cx="0" cy="774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6" name="Google Shape;506;p29"/>
            <p:cNvCxnSpPr/>
            <p:nvPr/>
          </p:nvCxnSpPr>
          <p:spPr>
            <a:xfrm>
              <a:off x="10575002" y="4219846"/>
              <a:ext cx="0" cy="7740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7" name="Google Shape;507;p29"/>
            <p:cNvCxnSpPr/>
            <p:nvPr/>
          </p:nvCxnSpPr>
          <p:spPr>
            <a:xfrm>
              <a:off x="7023167" y="4219846"/>
              <a:ext cx="0" cy="774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8" name="Google Shape;508;p29"/>
            <p:cNvCxnSpPr/>
            <p:nvPr/>
          </p:nvCxnSpPr>
          <p:spPr>
            <a:xfrm>
              <a:off x="7368312" y="4219846"/>
              <a:ext cx="0" cy="774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09" name="Google Shape;509;p29"/>
          <p:cNvSpPr txBox="1"/>
          <p:nvPr/>
        </p:nvSpPr>
        <p:spPr>
          <a:xfrm>
            <a:off x="3941018" y="4028291"/>
            <a:ext cx="8064896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9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Atoms in the cooler atmosphere </a:t>
            </a:r>
            <a:r>
              <a:rPr lang="en-SG" sz="29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absorbs </a:t>
            </a:r>
            <a:r>
              <a:rPr lang="en-SG" sz="29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photons of certain energies to excite to higher energy states.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25</a:t>
            </a:fld>
            <a:endParaRPr/>
          </a:p>
        </p:txBody>
      </p:sp>
      <p:pic>
        <p:nvPicPr>
          <p:cNvPr id="515" name="Google Shape;51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23" y="44624"/>
            <a:ext cx="8346066" cy="6676852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30"/>
          <p:cNvSpPr txBox="1"/>
          <p:nvPr/>
        </p:nvSpPr>
        <p:spPr>
          <a:xfrm>
            <a:off x="8040216" y="2348880"/>
            <a:ext cx="4078313" cy="1877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Spectrum of a star</a:t>
            </a:r>
            <a:r>
              <a:rPr lang="en-SG" sz="2900" baseline="30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SG" sz="2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showing both continuous </a:t>
            </a:r>
            <a:r>
              <a:rPr lang="en-SG" sz="29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blackbody and </a:t>
            </a:r>
            <a:r>
              <a:rPr lang="en-SG" sz="2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discreet atomic </a:t>
            </a:r>
            <a:r>
              <a:rPr lang="en-SG" sz="29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absorption peaks</a:t>
            </a:r>
            <a:endParaRPr/>
          </a:p>
        </p:txBody>
      </p:sp>
      <p:sp>
        <p:nvSpPr>
          <p:cNvPr id="517" name="Google Shape;517;p30"/>
          <p:cNvSpPr txBox="1"/>
          <p:nvPr/>
        </p:nvSpPr>
        <p:spPr>
          <a:xfrm>
            <a:off x="8138367" y="4581128"/>
            <a:ext cx="4078313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900" baseline="30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SG" sz="1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SDSS object 75094094052851712</a:t>
            </a:r>
            <a:endParaRPr/>
          </a:p>
        </p:txBody>
      </p:sp>
      <p:sp>
        <p:nvSpPr>
          <p:cNvPr id="518" name="Google Shape;518;p30"/>
          <p:cNvSpPr txBox="1"/>
          <p:nvPr/>
        </p:nvSpPr>
        <p:spPr>
          <a:xfrm>
            <a:off x="8146057" y="5877272"/>
            <a:ext cx="3924436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credit: </a:t>
            </a:r>
            <a:r>
              <a:rPr lang="en-SG" sz="13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SDSS</a:t>
            </a:r>
            <a:r>
              <a:rPr lang="en-SG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D8FE4-9500-2AFF-328A-495BB17C05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 smtClean="0"/>
              <a:t>26</a:t>
            </a:fld>
            <a:endParaRPr lang="en-SG"/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465F116B-31F0-2748-EF89-27EAAE3917EA}"/>
              </a:ext>
            </a:extLst>
          </p:cNvPr>
          <p:cNvGrpSpPr/>
          <p:nvPr/>
        </p:nvGrpSpPr>
        <p:grpSpPr>
          <a:xfrm>
            <a:off x="208607" y="1815510"/>
            <a:ext cx="11268395" cy="3107437"/>
            <a:chOff x="208607" y="1815510"/>
            <a:chExt cx="11268395" cy="310743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AAFF622-3299-3672-9B05-193EEC12884B}"/>
                </a:ext>
              </a:extLst>
            </p:cNvPr>
            <p:cNvSpPr/>
            <p:nvPr/>
          </p:nvSpPr>
          <p:spPr>
            <a:xfrm>
              <a:off x="208607" y="1815510"/>
              <a:ext cx="11268395" cy="31074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21" name="Graphic 120" descr="Lightbulb outline">
              <a:extLst>
                <a:ext uri="{FF2B5EF4-FFF2-40B4-BE49-F238E27FC236}">
                  <a16:creationId xmlns:a16="http://schemas.microsoft.com/office/drawing/2014/main" id="{7012EF2C-197B-3EDF-E310-C6F5BDA53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00451" y="2652823"/>
              <a:ext cx="1368942" cy="1368942"/>
            </a:xfrm>
            <a:prstGeom prst="rect">
              <a:avLst/>
            </a:prstGeom>
          </p:spPr>
        </p:pic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18700E1-1358-D2F0-BC22-1661DB7FACCE}"/>
                </a:ext>
              </a:extLst>
            </p:cNvPr>
            <p:cNvCxnSpPr>
              <a:cxnSpLocks/>
            </p:cNvCxnSpPr>
            <p:nvPr/>
          </p:nvCxnSpPr>
          <p:spPr>
            <a:xfrm>
              <a:off x="5788179" y="2920562"/>
              <a:ext cx="0" cy="86562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A2DAAB2-A1CE-15CB-ED71-6000894FA05B}"/>
                </a:ext>
              </a:extLst>
            </p:cNvPr>
            <p:cNvSpPr/>
            <p:nvPr/>
          </p:nvSpPr>
          <p:spPr>
            <a:xfrm>
              <a:off x="7578862" y="2691198"/>
              <a:ext cx="177481" cy="126662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4" name="Flowchart: Delay 123">
              <a:extLst>
                <a:ext uri="{FF2B5EF4-FFF2-40B4-BE49-F238E27FC236}">
                  <a16:creationId xmlns:a16="http://schemas.microsoft.com/office/drawing/2014/main" id="{FD1FA296-E6A1-7EAE-5310-6ECC235016EA}"/>
                </a:ext>
              </a:extLst>
            </p:cNvPr>
            <p:cNvSpPr/>
            <p:nvPr/>
          </p:nvSpPr>
          <p:spPr>
            <a:xfrm>
              <a:off x="1717419" y="2873294"/>
              <a:ext cx="233916" cy="919716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DA62B3A8-53D7-DEBF-1DC8-08025E72DC48}"/>
                </a:ext>
              </a:extLst>
            </p:cNvPr>
            <p:cNvGrpSpPr/>
            <p:nvPr/>
          </p:nvGrpSpPr>
          <p:grpSpPr>
            <a:xfrm>
              <a:off x="8609839" y="2011904"/>
              <a:ext cx="2662919" cy="2562257"/>
              <a:chOff x="3353489" y="2971799"/>
              <a:chExt cx="3199711" cy="3199711"/>
            </a:xfrm>
          </p:grpSpPr>
          <p:grpSp>
            <p:nvGrpSpPr>
              <p:cNvPr id="126" name="Google Shape;478;p28">
                <a:extLst>
                  <a:ext uri="{FF2B5EF4-FFF2-40B4-BE49-F238E27FC236}">
                    <a16:creationId xmlns:a16="http://schemas.microsoft.com/office/drawing/2014/main" id="{A92CD054-C63E-7DC0-565E-0859A217A5CD}"/>
                  </a:ext>
                </a:extLst>
              </p:cNvPr>
              <p:cNvGrpSpPr/>
              <p:nvPr/>
            </p:nvGrpSpPr>
            <p:grpSpPr>
              <a:xfrm>
                <a:off x="4278033" y="4292135"/>
                <a:ext cx="1463547" cy="232017"/>
                <a:chOff x="6874295" y="4219846"/>
                <a:chExt cx="4292711" cy="775976"/>
              </a:xfrm>
            </p:grpSpPr>
            <p:pic>
              <p:nvPicPr>
                <p:cNvPr id="128" name="Google Shape;479;p28">
                  <a:extLst>
                    <a:ext uri="{FF2B5EF4-FFF2-40B4-BE49-F238E27FC236}">
                      <a16:creationId xmlns:a16="http://schemas.microsoft.com/office/drawing/2014/main" id="{2127FAF5-581D-464D-E90C-EE5C9827A03E}"/>
                    </a:ext>
                  </a:extLst>
                </p:cNvPr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l="937"/>
                <a:stretch/>
              </p:blipFill>
              <p:spPr>
                <a:xfrm>
                  <a:off x="6874295" y="4219846"/>
                  <a:ext cx="4292711" cy="77597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129" name="Google Shape;480;p28">
                  <a:extLst>
                    <a:ext uri="{FF2B5EF4-FFF2-40B4-BE49-F238E27FC236}">
                      <a16:creationId xmlns:a16="http://schemas.microsoft.com/office/drawing/2014/main" id="{4B3B797F-45A4-9E1A-4708-7EDA6E4B1CAF}"/>
                    </a:ext>
                  </a:extLst>
                </p:cNvPr>
                <p:cNvCxnSpPr/>
                <p:nvPr/>
              </p:nvCxnSpPr>
              <p:spPr>
                <a:xfrm>
                  <a:off x="8124140" y="4220676"/>
                  <a:ext cx="0" cy="76442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30" name="Google Shape;481;p28">
                  <a:extLst>
                    <a:ext uri="{FF2B5EF4-FFF2-40B4-BE49-F238E27FC236}">
                      <a16:creationId xmlns:a16="http://schemas.microsoft.com/office/drawing/2014/main" id="{6CAFD403-5345-956C-B855-9D78A6A40540}"/>
                    </a:ext>
                  </a:extLst>
                </p:cNvPr>
                <p:cNvCxnSpPr/>
                <p:nvPr/>
              </p:nvCxnSpPr>
              <p:spPr>
                <a:xfrm>
                  <a:off x="10575002" y="4219846"/>
                  <a:ext cx="0" cy="76442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31" name="Google Shape;482;p28">
                  <a:extLst>
                    <a:ext uri="{FF2B5EF4-FFF2-40B4-BE49-F238E27FC236}">
                      <a16:creationId xmlns:a16="http://schemas.microsoft.com/office/drawing/2014/main" id="{7F272ECF-9F3D-EE0C-384F-C11057EB6E9A}"/>
                    </a:ext>
                  </a:extLst>
                </p:cNvPr>
                <p:cNvCxnSpPr/>
                <p:nvPr/>
              </p:nvCxnSpPr>
              <p:spPr>
                <a:xfrm>
                  <a:off x="7023167" y="4219846"/>
                  <a:ext cx="0" cy="76442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32" name="Google Shape;483;p28">
                  <a:extLst>
                    <a:ext uri="{FF2B5EF4-FFF2-40B4-BE49-F238E27FC236}">
                      <a16:creationId xmlns:a16="http://schemas.microsoft.com/office/drawing/2014/main" id="{1346ABD5-52FA-BDC1-30CE-5215ADD9BE0F}"/>
                    </a:ext>
                  </a:extLst>
                </p:cNvPr>
                <p:cNvCxnSpPr/>
                <p:nvPr/>
              </p:nvCxnSpPr>
              <p:spPr>
                <a:xfrm>
                  <a:off x="7368312" y="4219846"/>
                  <a:ext cx="0" cy="76442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pic>
            <p:nvPicPr>
              <p:cNvPr id="127" name="Graphic 126" descr="Laptop outline">
                <a:extLst>
                  <a:ext uri="{FF2B5EF4-FFF2-40B4-BE49-F238E27FC236}">
                    <a16:creationId xmlns:a16="http://schemas.microsoft.com/office/drawing/2014/main" id="{6EC5BBE3-B21C-4E2F-EDA0-E661F2594A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3489" y="2971799"/>
                <a:ext cx="3199711" cy="3199711"/>
              </a:xfrm>
              <a:prstGeom prst="rect">
                <a:avLst/>
              </a:prstGeom>
            </p:spPr>
          </p:pic>
        </p:grp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0503A53-7DB3-CCB1-E921-BD1777C5FB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749" y="3330057"/>
              <a:ext cx="1546851" cy="5548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ACBD2FA-4C0F-43D0-67F6-0767DBA443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98023" y="3324509"/>
              <a:ext cx="1546851" cy="5548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Flowchart: Delay 134">
              <a:extLst>
                <a:ext uri="{FF2B5EF4-FFF2-40B4-BE49-F238E27FC236}">
                  <a16:creationId xmlns:a16="http://schemas.microsoft.com/office/drawing/2014/main" id="{BC7D0619-D2BA-C6D1-3370-DAC79A67D8E5}"/>
                </a:ext>
              </a:extLst>
            </p:cNvPr>
            <p:cNvSpPr/>
            <p:nvPr/>
          </p:nvSpPr>
          <p:spPr>
            <a:xfrm>
              <a:off x="6491450" y="2837530"/>
              <a:ext cx="233916" cy="919716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F2B7245E-B7F4-A1FD-05AC-D89E14BA8D34}"/>
                </a:ext>
              </a:extLst>
            </p:cNvPr>
            <p:cNvGrpSpPr/>
            <p:nvPr/>
          </p:nvGrpSpPr>
          <p:grpSpPr>
            <a:xfrm>
              <a:off x="5842805" y="3026565"/>
              <a:ext cx="739514" cy="298321"/>
              <a:chOff x="5842805" y="3037284"/>
              <a:chExt cx="739514" cy="298321"/>
            </a:xfrm>
          </p:grpSpPr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72F09828-CCED-D7DD-93DF-C1712888BC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2805" y="3037284"/>
                <a:ext cx="739514" cy="259647"/>
              </a:xfrm>
              <a:prstGeom prst="line">
                <a:avLst/>
              </a:prstGeom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31BDC827-99EC-1F03-9344-838AE0DD8D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2805" y="3064669"/>
                <a:ext cx="739514" cy="239083"/>
              </a:xfrm>
              <a:prstGeom prst="line">
                <a:avLst/>
              </a:prstGeom>
              <a:ln w="952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5DE5D254-DFEF-F438-9363-6118CF3B26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2805" y="3089275"/>
                <a:ext cx="739514" cy="222530"/>
              </a:xfrm>
              <a:prstGeom prst="line">
                <a:avLst/>
              </a:prstGeom>
              <a:ln w="952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4F2D712-23AD-79D2-05BC-C2D6379EA7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2805" y="3116262"/>
                <a:ext cx="739514" cy="205071"/>
              </a:xfrm>
              <a:prstGeom prst="line">
                <a:avLst/>
              </a:prstGeom>
              <a:ln w="952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5775B1C0-38EF-E712-ECA7-3C72AB3CC2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2805" y="3138488"/>
                <a:ext cx="739514" cy="189869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2C155D2-0B69-EB5E-5664-7118B1C5E9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2805" y="3165005"/>
                <a:ext cx="739514" cy="170600"/>
              </a:xfrm>
              <a:prstGeom prst="line">
                <a:avLst/>
              </a:prstGeom>
              <a:ln w="952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69EC3407-F5E4-6CB9-8E6C-69CFF2C95691}"/>
                </a:ext>
              </a:extLst>
            </p:cNvPr>
            <p:cNvGrpSpPr/>
            <p:nvPr/>
          </p:nvGrpSpPr>
          <p:grpSpPr>
            <a:xfrm flipV="1">
              <a:off x="5842805" y="3327455"/>
              <a:ext cx="739514" cy="298321"/>
              <a:chOff x="5842805" y="3037284"/>
              <a:chExt cx="739514" cy="298321"/>
            </a:xfrm>
          </p:grpSpPr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6D839154-7EE8-303A-4149-454B1C4402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2805" y="3037284"/>
                <a:ext cx="739514" cy="259647"/>
              </a:xfrm>
              <a:prstGeom prst="line">
                <a:avLst/>
              </a:prstGeom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0637C8A1-3DEF-1EC2-E516-FDB59B675A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2805" y="3064669"/>
                <a:ext cx="739514" cy="239083"/>
              </a:xfrm>
              <a:prstGeom prst="line">
                <a:avLst/>
              </a:prstGeom>
              <a:ln w="952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068B49BF-BA21-D2E9-0D8D-EF40B5A3C7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2805" y="3089275"/>
                <a:ext cx="739514" cy="222530"/>
              </a:xfrm>
              <a:prstGeom prst="line">
                <a:avLst/>
              </a:prstGeom>
              <a:ln w="952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4EC5F25B-380B-0688-67FA-FB5A6054A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2805" y="3116262"/>
                <a:ext cx="739514" cy="205071"/>
              </a:xfrm>
              <a:prstGeom prst="line">
                <a:avLst/>
              </a:prstGeom>
              <a:ln w="952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82B728AD-B69B-331A-8F1A-47AED90252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2805" y="3138488"/>
                <a:ext cx="739514" cy="189869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52F2CCC8-F973-FEEC-A91F-DE2DCE839A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2805" y="3165005"/>
                <a:ext cx="739514" cy="170600"/>
              </a:xfrm>
              <a:prstGeom prst="line">
                <a:avLst/>
              </a:prstGeom>
              <a:ln w="952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9EAB0AC8-BBBF-9777-E25C-9030FDBF4871}"/>
                </a:ext>
              </a:extLst>
            </p:cNvPr>
            <p:cNvGrpSpPr/>
            <p:nvPr/>
          </p:nvGrpSpPr>
          <p:grpSpPr>
            <a:xfrm>
              <a:off x="6580391" y="3027189"/>
              <a:ext cx="1080000" cy="127721"/>
              <a:chOff x="6580391" y="3027189"/>
              <a:chExt cx="1080000" cy="127721"/>
            </a:xfrm>
          </p:grpSpPr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6F140F45-49D2-452F-A0E3-23B541DEBE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0391" y="3027189"/>
                <a:ext cx="1080000" cy="0"/>
              </a:xfrm>
              <a:prstGeom prst="line">
                <a:avLst/>
              </a:prstGeom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DBD7577A-A678-731D-56FA-5CB93A0868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0391" y="3054574"/>
                <a:ext cx="1080000" cy="0"/>
              </a:xfrm>
              <a:prstGeom prst="line">
                <a:avLst/>
              </a:prstGeom>
              <a:ln w="952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C8EDAFCD-FFAF-5D58-F855-B19E096F29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0391" y="3079180"/>
                <a:ext cx="1080000" cy="0"/>
              </a:xfrm>
              <a:prstGeom prst="line">
                <a:avLst/>
              </a:prstGeom>
              <a:ln w="952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D8AF28A4-E8A8-0FF1-0CD7-AE633A89E1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0391" y="3106167"/>
                <a:ext cx="1080000" cy="0"/>
              </a:xfrm>
              <a:prstGeom prst="line">
                <a:avLst/>
              </a:prstGeom>
              <a:ln w="952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A18CB296-CE2C-8988-91CA-165B9F9FBB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0391" y="3128393"/>
                <a:ext cx="1080000" cy="0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D14C264C-3FC1-D04B-0B86-123792EBBF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0391" y="3154910"/>
                <a:ext cx="1080000" cy="0"/>
              </a:xfrm>
              <a:prstGeom prst="line">
                <a:avLst/>
              </a:prstGeom>
              <a:ln w="952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3FB9070A-B65E-3579-4542-AD3F517F95F2}"/>
                </a:ext>
              </a:extLst>
            </p:cNvPr>
            <p:cNvGrpSpPr/>
            <p:nvPr/>
          </p:nvGrpSpPr>
          <p:grpSpPr>
            <a:xfrm flipV="1">
              <a:off x="6578412" y="3497571"/>
              <a:ext cx="1080000" cy="127721"/>
              <a:chOff x="6580391" y="3027189"/>
              <a:chExt cx="1080000" cy="127721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99E64F98-A5E5-961F-E7BE-998278DFA4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0391" y="3027189"/>
                <a:ext cx="1080000" cy="0"/>
              </a:xfrm>
              <a:prstGeom prst="line">
                <a:avLst/>
              </a:prstGeom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DE625029-0370-20BD-E87A-AD6F1E758F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0391" y="3054574"/>
                <a:ext cx="1080000" cy="0"/>
              </a:xfrm>
              <a:prstGeom prst="line">
                <a:avLst/>
              </a:prstGeom>
              <a:ln w="952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395D3369-25FF-DD9D-2BF1-CA95A23B66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0391" y="3079180"/>
                <a:ext cx="1080000" cy="0"/>
              </a:xfrm>
              <a:prstGeom prst="line">
                <a:avLst/>
              </a:prstGeom>
              <a:ln w="952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F5BD1A28-7E58-20B6-6444-675B2F65AB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0391" y="3106167"/>
                <a:ext cx="1080000" cy="0"/>
              </a:xfrm>
              <a:prstGeom prst="line">
                <a:avLst/>
              </a:prstGeom>
              <a:ln w="952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3CEB3DC1-BAA9-29FA-B69B-F0EF2320E9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0391" y="3128393"/>
                <a:ext cx="1080000" cy="0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99F73268-901C-3DEE-F8DA-21225701B3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0391" y="3154910"/>
                <a:ext cx="1080000" cy="0"/>
              </a:xfrm>
              <a:prstGeom prst="line">
                <a:avLst/>
              </a:prstGeom>
              <a:ln w="952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4" name="Connector: Curved 163">
              <a:extLst>
                <a:ext uri="{FF2B5EF4-FFF2-40B4-BE49-F238E27FC236}">
                  <a16:creationId xmlns:a16="http://schemas.microsoft.com/office/drawing/2014/main" id="{B14718BA-921F-E95D-E270-F2E96F5370DA}"/>
                </a:ext>
              </a:extLst>
            </p:cNvPr>
            <p:cNvCxnSpPr/>
            <p:nvPr/>
          </p:nvCxnSpPr>
          <p:spPr>
            <a:xfrm>
              <a:off x="7756343" y="3730224"/>
              <a:ext cx="905699" cy="193113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Cube 164">
              <a:extLst>
                <a:ext uri="{FF2B5EF4-FFF2-40B4-BE49-F238E27FC236}">
                  <a16:creationId xmlns:a16="http://schemas.microsoft.com/office/drawing/2014/main" id="{04D7D352-6C69-B140-B06B-C4E4F99CC529}"/>
                </a:ext>
              </a:extLst>
            </p:cNvPr>
            <p:cNvSpPr/>
            <p:nvPr/>
          </p:nvSpPr>
          <p:spPr>
            <a:xfrm>
              <a:off x="3579859" y="2541255"/>
              <a:ext cx="720000" cy="1620000"/>
            </a:xfrm>
            <a:prstGeom prst="cub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6" name="Cube 165">
              <a:extLst>
                <a:ext uri="{FF2B5EF4-FFF2-40B4-BE49-F238E27FC236}">
                  <a16:creationId xmlns:a16="http://schemas.microsoft.com/office/drawing/2014/main" id="{B1D5CE3E-E48A-4D13-DCCC-2B4FD7604382}"/>
                </a:ext>
              </a:extLst>
            </p:cNvPr>
            <p:cNvSpPr/>
            <p:nvPr/>
          </p:nvSpPr>
          <p:spPr>
            <a:xfrm>
              <a:off x="3566720" y="2177593"/>
              <a:ext cx="745434" cy="1997766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C1A4F95A-3321-A960-3BB0-96BDD62E598D}"/>
                </a:ext>
              </a:extLst>
            </p:cNvPr>
            <p:cNvSpPr/>
            <p:nvPr/>
          </p:nvSpPr>
          <p:spPr>
            <a:xfrm>
              <a:off x="4140905" y="2538079"/>
              <a:ext cx="161925" cy="1603470"/>
            </a:xfrm>
            <a:custGeom>
              <a:avLst/>
              <a:gdLst>
                <a:gd name="connsiteX0" fmla="*/ 3175 w 161925"/>
                <a:gd name="connsiteY0" fmla="*/ 163512 h 1703387"/>
                <a:gd name="connsiteX1" fmla="*/ 0 w 161925"/>
                <a:gd name="connsiteY1" fmla="*/ 1703387 h 1703387"/>
                <a:gd name="connsiteX2" fmla="*/ 161925 w 161925"/>
                <a:gd name="connsiteY2" fmla="*/ 1544637 h 1703387"/>
                <a:gd name="connsiteX3" fmla="*/ 158750 w 161925"/>
                <a:gd name="connsiteY3" fmla="*/ 0 h 1703387"/>
                <a:gd name="connsiteX4" fmla="*/ 3175 w 161925"/>
                <a:gd name="connsiteY4" fmla="*/ 163512 h 1703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703387">
                  <a:moveTo>
                    <a:pt x="3175" y="163512"/>
                  </a:moveTo>
                  <a:cubicBezTo>
                    <a:pt x="2117" y="676804"/>
                    <a:pt x="1058" y="1190095"/>
                    <a:pt x="0" y="1703387"/>
                  </a:cubicBezTo>
                  <a:lnTo>
                    <a:pt x="161925" y="1544637"/>
                  </a:lnTo>
                  <a:cubicBezTo>
                    <a:pt x="160867" y="1029758"/>
                    <a:pt x="159808" y="514879"/>
                    <a:pt x="158750" y="0"/>
                  </a:cubicBezTo>
                  <a:lnTo>
                    <a:pt x="3175" y="16351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C1691EC-D229-875F-9D30-D177050B52BD}"/>
              </a:ext>
            </a:extLst>
          </p:cNvPr>
          <p:cNvSpPr/>
          <p:nvPr/>
        </p:nvSpPr>
        <p:spPr>
          <a:xfrm>
            <a:off x="119641" y="1743342"/>
            <a:ext cx="7939043" cy="29226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BC282-61DA-8B07-999F-D2F04E3AC58C}"/>
              </a:ext>
            </a:extLst>
          </p:cNvPr>
          <p:cNvSpPr txBox="1"/>
          <p:nvPr/>
        </p:nvSpPr>
        <p:spPr>
          <a:xfrm>
            <a:off x="2805045" y="4810492"/>
            <a:ext cx="4862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100" dirty="0">
                <a:latin typeface="Calibri" panose="020F0502020204030204" pitchFamily="34" charset="0"/>
                <a:cs typeface="Calibri" panose="020F0502020204030204" pitchFamily="34" charset="0"/>
              </a:rPr>
              <a:t>Spectrometer </a:t>
            </a:r>
          </a:p>
        </p:txBody>
      </p:sp>
    </p:spTree>
    <p:extLst>
      <p:ext uri="{BB962C8B-B14F-4D97-AF65-F5344CB8AC3E}">
        <p14:creationId xmlns:p14="http://schemas.microsoft.com/office/powerpoint/2010/main" val="2673497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30F0-8665-4B42-25DD-B3C331C9B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912" y="1975314"/>
            <a:ext cx="877368" cy="366295"/>
          </a:xfrm>
        </p:spPr>
        <p:txBody>
          <a:bodyPr>
            <a:normAutofit/>
          </a:bodyPr>
          <a:lstStyle/>
          <a:p>
            <a:r>
              <a:rPr lang="en-SG" sz="1000" dirty="0">
                <a:solidFill>
                  <a:schemeClr val="accent1"/>
                </a:solidFill>
              </a:rPr>
              <a:t>Atoms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440BD-F0E6-CCD0-07FB-BC2348B9D3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 smtClean="0"/>
              <a:t>27</a:t>
            </a:fld>
            <a:endParaRPr lang="en-SG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C544B3-7CC8-1C72-2FD1-DF7B4FB7D5D3}"/>
              </a:ext>
            </a:extLst>
          </p:cNvPr>
          <p:cNvSpPr txBox="1">
            <a:spLocks/>
          </p:cNvSpPr>
          <p:nvPr/>
        </p:nvSpPr>
        <p:spPr>
          <a:xfrm>
            <a:off x="2256089" y="2649534"/>
            <a:ext cx="877368" cy="366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sz="1000" dirty="0">
                <a:solidFill>
                  <a:schemeClr val="accent1"/>
                </a:solidFill>
              </a:rPr>
              <a:t>Atoms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C561E29-C59B-BD85-E2A2-1D0A1981C2F5}"/>
              </a:ext>
            </a:extLst>
          </p:cNvPr>
          <p:cNvSpPr txBox="1">
            <a:spLocks/>
          </p:cNvSpPr>
          <p:nvPr/>
        </p:nvSpPr>
        <p:spPr>
          <a:xfrm>
            <a:off x="6926367" y="5964418"/>
            <a:ext cx="877368" cy="366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sz="1000">
                <a:solidFill>
                  <a:schemeClr val="accent1"/>
                </a:solidFill>
              </a:rPr>
              <a:t>Atoms</a:t>
            </a:r>
            <a:endParaRPr lang="en-SG" sz="1000" dirty="0">
              <a:solidFill>
                <a:schemeClr val="accent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61C323-46AB-048A-C7CA-85F8E2D08B1D}"/>
              </a:ext>
            </a:extLst>
          </p:cNvPr>
          <p:cNvSpPr txBox="1">
            <a:spLocks/>
          </p:cNvSpPr>
          <p:nvPr/>
        </p:nvSpPr>
        <p:spPr>
          <a:xfrm>
            <a:off x="7729671" y="2272344"/>
            <a:ext cx="877368" cy="366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sz="1000">
                <a:solidFill>
                  <a:schemeClr val="accent1"/>
                </a:solidFill>
              </a:rPr>
              <a:t>Atoms</a:t>
            </a:r>
            <a:endParaRPr lang="en-SG" sz="1000" dirty="0">
              <a:solidFill>
                <a:schemeClr val="accent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E29DFF-08D2-9867-73C8-58D70642C146}"/>
              </a:ext>
            </a:extLst>
          </p:cNvPr>
          <p:cNvSpPr txBox="1">
            <a:spLocks/>
          </p:cNvSpPr>
          <p:nvPr/>
        </p:nvSpPr>
        <p:spPr>
          <a:xfrm>
            <a:off x="9294026" y="5370782"/>
            <a:ext cx="877368" cy="366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sz="1000">
                <a:solidFill>
                  <a:schemeClr val="accent1"/>
                </a:solidFill>
              </a:rPr>
              <a:t>Atoms</a:t>
            </a:r>
            <a:endParaRPr lang="en-SG" sz="1000" dirty="0">
              <a:solidFill>
                <a:schemeClr val="accent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CBADAA4-C303-3B02-5DAD-C1598FB3A774}"/>
              </a:ext>
            </a:extLst>
          </p:cNvPr>
          <p:cNvSpPr txBox="1">
            <a:spLocks/>
          </p:cNvSpPr>
          <p:nvPr/>
        </p:nvSpPr>
        <p:spPr>
          <a:xfrm>
            <a:off x="170916" y="6330713"/>
            <a:ext cx="877368" cy="366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sz="1000">
                <a:solidFill>
                  <a:schemeClr val="accent1"/>
                </a:solidFill>
              </a:rPr>
              <a:t>Atoms</a:t>
            </a:r>
            <a:endParaRPr lang="en-SG" sz="1000" dirty="0">
              <a:solidFill>
                <a:schemeClr val="accent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7FE358C-A584-D7B4-F442-7AECD97EA35E}"/>
              </a:ext>
            </a:extLst>
          </p:cNvPr>
          <p:cNvSpPr txBox="1">
            <a:spLocks/>
          </p:cNvSpPr>
          <p:nvPr/>
        </p:nvSpPr>
        <p:spPr>
          <a:xfrm>
            <a:off x="9581259" y="2698797"/>
            <a:ext cx="877368" cy="366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sz="1000">
                <a:solidFill>
                  <a:schemeClr val="accent1"/>
                </a:solidFill>
              </a:rPr>
              <a:t>Atoms</a:t>
            </a:r>
            <a:endParaRPr lang="en-SG" sz="1000" dirty="0">
              <a:solidFill>
                <a:schemeClr val="accent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C484C62-85F9-03DA-72E6-C75A78949FEB}"/>
              </a:ext>
            </a:extLst>
          </p:cNvPr>
          <p:cNvSpPr txBox="1">
            <a:spLocks/>
          </p:cNvSpPr>
          <p:nvPr/>
        </p:nvSpPr>
        <p:spPr>
          <a:xfrm>
            <a:off x="290557" y="3841444"/>
            <a:ext cx="877368" cy="366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sz="1000" dirty="0">
                <a:solidFill>
                  <a:schemeClr val="accent1"/>
                </a:solidFill>
              </a:rPr>
              <a:t>Atoms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D07FE7C-53F6-2165-5FFB-0FBC9C7204E5}"/>
              </a:ext>
            </a:extLst>
          </p:cNvPr>
          <p:cNvSpPr txBox="1">
            <a:spLocks/>
          </p:cNvSpPr>
          <p:nvPr/>
        </p:nvSpPr>
        <p:spPr>
          <a:xfrm>
            <a:off x="4779947" y="672020"/>
            <a:ext cx="877368" cy="366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sz="1000">
                <a:solidFill>
                  <a:schemeClr val="accent1"/>
                </a:solidFill>
              </a:rPr>
              <a:t>Atoms</a:t>
            </a:r>
            <a:endParaRPr lang="en-SG" sz="1000" dirty="0">
              <a:solidFill>
                <a:schemeClr val="accent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39D83E3-932E-7540-4C65-1E4B256C076E}"/>
              </a:ext>
            </a:extLst>
          </p:cNvPr>
          <p:cNvSpPr txBox="1">
            <a:spLocks/>
          </p:cNvSpPr>
          <p:nvPr/>
        </p:nvSpPr>
        <p:spPr>
          <a:xfrm>
            <a:off x="3923944" y="4992419"/>
            <a:ext cx="877368" cy="366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sz="1000">
                <a:solidFill>
                  <a:schemeClr val="accent6">
                    <a:lumMod val="75000"/>
                  </a:schemeClr>
                </a:solidFill>
              </a:rPr>
              <a:t>Atoms</a:t>
            </a:r>
            <a:endParaRPr lang="en-SG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824BF0-A5B3-2326-26E9-7954994BAAA2}"/>
              </a:ext>
            </a:extLst>
          </p:cNvPr>
          <p:cNvSpPr txBox="1">
            <a:spLocks/>
          </p:cNvSpPr>
          <p:nvPr/>
        </p:nvSpPr>
        <p:spPr>
          <a:xfrm>
            <a:off x="4667428" y="3245852"/>
            <a:ext cx="877368" cy="366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sz="1000" dirty="0">
                <a:solidFill>
                  <a:schemeClr val="accent6">
                    <a:lumMod val="75000"/>
                  </a:schemeClr>
                </a:solidFill>
              </a:rPr>
              <a:t>Atoms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EB99886-87C3-477F-1ADA-F6BC7C2456D4}"/>
              </a:ext>
            </a:extLst>
          </p:cNvPr>
          <p:cNvSpPr txBox="1">
            <a:spLocks/>
          </p:cNvSpPr>
          <p:nvPr/>
        </p:nvSpPr>
        <p:spPr>
          <a:xfrm>
            <a:off x="0" y="104456"/>
            <a:ext cx="877368" cy="366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sz="1000">
                <a:solidFill>
                  <a:schemeClr val="accent6">
                    <a:lumMod val="75000"/>
                  </a:schemeClr>
                </a:solidFill>
              </a:rPr>
              <a:t>Atoms</a:t>
            </a:r>
            <a:endParaRPr lang="en-SG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0B83C40-E031-B9FB-EBF3-033ED68F544B}"/>
              </a:ext>
            </a:extLst>
          </p:cNvPr>
          <p:cNvSpPr txBox="1">
            <a:spLocks/>
          </p:cNvSpPr>
          <p:nvPr/>
        </p:nvSpPr>
        <p:spPr>
          <a:xfrm>
            <a:off x="10171394" y="960901"/>
            <a:ext cx="877368" cy="366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sz="1000">
                <a:solidFill>
                  <a:schemeClr val="accent6">
                    <a:lumMod val="75000"/>
                  </a:schemeClr>
                </a:solidFill>
              </a:rPr>
              <a:t>Atoms</a:t>
            </a:r>
            <a:endParaRPr lang="en-SG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5D5ACB8-9511-5EF0-30E7-5431909E9390}"/>
              </a:ext>
            </a:extLst>
          </p:cNvPr>
          <p:cNvSpPr txBox="1">
            <a:spLocks/>
          </p:cNvSpPr>
          <p:nvPr/>
        </p:nvSpPr>
        <p:spPr>
          <a:xfrm>
            <a:off x="1378721" y="4589092"/>
            <a:ext cx="877368" cy="366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sz="1000">
                <a:solidFill>
                  <a:schemeClr val="accent6">
                    <a:lumMod val="75000"/>
                  </a:schemeClr>
                </a:solidFill>
              </a:rPr>
              <a:t>Atoms</a:t>
            </a:r>
            <a:endParaRPr lang="en-SG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B6A650C-D945-5CBD-ED9D-06FECBFE7B20}"/>
              </a:ext>
            </a:extLst>
          </p:cNvPr>
          <p:cNvSpPr txBox="1">
            <a:spLocks/>
          </p:cNvSpPr>
          <p:nvPr/>
        </p:nvSpPr>
        <p:spPr>
          <a:xfrm>
            <a:off x="2686228" y="960902"/>
            <a:ext cx="877368" cy="366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sz="1000">
                <a:solidFill>
                  <a:schemeClr val="accent6">
                    <a:lumMod val="75000"/>
                  </a:schemeClr>
                </a:solidFill>
              </a:rPr>
              <a:t>Atoms</a:t>
            </a:r>
            <a:endParaRPr lang="en-SG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8F8C6E6-103E-4595-103F-880C1981FBA2}"/>
              </a:ext>
            </a:extLst>
          </p:cNvPr>
          <p:cNvSpPr txBox="1">
            <a:spLocks/>
          </p:cNvSpPr>
          <p:nvPr/>
        </p:nvSpPr>
        <p:spPr>
          <a:xfrm>
            <a:off x="7138586" y="3477242"/>
            <a:ext cx="877368" cy="366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sz="1000" dirty="0">
                <a:solidFill>
                  <a:schemeClr val="accent6">
                    <a:lumMod val="75000"/>
                  </a:schemeClr>
                </a:solidFill>
              </a:rPr>
              <a:t>Atoms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4BE8678-DE33-6318-4D66-48B3FAE38036}"/>
              </a:ext>
            </a:extLst>
          </p:cNvPr>
          <p:cNvSpPr txBox="1">
            <a:spLocks/>
          </p:cNvSpPr>
          <p:nvPr/>
        </p:nvSpPr>
        <p:spPr>
          <a:xfrm>
            <a:off x="10856008" y="4070396"/>
            <a:ext cx="877368" cy="366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sz="1000">
                <a:solidFill>
                  <a:schemeClr val="accent6">
                    <a:lumMod val="75000"/>
                  </a:schemeClr>
                </a:solidFill>
              </a:rPr>
              <a:t>Atoms</a:t>
            </a:r>
            <a:endParaRPr lang="en-SG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B984788-E32B-B5CE-DE82-1EA775305BFA}"/>
              </a:ext>
            </a:extLst>
          </p:cNvPr>
          <p:cNvSpPr txBox="1">
            <a:spLocks/>
          </p:cNvSpPr>
          <p:nvPr/>
        </p:nvSpPr>
        <p:spPr>
          <a:xfrm>
            <a:off x="531976" y="1845891"/>
            <a:ext cx="877368" cy="366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sz="1000">
                <a:solidFill>
                  <a:schemeClr val="accent6">
                    <a:lumMod val="75000"/>
                  </a:schemeClr>
                </a:solidFill>
              </a:rPr>
              <a:t>Atoms</a:t>
            </a:r>
            <a:endParaRPr lang="en-SG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535A664-55FC-CB27-94AA-3A5D47531136}"/>
              </a:ext>
            </a:extLst>
          </p:cNvPr>
          <p:cNvSpPr txBox="1">
            <a:spLocks/>
          </p:cNvSpPr>
          <p:nvPr/>
        </p:nvSpPr>
        <p:spPr>
          <a:xfrm>
            <a:off x="5442246" y="1958936"/>
            <a:ext cx="877368" cy="366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sz="1000">
                <a:solidFill>
                  <a:schemeClr val="accent1"/>
                </a:solidFill>
              </a:rPr>
              <a:t>Atoms</a:t>
            </a:r>
            <a:endParaRPr lang="en-SG" sz="1000" dirty="0">
              <a:solidFill>
                <a:schemeClr val="accent1"/>
              </a:solidFill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80D520C-0B41-B7C7-EB34-8CB19F1AEF79}"/>
              </a:ext>
            </a:extLst>
          </p:cNvPr>
          <p:cNvSpPr txBox="1">
            <a:spLocks/>
          </p:cNvSpPr>
          <p:nvPr/>
        </p:nvSpPr>
        <p:spPr>
          <a:xfrm>
            <a:off x="7138586" y="1479596"/>
            <a:ext cx="877368" cy="366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sz="1000">
                <a:solidFill>
                  <a:schemeClr val="accent6">
                    <a:lumMod val="75000"/>
                  </a:schemeClr>
                </a:solidFill>
              </a:rPr>
              <a:t>Atoms</a:t>
            </a:r>
            <a:endParaRPr lang="en-SG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A1C504E-F002-A7AB-40A8-4A3453FB26E9}"/>
              </a:ext>
            </a:extLst>
          </p:cNvPr>
          <p:cNvSpPr txBox="1">
            <a:spLocks/>
          </p:cNvSpPr>
          <p:nvPr/>
        </p:nvSpPr>
        <p:spPr>
          <a:xfrm>
            <a:off x="7007551" y="639931"/>
            <a:ext cx="877368" cy="366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sz="1000">
                <a:solidFill>
                  <a:schemeClr val="accent1"/>
                </a:solidFill>
              </a:rPr>
              <a:t>Atoms</a:t>
            </a:r>
            <a:endParaRPr lang="en-SG" sz="1000" dirty="0">
              <a:solidFill>
                <a:schemeClr val="accent1"/>
              </a:solidFill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54D0132C-9D7B-D1C2-4309-24075C1A6518}"/>
              </a:ext>
            </a:extLst>
          </p:cNvPr>
          <p:cNvSpPr txBox="1">
            <a:spLocks/>
          </p:cNvSpPr>
          <p:nvPr/>
        </p:nvSpPr>
        <p:spPr>
          <a:xfrm>
            <a:off x="8703891" y="160591"/>
            <a:ext cx="877368" cy="366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sz="1000">
                <a:solidFill>
                  <a:schemeClr val="accent6">
                    <a:lumMod val="75000"/>
                  </a:schemeClr>
                </a:solidFill>
              </a:rPr>
              <a:t>Atoms</a:t>
            </a:r>
            <a:endParaRPr lang="en-SG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414DA054-BD22-1E93-066E-288A4EDA494E}"/>
              </a:ext>
            </a:extLst>
          </p:cNvPr>
          <p:cNvSpPr txBox="1">
            <a:spLocks/>
          </p:cNvSpPr>
          <p:nvPr/>
        </p:nvSpPr>
        <p:spPr>
          <a:xfrm>
            <a:off x="3931778" y="6006831"/>
            <a:ext cx="877368" cy="366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sz="1000">
                <a:solidFill>
                  <a:schemeClr val="accent1"/>
                </a:solidFill>
              </a:rPr>
              <a:t>Atoms</a:t>
            </a:r>
            <a:endParaRPr lang="en-SG" sz="1000" dirty="0">
              <a:solidFill>
                <a:schemeClr val="accent1"/>
              </a:solidFill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762F125E-9783-9108-DF3A-66C1FF80F9F3}"/>
              </a:ext>
            </a:extLst>
          </p:cNvPr>
          <p:cNvSpPr txBox="1">
            <a:spLocks/>
          </p:cNvSpPr>
          <p:nvPr/>
        </p:nvSpPr>
        <p:spPr>
          <a:xfrm>
            <a:off x="6487683" y="4828962"/>
            <a:ext cx="877368" cy="366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sz="1000">
                <a:solidFill>
                  <a:schemeClr val="accent6">
                    <a:lumMod val="75000"/>
                  </a:schemeClr>
                </a:solidFill>
              </a:rPr>
              <a:t>Atoms</a:t>
            </a:r>
            <a:endParaRPr lang="en-SG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1C17B51F-D9BB-7271-4727-6A17DA5898B5}"/>
              </a:ext>
            </a:extLst>
          </p:cNvPr>
          <p:cNvSpPr txBox="1">
            <a:spLocks/>
          </p:cNvSpPr>
          <p:nvPr/>
        </p:nvSpPr>
        <p:spPr>
          <a:xfrm>
            <a:off x="2993165" y="3590383"/>
            <a:ext cx="877368" cy="366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sz="1000">
                <a:solidFill>
                  <a:schemeClr val="accent1"/>
                </a:solidFill>
              </a:rPr>
              <a:t>Atoms</a:t>
            </a:r>
            <a:endParaRPr lang="en-SG" sz="1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680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609600" y="26064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lang="en-SG" sz="4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Atomic models</a:t>
            </a:r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28</a:t>
            </a:fld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>
          <a:xfrm>
            <a:off x="1444666" y="4226587"/>
            <a:ext cx="2399065" cy="11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900"/>
              <a:buNone/>
            </a:pPr>
            <a:r>
              <a:rPr lang="en-SG" sz="2900">
                <a:solidFill>
                  <a:srgbClr val="595959"/>
                </a:solidFill>
              </a:rPr>
              <a:t>J. J. Thompson (1904)</a:t>
            </a:r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1055440" y="5769266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81000" marR="3810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b="0" i="0" u="sng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Kurzon</a:t>
            </a:r>
            <a:r>
              <a:rPr lang="en-SG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SG" sz="1200" b="0" i="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SG" sz="1200" b="0" i="0" u="sng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 4.0</a:t>
            </a:r>
            <a:r>
              <a:rPr lang="en-SG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via Wikimedia Commons</a:t>
            </a:r>
            <a:endParaRPr sz="12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0" marR="3810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b="0" i="0" u="sng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Bensteele1995</a:t>
            </a:r>
            <a:r>
              <a:rPr lang="en-SG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SG" sz="1200" b="0" i="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SG" sz="1200" b="0" i="0" u="sng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 3.0</a:t>
            </a:r>
            <a:r>
              <a:rPr lang="en-SG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via Wikimedia Commons</a:t>
            </a:r>
            <a:endParaRPr/>
          </a:p>
          <a:p>
            <a:pPr marL="381000" marR="3810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b="0" i="0" u="sng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JabberWok</a:t>
            </a:r>
            <a:r>
              <a:rPr lang="en-SG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SG" sz="1200" b="0" i="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SG" sz="1200" b="0" i="0" u="sng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 3.0</a:t>
            </a:r>
            <a:r>
              <a:rPr lang="en-SG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via Wikimedia Commons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6" name="Google Shape;126;p5"/>
          <p:cNvGrpSpPr/>
          <p:nvPr/>
        </p:nvGrpSpPr>
        <p:grpSpPr>
          <a:xfrm>
            <a:off x="1241307" y="1654918"/>
            <a:ext cx="9504316" cy="2679685"/>
            <a:chOff x="1416220" y="620687"/>
            <a:chExt cx="9504316" cy="2679685"/>
          </a:xfrm>
        </p:grpSpPr>
        <p:sp>
          <p:nvSpPr>
            <p:cNvPr id="127" name="Google Shape;127;p5"/>
            <p:cNvSpPr/>
            <p:nvPr/>
          </p:nvSpPr>
          <p:spPr>
            <a:xfrm>
              <a:off x="1416220" y="620687"/>
              <a:ext cx="9504316" cy="267968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8" name="Google Shape;128;p5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764060" y="853120"/>
              <a:ext cx="2171700" cy="2171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5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932412" y="853120"/>
              <a:ext cx="2171700" cy="2171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5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7896200" y="702836"/>
              <a:ext cx="2844800" cy="24722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Google Shape;131;p5"/>
          <p:cNvSpPr txBox="1"/>
          <p:nvPr/>
        </p:nvSpPr>
        <p:spPr>
          <a:xfrm>
            <a:off x="4643816" y="4226587"/>
            <a:ext cx="2399065" cy="11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900"/>
              <a:buFont typeface="Arial"/>
              <a:buNone/>
            </a:pPr>
            <a:r>
              <a:rPr lang="en-SG" sz="29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E. Rutherford (1911)</a:t>
            </a:r>
            <a:endParaRPr/>
          </a:p>
        </p:txBody>
      </p:sp>
      <p:sp>
        <p:nvSpPr>
          <p:cNvPr id="132" name="Google Shape;132;p5"/>
          <p:cNvSpPr txBox="1"/>
          <p:nvPr/>
        </p:nvSpPr>
        <p:spPr>
          <a:xfrm>
            <a:off x="7752185" y="4232545"/>
            <a:ext cx="2160240" cy="11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900"/>
              <a:buFont typeface="Arial"/>
              <a:buNone/>
            </a:pPr>
            <a:r>
              <a:rPr lang="en-SG" sz="29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N. Bohr (1913)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/>
        </p:nvSpPr>
        <p:spPr>
          <a:xfrm>
            <a:off x="479376" y="7317432"/>
            <a:ext cx="392443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credit: </a:t>
            </a:r>
            <a:r>
              <a:rPr lang="en-SG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Dbachman, CC-BY-SA-3.0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609600" y="28928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SG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Bohr’s</a:t>
            </a:r>
            <a:r>
              <a:rPr lang="en-SG" sz="4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atomic model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 txBox="1">
            <a:spLocks noGrp="1"/>
          </p:cNvSpPr>
          <p:nvPr>
            <p:ph type="body" idx="1"/>
          </p:nvPr>
        </p:nvSpPr>
        <p:spPr>
          <a:xfrm>
            <a:off x="789210" y="1772536"/>
            <a:ext cx="10779398" cy="55510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900"/>
              <a:buNone/>
            </a:pPr>
            <a:r>
              <a:rPr lang="en-SG" sz="2900" dirty="0">
                <a:solidFill>
                  <a:srgbClr val="595959"/>
                </a:solidFill>
              </a:rPr>
              <a:t>Postulate 1:	</a:t>
            </a:r>
            <a:r>
              <a:rPr lang="en-SG" sz="2900" dirty="0">
                <a:solidFill>
                  <a:schemeClr val="accent1"/>
                </a:solidFill>
              </a:rPr>
              <a:t>Electrons move in circular orbits </a:t>
            </a:r>
            <a:r>
              <a:rPr lang="en-SG" sz="2900" dirty="0">
                <a:solidFill>
                  <a:srgbClr val="595959"/>
                </a:solidFill>
              </a:rPr>
              <a:t>around the nucleus.</a:t>
            </a:r>
            <a:endParaRPr dirty="0"/>
          </a:p>
        </p:txBody>
      </p:sp>
      <p:sp>
        <p:nvSpPr>
          <p:cNvPr id="140" name="Google Shape;140;p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29</a:t>
            </a:fld>
            <a:endParaRPr/>
          </a:p>
        </p:txBody>
      </p:sp>
      <p:sp>
        <p:nvSpPr>
          <p:cNvPr id="141" name="Google Shape;141;p6"/>
          <p:cNvSpPr txBox="1"/>
          <p:nvPr/>
        </p:nvSpPr>
        <p:spPr>
          <a:xfrm>
            <a:off x="2970693" y="3003287"/>
            <a:ext cx="5472716" cy="44627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43" name="Google Shape;143;p6"/>
          <p:cNvCxnSpPr/>
          <p:nvPr/>
        </p:nvCxnSpPr>
        <p:spPr>
          <a:xfrm>
            <a:off x="4007768" y="7317432"/>
            <a:ext cx="4507542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" name="Google Shape;144;p6"/>
          <p:cNvCxnSpPr/>
          <p:nvPr/>
        </p:nvCxnSpPr>
        <p:spPr>
          <a:xfrm rot="10800000">
            <a:off x="12360696" y="6356351"/>
            <a:ext cx="0" cy="164949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145;p6"/>
          <p:cNvSpPr txBox="1"/>
          <p:nvPr/>
        </p:nvSpPr>
        <p:spPr>
          <a:xfrm>
            <a:off x="2957685" y="5339473"/>
            <a:ext cx="1659914" cy="794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00"/>
              <a:buFont typeface="Arial"/>
              <a:buNone/>
            </a:pPr>
            <a:r>
              <a:rPr lang="en-SG" sz="23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Centripetal force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6" name="Google Shape;146;p6"/>
          <p:cNvCxnSpPr/>
          <p:nvPr/>
        </p:nvCxnSpPr>
        <p:spPr>
          <a:xfrm rot="-5400000">
            <a:off x="3738992" y="4456266"/>
            <a:ext cx="1117500" cy="716400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47" name="Google Shape;147;p6"/>
          <p:cNvGrpSpPr/>
          <p:nvPr/>
        </p:nvGrpSpPr>
        <p:grpSpPr>
          <a:xfrm>
            <a:off x="551384" y="3226425"/>
            <a:ext cx="2520000" cy="2520000"/>
            <a:chOff x="8499267" y="3356992"/>
            <a:chExt cx="2520000" cy="2520000"/>
          </a:xfrm>
        </p:grpSpPr>
        <p:sp>
          <p:nvSpPr>
            <p:cNvPr id="148" name="Google Shape;148;p6"/>
            <p:cNvSpPr/>
            <p:nvPr/>
          </p:nvSpPr>
          <p:spPr>
            <a:xfrm>
              <a:off x="8499267" y="3356992"/>
              <a:ext cx="2520000" cy="25200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" name="Google Shape;149;p6"/>
            <p:cNvCxnSpPr/>
            <p:nvPr/>
          </p:nvCxnSpPr>
          <p:spPr>
            <a:xfrm flipH="1">
              <a:off x="10024066" y="3576456"/>
              <a:ext cx="482416" cy="644632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150" name="Google Shape;150;p6"/>
            <p:cNvSpPr/>
            <p:nvPr/>
          </p:nvSpPr>
          <p:spPr>
            <a:xfrm>
              <a:off x="10416480" y="350444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</a:t>
              </a:r>
              <a:endPara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9609187" y="4465410"/>
              <a:ext cx="293337" cy="2933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6"/>
          <p:cNvSpPr/>
          <p:nvPr/>
        </p:nvSpPr>
        <p:spPr>
          <a:xfrm>
            <a:off x="8515310" y="3645304"/>
            <a:ext cx="3557354" cy="2520000"/>
          </a:xfrm>
          <a:prstGeom prst="roundRect">
            <a:avLst>
              <a:gd name="adj" fmla="val 9469"/>
            </a:avLst>
          </a:prstGeom>
          <a:solidFill>
            <a:srgbClr val="EAF1D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8709230" y="4230075"/>
            <a:ext cx="2593227" cy="43544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175" b="-1267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5" name="Google Shape;155;p6"/>
          <p:cNvSpPr txBox="1"/>
          <p:nvPr/>
        </p:nvSpPr>
        <p:spPr>
          <a:xfrm>
            <a:off x="8722804" y="4863627"/>
            <a:ext cx="2065026" cy="47269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2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dirty="0"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156" name="Google Shape;156;p6"/>
          <p:cNvSpPr txBox="1"/>
          <p:nvPr/>
        </p:nvSpPr>
        <p:spPr>
          <a:xfrm>
            <a:off x="8719137" y="5481555"/>
            <a:ext cx="3055580" cy="50263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7" name="Google Shape;157;p6"/>
          <p:cNvSpPr txBox="1"/>
          <p:nvPr/>
        </p:nvSpPr>
        <p:spPr>
          <a:xfrm>
            <a:off x="8655738" y="3761233"/>
            <a:ext cx="3272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Derivation of centripetal acceleration</a:t>
            </a:r>
            <a:endParaRPr/>
          </a:p>
        </p:txBody>
      </p:sp>
      <p:sp>
        <p:nvSpPr>
          <p:cNvPr id="158" name="Google Shape;158;p6"/>
          <p:cNvSpPr txBox="1"/>
          <p:nvPr/>
        </p:nvSpPr>
        <p:spPr>
          <a:xfrm>
            <a:off x="4292070" y="5518444"/>
            <a:ext cx="1659914" cy="646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00"/>
              <a:buFont typeface="Arial"/>
              <a:buNone/>
            </a:pPr>
            <a:r>
              <a:rPr lang="en-SG" sz="230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= Mass  x</a:t>
            </a:r>
            <a:endParaRPr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9" name="Google Shape;159;p6"/>
          <p:cNvSpPr txBox="1"/>
          <p:nvPr/>
        </p:nvSpPr>
        <p:spPr>
          <a:xfrm>
            <a:off x="5630822" y="5343914"/>
            <a:ext cx="1833330" cy="794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00"/>
              <a:buFont typeface="Arial"/>
              <a:buNone/>
            </a:pPr>
            <a:r>
              <a:rPr lang="en-SG" sz="230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Centripetal acceleration</a:t>
            </a:r>
            <a:endParaRPr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785106" y="3872597"/>
                <a:ext cx="2448876" cy="9713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9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9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29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9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9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9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9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𝑍𝑒</m:t>
                              </m:r>
                            </m:e>
                          </m:d>
                          <m:r>
                            <a:rPr lang="en-US" sz="29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SG" sz="2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SG" sz="2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SG" sz="2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SG" sz="2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106" y="3872597"/>
                <a:ext cx="2448876" cy="97135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3C695A-A7C1-2ADF-2A54-EA937B7B3741}"/>
                  </a:ext>
                </a:extLst>
              </p:cNvPr>
              <p:cNvSpPr txBox="1"/>
              <p:nvPr/>
            </p:nvSpPr>
            <p:spPr>
              <a:xfrm>
                <a:off x="11095941" y="5040728"/>
                <a:ext cx="974946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15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SG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15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SG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SG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15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SG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15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sz="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3C695A-A7C1-2ADF-2A54-EA937B7B3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5941" y="5040728"/>
                <a:ext cx="974946" cy="230832"/>
              </a:xfrm>
              <a:prstGeom prst="rect">
                <a:avLst/>
              </a:prstGeom>
              <a:blipFill>
                <a:blip r:embed="rId9"/>
                <a:stretch>
                  <a:fillRect l="-18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/>
        </p:nvSpPr>
        <p:spPr>
          <a:xfrm>
            <a:off x="609600" y="20480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900"/>
              <a:buFont typeface="Calibri"/>
              <a:buNone/>
            </a:pPr>
            <a:r>
              <a:rPr lang="en-SG" sz="39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Mathy</a:t>
            </a:r>
            <a:r>
              <a:rPr lang="en-SG" sz="39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stuff </a:t>
            </a:r>
            <a:r>
              <a:rPr lang="en-SG" sz="39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(pre-lesson homework)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Google Shape;104;p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39824" y="1600201"/>
                <a:ext cx="10972800" cy="7486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0" indent="0">
                  <a:spcBef>
                    <a:spcPts val="0"/>
                  </a:spcBef>
                  <a:buClr>
                    <a:srgbClr val="595959"/>
                  </a:buClr>
                  <a:buSzPts val="2400"/>
                  <a:buNone/>
                </a:pPr>
                <a:r>
                  <a:rPr lang="en-SG" sz="2700" dirty="0">
                    <a:solidFill>
                      <a:srgbClr val="595959"/>
                    </a:solidFill>
                  </a:rPr>
                  <a:t>Graph </a:t>
                </a:r>
                <a14:m>
                  <m:oMath xmlns:m="http://schemas.openxmlformats.org/officeDocument/2006/math">
                    <m:r>
                      <a:rPr lang="en-SG" sz="27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sz="27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7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SG" sz="27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G" sz="27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SG" sz="27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sz="27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𝑘𝑥</m:t>
                        </m:r>
                        <m:r>
                          <a:rPr lang="en-SG" sz="27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sz="27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SG" sz="27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SG" sz="27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sz="27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SG" sz="27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SG" sz="2700" dirty="0">
                    <a:solidFill>
                      <a:srgbClr val="595959"/>
                    </a:solidFill>
                  </a:rPr>
                  <a:t> on Desmos.  </a:t>
                </a:r>
                <a:endParaRPr sz="2700" dirty="0"/>
              </a:p>
            </p:txBody>
          </p:sp>
        </mc:Choice>
        <mc:Fallback xmlns="">
          <p:sp>
            <p:nvSpPr>
              <p:cNvPr id="104" name="Google Shape;104;p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9824" y="1600201"/>
                <a:ext cx="10972800" cy="748679"/>
              </a:xfrm>
              <a:prstGeom prst="rect">
                <a:avLst/>
              </a:prstGeom>
              <a:blipFill>
                <a:blip r:embed="rId3"/>
                <a:stretch>
                  <a:fillRect l="-1056" t="-73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Google Shape;105;p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3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Google Shape;109;p3"/>
              <p:cNvSpPr txBox="1"/>
              <p:nvPr/>
            </p:nvSpPr>
            <p:spPr>
              <a:xfrm>
                <a:off x="1219200" y="2304153"/>
                <a:ext cx="10601325" cy="21395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lvl="0">
                  <a:buClr>
                    <a:srgbClr val="595959"/>
                  </a:buClr>
                  <a:buSzPts val="2400"/>
                </a:pPr>
                <a:r>
                  <a:rPr lang="en-SG" sz="2400" b="0" u="none" dirty="0">
                    <a:solidFill>
                      <a:srgbClr val="59595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We find that </a:t>
                </a:r>
                <a14:m>
                  <m:oMath xmlns:m="http://schemas.openxmlformats.org/officeDocument/2006/math">
                    <m:r>
                      <a:rPr lang="en-SG" sz="2400" b="0" i="1" u="none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𝑘</m:t>
                    </m:r>
                  </m:oMath>
                </a14:m>
                <a:r>
                  <a:rPr lang="en-SG" sz="2400" b="0" u="none" dirty="0">
                    <a:solidFill>
                      <a:srgbClr val="59595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affects the wavelength. </a:t>
                </a:r>
              </a:p>
              <a:p>
                <a:pPr lvl="0">
                  <a:buClr>
                    <a:srgbClr val="595959"/>
                  </a:buClr>
                  <a:buSzPts val="2400"/>
                </a:pPr>
                <a:r>
                  <a:rPr lang="en-SG" sz="2400" dirty="0">
                    <a:solidFill>
                      <a:srgbClr val="59595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(Click play for </a:t>
                </a:r>
                <a14:m>
                  <m:oMath xmlns:m="http://schemas.openxmlformats.org/officeDocument/2006/math">
                    <m:r>
                      <a:rPr lang="en-SG" sz="2400" i="1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𝑡</m:t>
                    </m:r>
                  </m:oMath>
                </a14:m>
                <a:r>
                  <a:rPr lang="en-SG" sz="2400" dirty="0">
                    <a:solidFill>
                      <a:srgbClr val="59595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) </a:t>
                </a:r>
                <a:r>
                  <a:rPr lang="en-SG" sz="2400" b="0" u="none" dirty="0">
                    <a:solidFill>
                      <a:srgbClr val="59595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The wave travels as </a:t>
                </a:r>
                <a14:m>
                  <m:oMath xmlns:m="http://schemas.openxmlformats.org/officeDocument/2006/math">
                    <m:r>
                      <a:rPr lang="en-SG" sz="2400" b="0" i="1" u="none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𝑡</m:t>
                    </m:r>
                  </m:oMath>
                </a14:m>
                <a:r>
                  <a:rPr lang="en-SG" sz="2400" b="0" u="none" dirty="0">
                    <a:solidFill>
                      <a:srgbClr val="59595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increases.</a:t>
                </a:r>
              </a:p>
              <a:p>
                <a:pPr lvl="0">
                  <a:buClr>
                    <a:srgbClr val="595959"/>
                  </a:buClr>
                  <a:buSzPts val="2400"/>
                </a:pPr>
                <a14:m>
                  <m:oMath xmlns:m="http://schemas.openxmlformats.org/officeDocument/2006/math">
                    <m:r>
                      <a:rPr lang="en-SG" sz="2400" b="0" i="1" u="none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𝜔</m:t>
                    </m:r>
                  </m:oMath>
                </a14:m>
                <a:r>
                  <a:rPr lang="en-SG" sz="2400" dirty="0">
                    <a:solidFill>
                      <a:srgbClr val="59595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SG" sz="2400" b="0" u="none" dirty="0">
                    <a:solidFill>
                      <a:srgbClr val="59595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affects the speed of the travel. </a:t>
                </a:r>
              </a:p>
              <a:p>
                <a:pPr lvl="0">
                  <a:buClr>
                    <a:srgbClr val="595959"/>
                  </a:buClr>
                  <a:buSzPts val="2400"/>
                </a:pPr>
                <a14:m>
                  <m:oMath xmlns:m="http://schemas.openxmlformats.org/officeDocument/2006/math">
                    <m:r>
                      <a:rPr lang="en-SG" sz="2400" i="1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𝑘</m:t>
                    </m:r>
                  </m:oMath>
                </a14:m>
                <a:r>
                  <a:rPr lang="en-SG" sz="2400" b="0" u="none" dirty="0">
                    <a:solidFill>
                      <a:srgbClr val="59595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affects the speed too, in an opposite way!</a:t>
                </a:r>
              </a:p>
              <a:p>
                <a:pPr lvl="0">
                  <a:buClr>
                    <a:srgbClr val="595959"/>
                  </a:buClr>
                  <a:buSzPts val="2400"/>
                </a:pPr>
                <a14:m>
                  <m:oMath xmlns:m="http://schemas.openxmlformats.org/officeDocument/2006/math">
                    <m:r>
                      <a:rPr lang="en-SG" sz="2400" b="0" i="1" u="none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𝜙</m:t>
                    </m:r>
                  </m:oMath>
                </a14:m>
                <a:r>
                  <a:rPr lang="en-SG" sz="2400" b="0" u="none" dirty="0">
                    <a:solidFill>
                      <a:srgbClr val="59595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translate the graph horizontally. </a:t>
                </a:r>
                <a:endParaRPr sz="2400" b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09" name="Google Shape;109;p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304153"/>
                <a:ext cx="10601325" cy="2139510"/>
              </a:xfrm>
              <a:prstGeom prst="rect">
                <a:avLst/>
              </a:prstGeom>
              <a:blipFill>
                <a:blip r:embed="rId4"/>
                <a:stretch>
                  <a:fillRect l="-920" t="-22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4AB9AE-7E6C-9827-741F-612B52732F71}"/>
                  </a:ext>
                </a:extLst>
              </p:cNvPr>
              <p:cNvSpPr txBox="1"/>
              <p:nvPr/>
            </p:nvSpPr>
            <p:spPr>
              <a:xfrm>
                <a:off x="809625" y="4737298"/>
                <a:ext cx="8343900" cy="5359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SG" sz="27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7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SG" sz="27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G" sz="27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SG" sz="27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SG" sz="27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SG" sz="27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2700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SG" sz="27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SG" sz="27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𝑘𝑥</m:t>
                          </m:r>
                          <m:r>
                            <a:rPr lang="en-SG" sz="27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sz="27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SG" sz="27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SG" sz="27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SG" sz="27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SG" sz="27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func>
                        <m:funcPr>
                          <m:ctrlPr>
                            <a:rPr lang="en-SG" sz="27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2700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SG" sz="27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SG" sz="27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𝑘𝑥</m:t>
                          </m:r>
                          <m:r>
                            <a:rPr lang="en-SG" sz="27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sz="27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SG" sz="27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SG" sz="27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SG" sz="27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4AB9AE-7E6C-9827-741F-612B52732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25" y="4737298"/>
                <a:ext cx="8343900" cy="5359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/>
          <p:nvPr/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SG" sz="44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Bohr’s</a:t>
            </a:r>
            <a:r>
              <a:rPr lang="en-SG" sz="44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atomic model</a:t>
            </a:r>
            <a:endParaRPr sz="44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30</a:t>
            </a:fld>
            <a:endParaRPr/>
          </a:p>
        </p:txBody>
      </p:sp>
      <p:cxnSp>
        <p:nvCxnSpPr>
          <p:cNvPr id="169" name="Google Shape;169;p7"/>
          <p:cNvCxnSpPr/>
          <p:nvPr/>
        </p:nvCxnSpPr>
        <p:spPr>
          <a:xfrm rot="10800000">
            <a:off x="12360696" y="6356351"/>
            <a:ext cx="0" cy="164949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0" name="Google Shape;170;p7"/>
          <p:cNvSpPr txBox="1"/>
          <p:nvPr/>
        </p:nvSpPr>
        <p:spPr>
          <a:xfrm>
            <a:off x="789210" y="1772536"/>
            <a:ext cx="10779398" cy="53752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900"/>
              <a:buFont typeface="Arial"/>
              <a:buNone/>
            </a:pPr>
            <a:r>
              <a:rPr lang="en-SG" sz="29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Postulate 2:	The </a:t>
            </a:r>
            <a:r>
              <a:rPr lang="en-SG" sz="29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angular momentum </a:t>
            </a:r>
            <a:r>
              <a:rPr lang="en-SG" sz="29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of the electron is</a:t>
            </a:r>
            <a:r>
              <a:rPr lang="en-SG" sz="29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quantised</a:t>
            </a:r>
            <a:endParaRPr sz="29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7"/>
          <p:cNvSpPr txBox="1"/>
          <p:nvPr/>
        </p:nvSpPr>
        <p:spPr>
          <a:xfrm>
            <a:off x="8720010" y="3534760"/>
            <a:ext cx="2493054" cy="44627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10901" y="3334192"/>
                <a:ext cx="3606949" cy="8474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9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9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𝑚𝑣𝑟</m:t>
                      </m:r>
                      <m:r>
                        <a:rPr lang="en-US" sz="29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9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>
                        <m:fPr>
                          <m:ctrlPr>
                            <a:rPr lang="en-US" sz="2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29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9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9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oMath>
                  </m:oMathPara>
                </a14:m>
                <a:endParaRPr lang="en-US" sz="29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901" y="3334192"/>
                <a:ext cx="3606949" cy="8474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31</a:t>
            </a:fld>
            <a:endParaRPr/>
          </a:p>
        </p:txBody>
      </p:sp>
      <p:sp>
        <p:nvSpPr>
          <p:cNvPr id="178" name="Google Shape;178;p8"/>
          <p:cNvSpPr txBox="1"/>
          <p:nvPr/>
        </p:nvSpPr>
        <p:spPr>
          <a:xfrm>
            <a:off x="609600" y="1852312"/>
            <a:ext cx="939758" cy="538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9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P1: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CDDEF4-C326-4D94-ACD0-66A4B6949F72}"/>
                  </a:ext>
                </a:extLst>
              </p:cNvPr>
              <p:cNvSpPr txBox="1"/>
              <p:nvPr/>
            </p:nvSpPr>
            <p:spPr>
              <a:xfrm>
                <a:off x="8585509" y="4269909"/>
                <a:ext cx="2844800" cy="13417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9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sSubPr>
                        <m:e>
                          <m:r>
                            <a:rPr lang="ar-AE" sz="29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𝑟</m:t>
                          </m:r>
                        </m:e>
                        <m:sub>
                          <m:r>
                            <a:rPr lang="ar-AE" sz="29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𝑛</m:t>
                          </m:r>
                        </m:sub>
                      </m:sSub>
                      <m:r>
                        <a:rPr lang="ar-AE" sz="29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lang="ar-AE" sz="29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n-SG" sz="29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SG" sz="29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SG" sz="29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9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SG" sz="29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29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ar-AE" sz="29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ar-AE" sz="29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9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n-US" sz="29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sz="29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9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𝑚</m:t>
                          </m:r>
                          <m:r>
                            <a:rPr lang="ar-AE" sz="29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𝑍</m:t>
                          </m:r>
                          <m:sSup>
                            <m:sSupPr>
                              <m:ctrlPr>
                                <a:rPr lang="ar-AE" sz="29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ar-AE" sz="29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 sz="29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ar-AE" sz="29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endParaRPr lang="en-SG" sz="29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CDDEF4-C326-4D94-ACD0-66A4B6949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509" y="4269909"/>
                <a:ext cx="2844800" cy="1341778"/>
              </a:xfrm>
              <a:prstGeom prst="rect">
                <a:avLst/>
              </a:prstGeom>
              <a:blipFill>
                <a:blip r:embed="rId3"/>
                <a:stretch>
                  <a:fillRect r="-192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35665" y="1635919"/>
                <a:ext cx="2431114" cy="9713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9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9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29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9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9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9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9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9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9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29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9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𝑍𝑒</m:t>
                              </m:r>
                            </m:e>
                          </m:d>
                          <m:r>
                            <a:rPr lang="en-US" sz="29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SG" sz="29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SG" sz="29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SG" sz="29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9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SG" sz="29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9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9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9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9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665" y="1635919"/>
                <a:ext cx="2431114" cy="9713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178;p8"/>
          <p:cNvSpPr txBox="1"/>
          <p:nvPr/>
        </p:nvSpPr>
        <p:spPr>
          <a:xfrm>
            <a:off x="5157729" y="1811716"/>
            <a:ext cx="790095" cy="538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9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P2: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126167" y="3024887"/>
                <a:ext cx="3140988" cy="9713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9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9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9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9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9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9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𝑚𝑟𝑍</m:t>
                          </m:r>
                          <m:sSup>
                            <m:sSupPr>
                              <m:ctrlPr>
                                <a:rPr lang="en-US" sz="29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9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9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SG" sz="2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SG" sz="2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SG" sz="2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SG" sz="2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9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167" y="3024887"/>
                <a:ext cx="3140988" cy="9713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768688" y="3013511"/>
                <a:ext cx="5241371" cy="9713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9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9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9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9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9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9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9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9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9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e>
                        <m:sup>
                          <m:r>
                            <a:rPr lang="en-US" sz="2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9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9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9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𝑚𝑟𝑍</m:t>
                          </m:r>
                          <m:sSup>
                            <m:sSupPr>
                              <m:ctrlPr>
                                <a:rPr lang="en-US" sz="29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9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9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SG" sz="2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SG" sz="2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SG" sz="2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SG" sz="2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9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688" y="3013511"/>
                <a:ext cx="5241371" cy="9713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92167" y="1610678"/>
                <a:ext cx="5800178" cy="8474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9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9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𝑚𝑣𝑟</m:t>
                      </m:r>
                      <m:r>
                        <a:rPr lang="en-US" sz="29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9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>
                        <m:fPr>
                          <m:ctrlPr>
                            <a:rPr lang="en-US" sz="29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9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9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9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29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9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9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en-US" sz="29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sz="29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9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9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9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9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9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9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9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,… </m:t>
                      </m:r>
                    </m:oMath>
                  </m:oMathPara>
                </a14:m>
                <a:endParaRPr lang="en-US" sz="29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167" y="1610678"/>
                <a:ext cx="5800178" cy="8474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119113" y="4612230"/>
            <a:ext cx="747897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radii of the circular orbits are quantized!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63F1D1-EE3B-E1F8-5A22-AB9EF57C0EE9}"/>
                  </a:ext>
                </a:extLst>
              </p:cNvPr>
              <p:cNvSpPr txBox="1"/>
              <p:nvPr/>
            </p:nvSpPr>
            <p:spPr>
              <a:xfrm>
                <a:off x="1764499" y="5814202"/>
                <a:ext cx="9518401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Setting </a:t>
                </a:r>
                <a14:m>
                  <m:oMath xmlns:m="http://schemas.openxmlformats.org/officeDocument/2006/math">
                    <m:r>
                      <a:rPr lang="en-SG" sz="23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SG" sz="23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SG" sz="23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2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SG" sz="23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𝑍</m:t>
                    </m:r>
                    <m:r>
                      <a:rPr lang="en-SG" sz="23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SG" sz="23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2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allows us to estimate the size of a hydrogen atom.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63F1D1-EE3B-E1F8-5A22-AB9EF57C0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499" y="5814202"/>
                <a:ext cx="9518401" cy="446276"/>
              </a:xfrm>
              <a:prstGeom prst="rect">
                <a:avLst/>
              </a:prstGeom>
              <a:blipFill>
                <a:blip r:embed="rId8"/>
                <a:stretch>
                  <a:fillRect l="-896" t="-10959" b="-301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165;p7">
            <a:extLst>
              <a:ext uri="{FF2B5EF4-FFF2-40B4-BE49-F238E27FC236}">
                <a16:creationId xmlns:a16="http://schemas.microsoft.com/office/drawing/2014/main" id="{6D97CA6D-C1C0-B084-731E-C0B6761B1007}"/>
              </a:ext>
            </a:extLst>
          </p:cNvPr>
          <p:cNvSpPr txBox="1"/>
          <p:nvPr/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SG" sz="44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Bohr’s</a:t>
            </a:r>
            <a:r>
              <a:rPr lang="en-SG" sz="44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atomic model</a:t>
            </a:r>
            <a:endParaRPr sz="44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76;p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32</a:t>
            </a:fld>
            <a:endParaRPr/>
          </a:p>
        </p:txBody>
      </p:sp>
      <p:sp>
        <p:nvSpPr>
          <p:cNvPr id="13" name="Google Shape;178;p8"/>
          <p:cNvSpPr txBox="1"/>
          <p:nvPr/>
        </p:nvSpPr>
        <p:spPr>
          <a:xfrm>
            <a:off x="968990" y="2041685"/>
            <a:ext cx="10613409" cy="538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9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Energy of electron in quantised orbits: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CDDEF4-C326-4D94-ACD0-66A4B6949F72}"/>
                  </a:ext>
                </a:extLst>
              </p:cNvPr>
              <p:cNvSpPr txBox="1"/>
              <p:nvPr/>
            </p:nvSpPr>
            <p:spPr>
              <a:xfrm>
                <a:off x="2535243" y="2962775"/>
                <a:ext cx="6742872" cy="14518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9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sSubPr>
                        <m:e>
                          <m:r>
                            <a:rPr lang="en-US" sz="29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𝐸</m:t>
                          </m:r>
                        </m:e>
                        <m:sub>
                          <m:r>
                            <a:rPr lang="ar-AE" sz="29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𝑛</m:t>
                          </m:r>
                        </m:sub>
                      </m:sSub>
                      <m:r>
                        <a:rPr lang="ar-AE" sz="29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=</m:t>
                      </m:r>
                      <m:r>
                        <a:rPr lang="en-US" sz="29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−</m:t>
                      </m:r>
                      <m:f>
                        <m:fPr>
                          <m:ctrlPr>
                            <a:rPr lang="ar-AE" sz="29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9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n-US" sz="29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9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9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n-US" sz="29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9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9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𝑚</m:t>
                          </m:r>
                        </m:num>
                        <m:den>
                          <m:r>
                            <a:rPr lang="en-US" sz="29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32</m:t>
                          </m:r>
                          <m:sSup>
                            <m:sSupPr>
                              <m:ctrlPr>
                                <a:rPr lang="en-US" sz="29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n-US" sz="29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29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29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bSupPr>
                            <m:e>
                              <m:r>
                                <a:rPr lang="en-US" sz="29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9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9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9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n-US" sz="29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sz="29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9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n-US" sz="29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9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900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,   </m:t>
                      </m:r>
                      <m:r>
                        <a:rPr lang="en-US" sz="2900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𝑛</m:t>
                      </m:r>
                      <m:r>
                        <a:rPr lang="en-US" sz="2900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=</m:t>
                      </m:r>
                      <m:r>
                        <a:rPr lang="en-US" sz="2900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1</m:t>
                      </m:r>
                      <m:r>
                        <a:rPr lang="en-US" sz="2900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,</m:t>
                      </m:r>
                      <m:r>
                        <a:rPr lang="en-US" sz="2900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2</m:t>
                      </m:r>
                      <m:r>
                        <a:rPr lang="en-US" sz="2900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,</m:t>
                      </m:r>
                      <m:r>
                        <a:rPr lang="en-US" sz="2900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3</m:t>
                      </m:r>
                      <m:r>
                        <a:rPr lang="en-US" sz="2900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,…</m:t>
                      </m:r>
                    </m:oMath>
                  </m:oMathPara>
                </a14:m>
                <a:endParaRPr lang="ar-AE" sz="29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endParaRPr lang="en-SG" sz="29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CDDEF4-C326-4D94-ACD0-66A4B6949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243" y="2962775"/>
                <a:ext cx="6742872" cy="14518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oogle Shape;178;p8"/>
          <p:cNvSpPr txBox="1"/>
          <p:nvPr/>
        </p:nvSpPr>
        <p:spPr>
          <a:xfrm>
            <a:off x="7929350" y="4355274"/>
            <a:ext cx="3848668" cy="38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9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Derivation in lecture notes (</a:t>
            </a:r>
            <a:r>
              <a:rPr lang="en-SG" sz="19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pg</a:t>
            </a:r>
            <a:r>
              <a:rPr lang="en-SG" sz="19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17)</a:t>
            </a:r>
          </a:p>
        </p:txBody>
      </p:sp>
      <p:sp>
        <p:nvSpPr>
          <p:cNvPr id="2" name="Google Shape;165;p7">
            <a:extLst>
              <a:ext uri="{FF2B5EF4-FFF2-40B4-BE49-F238E27FC236}">
                <a16:creationId xmlns:a16="http://schemas.microsoft.com/office/drawing/2014/main" id="{0124E043-4F2D-3027-24D8-827A409EF4F4}"/>
              </a:ext>
            </a:extLst>
          </p:cNvPr>
          <p:cNvSpPr txBox="1"/>
          <p:nvPr/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SG" sz="44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Bohr’s</a:t>
            </a:r>
            <a:r>
              <a:rPr lang="en-SG" sz="44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atomic model</a:t>
            </a:r>
            <a:endParaRPr sz="44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5472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/>
          <p:nvPr/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SG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Bohr’s</a:t>
            </a:r>
            <a:r>
              <a:rPr lang="en-SG" sz="4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atomic model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33</a:t>
            </a:fld>
            <a:endParaRPr/>
          </a:p>
        </p:txBody>
      </p:sp>
      <p:sp>
        <p:nvSpPr>
          <p:cNvPr id="189" name="Google Shape;189;p9"/>
          <p:cNvSpPr txBox="1"/>
          <p:nvPr/>
        </p:nvSpPr>
        <p:spPr>
          <a:xfrm>
            <a:off x="4079776" y="3225515"/>
            <a:ext cx="3981924" cy="8473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91" name="Google Shape;191;p9"/>
          <p:cNvCxnSpPr/>
          <p:nvPr/>
        </p:nvCxnSpPr>
        <p:spPr>
          <a:xfrm rot="10800000">
            <a:off x="12360696" y="6356351"/>
            <a:ext cx="0" cy="164949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2" name="Google Shape;192;p9"/>
          <p:cNvSpPr txBox="1"/>
          <p:nvPr/>
        </p:nvSpPr>
        <p:spPr>
          <a:xfrm>
            <a:off x="1058795" y="1889388"/>
            <a:ext cx="10074409" cy="96299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900"/>
              <a:buFont typeface="Arial"/>
              <a:buNone/>
            </a:pPr>
            <a:r>
              <a:rPr lang="en-SG" sz="29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Postulate 3: Electrons can transit between allowed orbits by  </a:t>
            </a:r>
            <a:br>
              <a:rPr lang="en-SG" sz="29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SG" sz="29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		emitting or absorbing of a photon. </a:t>
            </a:r>
            <a:endParaRPr dirty="0"/>
          </a:p>
        </p:txBody>
      </p:sp>
      <p:sp>
        <p:nvSpPr>
          <p:cNvPr id="193" name="Google Shape;193;p9"/>
          <p:cNvSpPr txBox="1"/>
          <p:nvPr/>
        </p:nvSpPr>
        <p:spPr>
          <a:xfrm>
            <a:off x="803002" y="4304317"/>
            <a:ext cx="10779398" cy="864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900"/>
              <a:buFont typeface="Arial"/>
              <a:buNone/>
            </a:pPr>
            <a:r>
              <a:rPr lang="en-SG" sz="29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The energy of the photon emitted/absorbed is equal to the energy difference between the orbits. 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34</a:t>
            </a:fld>
            <a:endParaRPr/>
          </a:p>
        </p:txBody>
      </p:sp>
      <p:sp>
        <p:nvSpPr>
          <p:cNvPr id="200" name="Google Shape;200;p10"/>
          <p:cNvSpPr txBox="1"/>
          <p:nvPr/>
        </p:nvSpPr>
        <p:spPr>
          <a:xfrm>
            <a:off x="525421" y="798156"/>
            <a:ext cx="11433342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7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 1888, Johannes Rydberg examine the wavelengths of spectral lines carefully</a:t>
            </a:r>
          </a:p>
        </p:txBody>
      </p:sp>
      <p:sp>
        <p:nvSpPr>
          <p:cNvPr id="202" name="Google Shape;202;p10"/>
          <p:cNvSpPr txBox="1"/>
          <p:nvPr/>
        </p:nvSpPr>
        <p:spPr>
          <a:xfrm>
            <a:off x="8338987" y="5215303"/>
            <a:ext cx="2743764" cy="9335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>
              <a:solidFill>
                <a:schemeClr val="accent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C42A229-8777-DA74-2E65-C156F7E28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844324"/>
              </p:ext>
            </p:extLst>
          </p:nvPr>
        </p:nvGraphicFramePr>
        <p:xfrm>
          <a:off x="1747395" y="2118401"/>
          <a:ext cx="8127999" cy="1905000"/>
        </p:xfrm>
        <a:graphic>
          <a:graphicData uri="http://schemas.openxmlformats.org/drawingml/2006/table">
            <a:tbl>
              <a:tblPr firstRow="1" bandRow="1">
                <a:tableStyleId>{C1821C2F-3ED0-496F-A9E6-44AE483FC31E}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3119108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511110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7352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900" dirty="0">
                          <a:solidFill>
                            <a:schemeClr val="accent1"/>
                          </a:solidFill>
                        </a:rPr>
                        <a:t>Lyman 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900" dirty="0">
                          <a:solidFill>
                            <a:schemeClr val="accent1"/>
                          </a:solidFill>
                        </a:rPr>
                        <a:t>Balmer 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900" dirty="0" err="1">
                          <a:solidFill>
                            <a:schemeClr val="accent1"/>
                          </a:solidFill>
                        </a:rPr>
                        <a:t>Paschen</a:t>
                      </a:r>
                      <a:r>
                        <a:rPr lang="en-SG" sz="1900" dirty="0">
                          <a:solidFill>
                            <a:schemeClr val="accent1"/>
                          </a:solidFill>
                        </a:rPr>
                        <a:t> series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049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900" dirty="0">
                          <a:solidFill>
                            <a:schemeClr val="accent1"/>
                          </a:solidFill>
                        </a:rPr>
                        <a:t>122 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900" dirty="0">
                          <a:solidFill>
                            <a:schemeClr val="accent1"/>
                          </a:solidFill>
                        </a:rPr>
                        <a:t>656 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900" dirty="0">
                          <a:solidFill>
                            <a:schemeClr val="accent1"/>
                          </a:solidFill>
                        </a:rPr>
                        <a:t>1875 nm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495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900" dirty="0">
                          <a:solidFill>
                            <a:schemeClr val="accent1"/>
                          </a:solidFill>
                        </a:rPr>
                        <a:t>103 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900" dirty="0">
                          <a:solidFill>
                            <a:schemeClr val="accent1"/>
                          </a:solidFill>
                        </a:rPr>
                        <a:t>486 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900" dirty="0">
                          <a:solidFill>
                            <a:schemeClr val="accent1"/>
                          </a:solidFill>
                        </a:rPr>
                        <a:t>1282 nm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206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900" dirty="0">
                          <a:solidFill>
                            <a:schemeClr val="accent1"/>
                          </a:solidFill>
                        </a:rPr>
                        <a:t>97 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900" dirty="0">
                          <a:solidFill>
                            <a:schemeClr val="accent1"/>
                          </a:solidFill>
                        </a:rPr>
                        <a:t>434 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900" dirty="0">
                          <a:solidFill>
                            <a:schemeClr val="accent1"/>
                          </a:solidFill>
                        </a:rPr>
                        <a:t>1094 nm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38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900" dirty="0">
                          <a:solidFill>
                            <a:schemeClr val="accent1"/>
                          </a:solidFill>
                        </a:rPr>
                        <a:t>95 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900" dirty="0">
                          <a:solidFill>
                            <a:schemeClr val="accent1"/>
                          </a:solidFill>
                        </a:rPr>
                        <a:t>410 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058371"/>
                  </a:ext>
                </a:extLst>
              </a:tr>
            </a:tbl>
          </a:graphicData>
        </a:graphic>
      </p:graphicFrame>
      <p:pic>
        <p:nvPicPr>
          <p:cNvPr id="4" name="Google Shape;213;p11">
            <a:extLst>
              <a:ext uri="{FF2B5EF4-FFF2-40B4-BE49-F238E27FC236}">
                <a16:creationId xmlns:a16="http://schemas.microsoft.com/office/drawing/2014/main" id="{D7826BF9-80FC-5DE4-918B-A06279FE0BF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60682" y="4115811"/>
            <a:ext cx="2654368" cy="80325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00;p10">
            <a:extLst>
              <a:ext uri="{FF2B5EF4-FFF2-40B4-BE49-F238E27FC236}">
                <a16:creationId xmlns:a16="http://schemas.microsoft.com/office/drawing/2014/main" id="{594D70D9-4888-AF38-E122-B5FDDD3CE21F}"/>
              </a:ext>
            </a:extLst>
          </p:cNvPr>
          <p:cNvSpPr txBox="1"/>
          <p:nvPr/>
        </p:nvSpPr>
        <p:spPr>
          <a:xfrm>
            <a:off x="2608029" y="1579755"/>
            <a:ext cx="6631387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3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Wavelengths of spectral lines observed for Hydrogen</a:t>
            </a:r>
          </a:p>
        </p:txBody>
      </p:sp>
      <p:sp>
        <p:nvSpPr>
          <p:cNvPr id="6" name="Google Shape;200;p10">
            <a:extLst>
              <a:ext uri="{FF2B5EF4-FFF2-40B4-BE49-F238E27FC236}">
                <a16:creationId xmlns:a16="http://schemas.microsoft.com/office/drawing/2014/main" id="{2C29595E-DCF1-0C2E-FF29-7C001493BB0D}"/>
              </a:ext>
            </a:extLst>
          </p:cNvPr>
          <p:cNvSpPr txBox="1"/>
          <p:nvPr/>
        </p:nvSpPr>
        <p:spPr>
          <a:xfrm>
            <a:off x="666901" y="5458980"/>
            <a:ext cx="7904605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3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He found an equation that can derive all the above numbers! </a:t>
            </a:r>
          </a:p>
        </p:txBody>
      </p:sp>
      <p:sp>
        <p:nvSpPr>
          <p:cNvPr id="8" name="Google Shape;200;p10">
            <a:extLst>
              <a:ext uri="{FF2B5EF4-FFF2-40B4-BE49-F238E27FC236}">
                <a16:creationId xmlns:a16="http://schemas.microsoft.com/office/drawing/2014/main" id="{2DA8B39F-4321-844F-D76A-7C050D7FBF84}"/>
              </a:ext>
            </a:extLst>
          </p:cNvPr>
          <p:cNvSpPr txBox="1"/>
          <p:nvPr/>
        </p:nvSpPr>
        <p:spPr>
          <a:xfrm>
            <a:off x="2180303" y="4338515"/>
            <a:ext cx="2192919" cy="38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9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Balmer series:</a:t>
            </a:r>
          </a:p>
        </p:txBody>
      </p:sp>
    </p:spTree>
    <p:extLst>
      <p:ext uri="{BB962C8B-B14F-4D97-AF65-F5344CB8AC3E}">
        <p14:creationId xmlns:p14="http://schemas.microsoft.com/office/powerpoint/2010/main" val="3993783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35</a:t>
            </a:fld>
            <a:endParaRPr/>
          </a:p>
        </p:txBody>
      </p:sp>
      <p:sp>
        <p:nvSpPr>
          <p:cNvPr id="200" name="Google Shape;200;p10"/>
          <p:cNvSpPr txBox="1"/>
          <p:nvPr/>
        </p:nvSpPr>
        <p:spPr>
          <a:xfrm>
            <a:off x="565176" y="404664"/>
            <a:ext cx="11017224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3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Ex. In 1888, Johannes Rydberg wrote down an equation to describe spectral lines:</a:t>
            </a:r>
            <a:endParaRPr sz="2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Google Shape;201;p10"/>
              <p:cNvSpPr txBox="1"/>
              <p:nvPr/>
            </p:nvSpPr>
            <p:spPr>
              <a:xfrm>
                <a:off x="565176" y="2373832"/>
                <a:ext cx="11219456" cy="4462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:r>
                  <a:rPr lang="en-SG" sz="2300" dirty="0">
                    <a:solidFill>
                      <a:srgbClr val="59595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3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SG" sz="23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𝑅</m:t>
                        </m:r>
                      </m:e>
                      <m:sub>
                        <m:r>
                          <a:rPr lang="en-SG" sz="23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SG" sz="2300" dirty="0">
                    <a:solidFill>
                      <a:srgbClr val="59595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is a constant. Derive the Rydberg formula using Bohr’s model. </a:t>
                </a:r>
                <a:endParaRPr sz="2300" dirty="0"/>
              </a:p>
            </p:txBody>
          </p:sp>
        </mc:Choice>
        <mc:Fallback xmlns="">
          <p:sp>
            <p:nvSpPr>
              <p:cNvPr id="201" name="Google Shape;201;p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76" y="2373832"/>
                <a:ext cx="11219456" cy="446236"/>
              </a:xfrm>
              <a:prstGeom prst="rect">
                <a:avLst/>
              </a:prstGeom>
              <a:blipFill>
                <a:blip r:embed="rId3"/>
                <a:stretch>
                  <a:fillRect l="-815" t="-9459" b="-283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Google Shape;202;p10"/>
          <p:cNvSpPr txBox="1"/>
          <p:nvPr/>
        </p:nvSpPr>
        <p:spPr>
          <a:xfrm>
            <a:off x="4705240" y="1221411"/>
            <a:ext cx="2743764" cy="93358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CDDEF4-C326-4D94-ACD0-66A4B6949F72}"/>
                  </a:ext>
                </a:extLst>
              </p:cNvPr>
              <p:cNvSpPr txBox="1"/>
              <p:nvPr/>
            </p:nvSpPr>
            <p:spPr>
              <a:xfrm>
                <a:off x="1156826" y="4052228"/>
                <a:ext cx="2629181" cy="797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3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𝐸</m:t>
                          </m:r>
                        </m:e>
                        <m:sub>
                          <m:r>
                            <a:rPr lang="ar-AE" sz="23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𝑛</m:t>
                          </m:r>
                        </m:sub>
                      </m:sSub>
                      <m:r>
                        <a:rPr lang="ar-AE" sz="23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=</m:t>
                      </m:r>
                      <m:r>
                        <a:rPr lang="en-US" sz="23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−</m:t>
                      </m:r>
                      <m:f>
                        <m:fPr>
                          <m:ctrlPr>
                            <a:rPr lang="ar-AE" sz="23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𝑚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32</m:t>
                          </m:r>
                          <m:sSup>
                            <m:sSupPr>
                              <m:ctrlP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bSupPr>
                            <m:e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SG" sz="23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CDDEF4-C326-4D94-ACD0-66A4B6949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826" y="4052228"/>
                <a:ext cx="2629181" cy="7974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368490" y="3029800"/>
            <a:ext cx="11416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201;p10"/>
          <p:cNvSpPr txBox="1"/>
          <p:nvPr/>
        </p:nvSpPr>
        <p:spPr>
          <a:xfrm>
            <a:off x="368490" y="3397827"/>
            <a:ext cx="3985110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SG" sz="23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From Bohr’s model, </a:t>
            </a:r>
            <a:endParaRPr sz="23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CDDEF4-C326-4D94-ACD0-66A4B6949F72}"/>
                  </a:ext>
                </a:extLst>
              </p:cNvPr>
              <p:cNvSpPr txBox="1"/>
              <p:nvPr/>
            </p:nvSpPr>
            <p:spPr>
              <a:xfrm>
                <a:off x="551529" y="5204946"/>
                <a:ext cx="3328412" cy="10259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3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photon</m:t>
                          </m:r>
                        </m:sub>
                      </m:sSub>
                      <m:r>
                        <a:rPr lang="ar-AE" sz="23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=</m:t>
                      </m:r>
                      <m:r>
                        <a:rPr lang="en-US" sz="23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h</m:t>
                      </m:r>
                      <m:r>
                        <a:rPr lang="en-US" sz="23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𝑓</m:t>
                      </m:r>
                      <m:r>
                        <a:rPr lang="en-US" sz="23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lang="en-US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h</m:t>
                          </m:r>
                          <m:r>
                            <a:rPr lang="en-US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𝑐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𝜆</m:t>
                          </m:r>
                        </m:den>
                      </m:f>
                      <m:r>
                        <a:rPr lang="en-US" sz="23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3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Δ</m:t>
                      </m:r>
                      <m:r>
                        <a:rPr lang="en-US" sz="23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𝐸</m:t>
                      </m:r>
                      <m:r>
                        <a:rPr lang="en-US" sz="23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 </m:t>
                      </m:r>
                    </m:oMath>
                  </m:oMathPara>
                </a14:m>
                <a:endParaRPr lang="ar-AE" sz="2300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endParaRPr lang="en-SG" sz="23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CDDEF4-C326-4D94-ACD0-66A4B6949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29" y="5204946"/>
                <a:ext cx="3328412" cy="1025922"/>
              </a:xfrm>
              <a:prstGeom prst="rect">
                <a:avLst/>
              </a:prstGeom>
              <a:blipFill>
                <a:blip r:embed="rId6"/>
                <a:stretch>
                  <a:fillRect r="-4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"/>
          <p:cNvSpPr txBox="1"/>
          <p:nvPr/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SG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Bohr’s</a:t>
            </a:r>
            <a:r>
              <a:rPr lang="en-SG" sz="4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atomic model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36</a:t>
            </a:fld>
            <a:endParaRPr/>
          </a:p>
        </p:txBody>
      </p:sp>
      <p:cxnSp>
        <p:nvCxnSpPr>
          <p:cNvPr id="209" name="Google Shape;209;p11"/>
          <p:cNvCxnSpPr/>
          <p:nvPr/>
        </p:nvCxnSpPr>
        <p:spPr>
          <a:xfrm>
            <a:off x="4007768" y="7317432"/>
            <a:ext cx="4507542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" name="Google Shape;210;p11"/>
          <p:cNvCxnSpPr/>
          <p:nvPr/>
        </p:nvCxnSpPr>
        <p:spPr>
          <a:xfrm rot="10800000">
            <a:off x="12360696" y="6356351"/>
            <a:ext cx="0" cy="164949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1" name="Google Shape;21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376" y="1239782"/>
            <a:ext cx="7243523" cy="542957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1"/>
          <p:cNvSpPr txBox="1"/>
          <p:nvPr/>
        </p:nvSpPr>
        <p:spPr>
          <a:xfrm>
            <a:off x="7968208" y="2204864"/>
            <a:ext cx="2743764" cy="93358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13" name="Google Shape;213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10612" y="4014589"/>
            <a:ext cx="6080624" cy="803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EF3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/>
          </p:nvPr>
        </p:nvSpPr>
        <p:spPr>
          <a:xfrm>
            <a:off x="609600" y="2430016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Calibri"/>
              <a:buNone/>
            </a:pPr>
            <a:r>
              <a:rPr lang="en-SG" sz="3100" i="1" dirty="0">
                <a:solidFill>
                  <a:schemeClr val="accent6"/>
                </a:solidFill>
              </a:rPr>
              <a:t>***End of week 3 lecture***</a:t>
            </a:r>
            <a:endParaRPr sz="3100" i="1" dirty="0">
              <a:solidFill>
                <a:schemeClr val="accent6"/>
              </a:solidFill>
            </a:endParaRPr>
          </a:p>
        </p:txBody>
      </p:sp>
      <p:sp>
        <p:nvSpPr>
          <p:cNvPr id="219" name="Google Shape;219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3"/>
          <p:cNvSpPr txBox="1"/>
          <p:nvPr/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lang="en-SG" sz="4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Recall </a:t>
            </a:r>
            <a:r>
              <a:rPr lang="en-SG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Bohr’s</a:t>
            </a:r>
            <a:r>
              <a:rPr lang="en-SG" sz="4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atomic model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38</a:t>
            </a:fld>
            <a:endParaRPr/>
          </a:p>
        </p:txBody>
      </p:sp>
      <p:pic>
        <p:nvPicPr>
          <p:cNvPr id="414" name="Google Shape;41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376" y="1239782"/>
            <a:ext cx="7243523" cy="5429578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3"/>
          <p:cNvSpPr txBox="1"/>
          <p:nvPr/>
        </p:nvSpPr>
        <p:spPr>
          <a:xfrm>
            <a:off x="7968208" y="2204864"/>
            <a:ext cx="2743764" cy="93358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416" name="Google Shape;416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10612" y="4014589"/>
            <a:ext cx="6080624" cy="803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4"/>
          <p:cNvSpPr txBox="1"/>
          <p:nvPr/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lang="en-SG" sz="4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Atomic Spectra (Emission)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39</a:t>
            </a:fld>
            <a:endParaRPr/>
          </a:p>
        </p:txBody>
      </p:sp>
      <p:cxnSp>
        <p:nvCxnSpPr>
          <p:cNvPr id="423" name="Google Shape;423;p24"/>
          <p:cNvCxnSpPr/>
          <p:nvPr/>
        </p:nvCxnSpPr>
        <p:spPr>
          <a:xfrm rot="10800000">
            <a:off x="12360696" y="6356351"/>
            <a:ext cx="0" cy="164949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24" name="Google Shape;424;p24" descr="Spectra"/>
          <p:cNvPicPr preferRelativeResize="0"/>
          <p:nvPr/>
        </p:nvPicPr>
        <p:blipFill rotWithShape="1">
          <a:blip r:embed="rId3">
            <a:alphaModFix/>
          </a:blip>
          <a:srcRect t="22426"/>
          <a:stretch/>
        </p:blipFill>
        <p:spPr>
          <a:xfrm>
            <a:off x="762831" y="1268760"/>
            <a:ext cx="10964048" cy="4824536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4"/>
          <p:cNvSpPr txBox="1"/>
          <p:nvPr/>
        </p:nvSpPr>
        <p:spPr>
          <a:xfrm>
            <a:off x="797562" y="6154702"/>
            <a:ext cx="392443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credit: </a:t>
            </a:r>
            <a:r>
              <a:rPr lang="en-SG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University of Hawai</a:t>
            </a:r>
            <a:r>
              <a:rPr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AEDB-36DB-EB4D-971E-6C6EEDFDC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1825"/>
            <a:ext cx="10972800" cy="1143000"/>
          </a:xfrm>
        </p:spPr>
        <p:txBody>
          <a:bodyPr>
            <a:noAutofit/>
          </a:bodyPr>
          <a:lstStyle/>
          <a:p>
            <a:r>
              <a:rPr lang="en-SG" sz="7900" dirty="0">
                <a:solidFill>
                  <a:schemeClr val="bg1"/>
                </a:solidFill>
                <a:effectLst>
                  <a:glow rad="139700">
                    <a:schemeClr val="accent1">
                      <a:lumMod val="20000"/>
                      <a:lumOff val="80000"/>
                      <a:alpha val="40000"/>
                    </a:schemeClr>
                  </a:glow>
                </a:effectLst>
              </a:rPr>
              <a:t>Light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1309F-5A48-4504-5C34-68B1BC5BEA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9533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0c48bbe08c_0_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t>40</a:t>
            </a:fld>
            <a:endParaRPr/>
          </a:p>
        </p:txBody>
      </p:sp>
      <p:sp>
        <p:nvSpPr>
          <p:cNvPr id="524" name="Google Shape;524;g10c48bbe08c_0_0"/>
          <p:cNvSpPr txBox="1"/>
          <p:nvPr/>
        </p:nvSpPr>
        <p:spPr>
          <a:xfrm>
            <a:off x="479376" y="274638"/>
            <a:ext cx="11103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lang="en-SG" sz="4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Atomic Spectrum Experiment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g10c48bbe08c_0_0"/>
          <p:cNvSpPr txBox="1"/>
          <p:nvPr/>
        </p:nvSpPr>
        <p:spPr>
          <a:xfrm>
            <a:off x="8554109" y="710150"/>
            <a:ext cx="280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25% of the grade :)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g10c48bbe08c_0_0"/>
          <p:cNvSpPr txBox="1"/>
          <p:nvPr/>
        </p:nvSpPr>
        <p:spPr>
          <a:xfrm>
            <a:off x="1231750" y="3064975"/>
            <a:ext cx="2349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>
                <a:latin typeface="Calibri"/>
                <a:ea typeface="Calibri"/>
                <a:cs typeface="Calibri"/>
                <a:sym typeface="Calibri"/>
              </a:rPr>
              <a:t>Understand the principles of a spectrometer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g10c48bbe08c_0_0"/>
          <p:cNvSpPr/>
          <p:nvPr/>
        </p:nvSpPr>
        <p:spPr>
          <a:xfrm>
            <a:off x="8350763" y="3463363"/>
            <a:ext cx="641400" cy="311400"/>
          </a:xfrm>
          <a:prstGeom prst="rightArrow">
            <a:avLst>
              <a:gd name="adj1" fmla="val 50000"/>
              <a:gd name="adj2" fmla="val 5452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528" name="Google Shape;528;g10c48bbe08c_0_0"/>
          <p:cNvSpPr txBox="1"/>
          <p:nvPr/>
        </p:nvSpPr>
        <p:spPr>
          <a:xfrm>
            <a:off x="4595950" y="3218875"/>
            <a:ext cx="2989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>
                <a:latin typeface="Calibri"/>
                <a:ea typeface="Calibri"/>
                <a:cs typeface="Calibri"/>
                <a:sym typeface="Calibri"/>
              </a:rPr>
              <a:t>Record and identify different atomic spectrums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g10c48bbe08c_0_0"/>
          <p:cNvSpPr/>
          <p:nvPr/>
        </p:nvSpPr>
        <p:spPr>
          <a:xfrm>
            <a:off x="3661625" y="3463363"/>
            <a:ext cx="641400" cy="311400"/>
          </a:xfrm>
          <a:prstGeom prst="rightArrow">
            <a:avLst>
              <a:gd name="adj1" fmla="val 50000"/>
              <a:gd name="adj2" fmla="val 5452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530" name="Google Shape;530;g10c48bbe08c_0_0"/>
          <p:cNvSpPr txBox="1"/>
          <p:nvPr/>
        </p:nvSpPr>
        <p:spPr>
          <a:xfrm>
            <a:off x="924450" y="1939638"/>
            <a:ext cx="316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latin typeface="Impact"/>
                <a:ea typeface="Impact"/>
                <a:cs typeface="Impact"/>
                <a:sym typeface="Impact"/>
              </a:rPr>
              <a:t>Part 1</a:t>
            </a:r>
            <a:endParaRPr sz="1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31" name="Google Shape;531;g10c48bbe08c_0_0"/>
          <p:cNvSpPr txBox="1"/>
          <p:nvPr/>
        </p:nvSpPr>
        <p:spPr>
          <a:xfrm>
            <a:off x="9667125" y="3388225"/>
            <a:ext cx="148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latin typeface="Impact"/>
                <a:ea typeface="Impact"/>
                <a:cs typeface="Impact"/>
                <a:sym typeface="Impact"/>
              </a:rPr>
              <a:t>Part 2</a:t>
            </a:r>
            <a:endParaRPr sz="18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532" name="Google Shape;532;g10c48bbe08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63" y="4162025"/>
            <a:ext cx="4173475" cy="219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g10c48bbe08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7125" y="4243050"/>
            <a:ext cx="6190481" cy="20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0c48bbe08c_0_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t>41</a:t>
            </a:fld>
            <a:endParaRPr/>
          </a:p>
        </p:txBody>
      </p:sp>
      <p:sp>
        <p:nvSpPr>
          <p:cNvPr id="539" name="Google Shape;539;g10c48bbe08c_0_12"/>
          <p:cNvSpPr txBox="1"/>
          <p:nvPr/>
        </p:nvSpPr>
        <p:spPr>
          <a:xfrm>
            <a:off x="479376" y="274638"/>
            <a:ext cx="11103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lang="en-SG" sz="4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Atomic Spectrum Experiment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g10c48bbe08c_0_12"/>
          <p:cNvSpPr txBox="1"/>
          <p:nvPr/>
        </p:nvSpPr>
        <p:spPr>
          <a:xfrm>
            <a:off x="8554109" y="710150"/>
            <a:ext cx="280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25% of the grade :)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1" name="Google Shape;541;g10c48bbe08c_0_12"/>
          <p:cNvPicPr preferRelativeResize="0"/>
          <p:nvPr/>
        </p:nvPicPr>
        <p:blipFill rotWithShape="1">
          <a:blip r:embed="rId3">
            <a:alphaModFix/>
          </a:blip>
          <a:srcRect l="19765" r="27497" b="14712"/>
          <a:stretch/>
        </p:blipFill>
        <p:spPr>
          <a:xfrm>
            <a:off x="990500" y="3071125"/>
            <a:ext cx="2009300" cy="243715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g10c48bbe08c_0_12"/>
          <p:cNvSpPr txBox="1"/>
          <p:nvPr/>
        </p:nvSpPr>
        <p:spPr>
          <a:xfrm>
            <a:off x="877300" y="2401350"/>
            <a:ext cx="234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Calibri"/>
                <a:ea typeface="Calibri"/>
                <a:cs typeface="Calibri"/>
                <a:sym typeface="Calibri"/>
              </a:rPr>
              <a:t>Build your own spectrometer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g10c48bbe08c_0_12"/>
          <p:cNvSpPr/>
          <p:nvPr/>
        </p:nvSpPr>
        <p:spPr>
          <a:xfrm>
            <a:off x="7466663" y="4089888"/>
            <a:ext cx="641400" cy="311400"/>
          </a:xfrm>
          <a:prstGeom prst="rightArrow">
            <a:avLst>
              <a:gd name="adj1" fmla="val 50000"/>
              <a:gd name="adj2" fmla="val 5452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544" name="Google Shape;544;g10c48bbe08c_0_12"/>
          <p:cNvSpPr txBox="1"/>
          <p:nvPr/>
        </p:nvSpPr>
        <p:spPr>
          <a:xfrm>
            <a:off x="4383900" y="2457950"/>
            <a:ext cx="342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Calibri"/>
                <a:ea typeface="Calibri"/>
                <a:cs typeface="Calibri"/>
                <a:sym typeface="Calibri"/>
              </a:rPr>
              <a:t>Record and Analyze different atomic spectra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5" name="Google Shape;545;g10c48bbe08c_0_12"/>
          <p:cNvPicPr preferRelativeResize="0"/>
          <p:nvPr/>
        </p:nvPicPr>
        <p:blipFill rotWithShape="1">
          <a:blip r:embed="rId4">
            <a:alphaModFix/>
          </a:blip>
          <a:srcRect r="45076"/>
          <a:stretch/>
        </p:blipFill>
        <p:spPr>
          <a:xfrm rot="5400000">
            <a:off x="4457275" y="3490800"/>
            <a:ext cx="2910900" cy="17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g10c48bbe08c_0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31850" y="3445488"/>
            <a:ext cx="284797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g10c48bbe08c_0_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28500" y="3226351"/>
            <a:ext cx="3054706" cy="20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g10c48bbe08c_0_12"/>
          <p:cNvSpPr txBox="1"/>
          <p:nvPr/>
        </p:nvSpPr>
        <p:spPr>
          <a:xfrm>
            <a:off x="9131425" y="2457950"/>
            <a:ext cx="154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Calibri"/>
                <a:ea typeface="Calibri"/>
                <a:cs typeface="Calibri"/>
                <a:sym typeface="Calibri"/>
              </a:rPr>
              <a:t>TEST YOUR MIGHT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g10c48bbe08c_0_12"/>
          <p:cNvSpPr/>
          <p:nvPr/>
        </p:nvSpPr>
        <p:spPr>
          <a:xfrm>
            <a:off x="3661625" y="4089888"/>
            <a:ext cx="641400" cy="311400"/>
          </a:xfrm>
          <a:prstGeom prst="rightArrow">
            <a:avLst>
              <a:gd name="adj1" fmla="val 50000"/>
              <a:gd name="adj2" fmla="val 5452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550" name="Google Shape;550;g10c48bbe08c_0_12"/>
          <p:cNvSpPr txBox="1"/>
          <p:nvPr/>
        </p:nvSpPr>
        <p:spPr>
          <a:xfrm>
            <a:off x="924450" y="1939638"/>
            <a:ext cx="316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latin typeface="Impact"/>
                <a:ea typeface="Impact"/>
                <a:cs typeface="Impact"/>
                <a:sym typeface="Impact"/>
              </a:rPr>
              <a:t>Part 2</a:t>
            </a:r>
            <a:endParaRPr sz="18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EF3"/>
        </a:solid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2"/>
          <p:cNvSpPr txBox="1">
            <a:spLocks noGrp="1"/>
          </p:cNvSpPr>
          <p:nvPr>
            <p:ph type="title"/>
          </p:nvPr>
        </p:nvSpPr>
        <p:spPr>
          <a:xfrm>
            <a:off x="609600" y="2430016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Calibri"/>
              <a:buNone/>
            </a:pPr>
            <a:r>
              <a:rPr lang="en-SG" sz="3100" i="1" dirty="0">
                <a:solidFill>
                  <a:schemeClr val="accent6"/>
                </a:solidFill>
              </a:rPr>
              <a:t>See you again in week 4...</a:t>
            </a:r>
            <a:endParaRPr sz="3100" i="1" dirty="0">
              <a:solidFill>
                <a:schemeClr val="accent6"/>
              </a:solidFill>
            </a:endParaRPr>
          </a:p>
        </p:txBody>
      </p:sp>
      <p:sp>
        <p:nvSpPr>
          <p:cNvPr id="556" name="Google Shape;556;p3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42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5</a:t>
            </a:fld>
            <a:endParaRPr/>
          </a:p>
        </p:txBody>
      </p:sp>
      <p:sp>
        <p:nvSpPr>
          <p:cNvPr id="387" name="Google Shape;387;p20"/>
          <p:cNvSpPr txBox="1"/>
          <p:nvPr/>
        </p:nvSpPr>
        <p:spPr>
          <a:xfrm>
            <a:off x="479376" y="274638"/>
            <a:ext cx="1110302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lang="en-SG" sz="4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Light is a wave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0"/>
          <p:cNvSpPr txBox="1"/>
          <p:nvPr/>
        </p:nvSpPr>
        <p:spPr>
          <a:xfrm>
            <a:off x="695400" y="1772816"/>
            <a:ext cx="11007887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9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Christian Huygens </a:t>
            </a:r>
            <a:r>
              <a:rPr lang="en-SG" sz="29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described </a:t>
            </a:r>
            <a:r>
              <a:rPr lang="en-SG" sz="29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light as a wave </a:t>
            </a:r>
            <a:r>
              <a:rPr lang="en-SG" sz="29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propagating with high but finite speed in </a:t>
            </a:r>
            <a:r>
              <a:rPr lang="en-SG" sz="2900" i="1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Traite</a:t>
            </a:r>
            <a:r>
              <a:rPr lang="en-SG" sz="2900" i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SG" sz="2900" i="1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Lumiere</a:t>
            </a:r>
            <a:r>
              <a:rPr lang="en-SG" sz="29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(1690).</a:t>
            </a:r>
            <a:endParaRPr sz="24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0"/>
          <p:cNvSpPr txBox="1"/>
          <p:nvPr/>
        </p:nvSpPr>
        <p:spPr>
          <a:xfrm>
            <a:off x="685164" y="3322439"/>
            <a:ext cx="7085179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9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Newton</a:t>
            </a:r>
            <a:r>
              <a:rPr lang="en-SG" sz="29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SG" sz="2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advocated that </a:t>
            </a:r>
            <a:r>
              <a:rPr lang="en-SG" sz="29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light are particles</a:t>
            </a:r>
            <a:r>
              <a:rPr lang="en-SG" sz="2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0"/>
          <p:cNvSpPr txBox="1"/>
          <p:nvPr/>
        </p:nvSpPr>
        <p:spPr>
          <a:xfrm>
            <a:off x="695400" y="5101130"/>
            <a:ext cx="11007887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9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 1801, </a:t>
            </a:r>
            <a:r>
              <a:rPr lang="en-SG" sz="29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Thomas Young </a:t>
            </a:r>
            <a:r>
              <a:rPr lang="en-SG" sz="29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proved that</a:t>
            </a:r>
            <a:r>
              <a:rPr lang="en-SG" sz="29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SG" sz="29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light is indeed a wave</a:t>
            </a:r>
            <a:r>
              <a:rPr lang="en-SG" sz="29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SG" sz="29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9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How did he do that?</a:t>
            </a:r>
            <a:endParaRPr sz="24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0"/>
          <p:cNvSpPr txBox="1"/>
          <p:nvPr/>
        </p:nvSpPr>
        <p:spPr>
          <a:xfrm>
            <a:off x="695399" y="3952353"/>
            <a:ext cx="3577497" cy="538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9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Newton won... But..</a:t>
            </a:r>
            <a:endParaRPr sz="24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2" name="Google Shape;392;p20" descr="File:Huygens vs newton.svg"/>
          <p:cNvPicPr preferRelativeResize="0"/>
          <p:nvPr/>
        </p:nvPicPr>
        <p:blipFill rotWithShape="1">
          <a:blip r:embed="rId3">
            <a:alphaModFix/>
          </a:blip>
          <a:srcRect t="12974"/>
          <a:stretch/>
        </p:blipFill>
        <p:spPr>
          <a:xfrm>
            <a:off x="7533770" y="2589472"/>
            <a:ext cx="2333125" cy="230291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0"/>
          <p:cNvSpPr txBox="1"/>
          <p:nvPr/>
        </p:nvSpPr>
        <p:spPr>
          <a:xfrm>
            <a:off x="9433048" y="4166205"/>
            <a:ext cx="26396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81000" marR="381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u="sng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FJGAR</a:t>
            </a:r>
            <a:r>
              <a:rPr lang="en-SG" sz="1200" b="0" i="0" u="sng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CC BY-SA 4.0</a:t>
            </a:r>
            <a:r>
              <a:rPr lang="en-SG" sz="1200" b="0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, via Wikimedia Commons</a:t>
            </a:r>
            <a:endParaRPr sz="1200" b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6</a:t>
            </a:fld>
            <a:endParaRPr/>
          </a:p>
        </p:txBody>
      </p:sp>
      <p:grpSp>
        <p:nvGrpSpPr>
          <p:cNvPr id="225" name="Google Shape;225;p13"/>
          <p:cNvGrpSpPr/>
          <p:nvPr/>
        </p:nvGrpSpPr>
        <p:grpSpPr>
          <a:xfrm>
            <a:off x="7320136" y="2060848"/>
            <a:ext cx="3455518" cy="3466126"/>
            <a:chOff x="1957452" y="2582956"/>
            <a:chExt cx="900000" cy="900000"/>
          </a:xfrm>
        </p:grpSpPr>
        <p:sp>
          <p:nvSpPr>
            <p:cNvPr id="226" name="Google Shape;226;p13"/>
            <p:cNvSpPr/>
            <p:nvPr/>
          </p:nvSpPr>
          <p:spPr>
            <a:xfrm>
              <a:off x="1957452" y="2582956"/>
              <a:ext cx="900000" cy="900000"/>
            </a:xfrm>
            <a:prstGeom prst="ellipse">
              <a:avLst/>
            </a:prstGeom>
            <a:noFill/>
            <a:ln w="25400" cap="flat" cmpd="sng">
              <a:solidFill>
                <a:srgbClr val="B7CC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2227452" y="2861504"/>
              <a:ext cx="360000" cy="351452"/>
            </a:xfrm>
            <a:prstGeom prst="ellipse">
              <a:avLst/>
            </a:prstGeom>
            <a:noFill/>
            <a:ln w="25400" cap="flat" cmpd="sng">
              <a:solidFill>
                <a:srgbClr val="3660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2047452" y="2672956"/>
              <a:ext cx="720000" cy="720000"/>
            </a:xfrm>
            <a:prstGeom prst="ellipse">
              <a:avLst/>
            </a:prstGeom>
            <a:noFill/>
            <a:ln w="25400" cap="flat" cmpd="sng">
              <a:solidFill>
                <a:srgbClr val="93B3D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2317452" y="2942956"/>
              <a:ext cx="180000" cy="180000"/>
            </a:xfrm>
            <a:prstGeom prst="ellipse">
              <a:avLst/>
            </a:prstGeom>
            <a:noFill/>
            <a:ln w="25400" cap="flat" cmpd="sng">
              <a:solidFill>
                <a:srgbClr val="1736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2137452" y="2762956"/>
              <a:ext cx="540000" cy="540000"/>
            </a:xfrm>
            <a:prstGeom prst="ellipse">
              <a:avLst/>
            </a:prstGeom>
            <a:noFill/>
            <a:ln w="25400" cap="flat" cmpd="sng">
              <a:solidFill>
                <a:srgbClr val="538C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1" name="Google Shape;231;p13"/>
          <p:cNvSpPr txBox="1"/>
          <p:nvPr/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lang="en-SG" sz="4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Waves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512" y="2503703"/>
            <a:ext cx="3017245" cy="709273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3"/>
          <p:cNvSpPr txBox="1"/>
          <p:nvPr/>
        </p:nvSpPr>
        <p:spPr>
          <a:xfrm>
            <a:off x="7463287" y="5600469"/>
            <a:ext cx="3312367" cy="90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9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Wavefronts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(showing the maximums)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3"/>
          <p:cNvSpPr txBox="1"/>
          <p:nvPr/>
        </p:nvSpPr>
        <p:spPr>
          <a:xfrm>
            <a:off x="907878" y="1484784"/>
            <a:ext cx="4608512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Imagine throwing a stone into water, producing water waves</a:t>
            </a:r>
            <a:endParaRPr/>
          </a:p>
        </p:txBody>
      </p:sp>
      <p:sp>
        <p:nvSpPr>
          <p:cNvPr id="235" name="Google Shape;235;p13"/>
          <p:cNvSpPr txBox="1"/>
          <p:nvPr/>
        </p:nvSpPr>
        <p:spPr>
          <a:xfrm>
            <a:off x="7104113" y="1500277"/>
            <a:ext cx="3312367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Visually we see:</a:t>
            </a:r>
            <a:endParaRPr/>
          </a:p>
        </p:txBody>
      </p:sp>
      <p:sp>
        <p:nvSpPr>
          <p:cNvPr id="236" name="Google Shape;236;p13"/>
          <p:cNvSpPr txBox="1"/>
          <p:nvPr/>
        </p:nvSpPr>
        <p:spPr>
          <a:xfrm>
            <a:off x="911424" y="3492877"/>
            <a:ext cx="4608512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coming out from all directions from the source.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/>
      <p:bldP spid="2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7</a:t>
            </a:fld>
            <a:endParaRPr/>
          </a:p>
        </p:txBody>
      </p:sp>
      <p:grpSp>
        <p:nvGrpSpPr>
          <p:cNvPr id="242" name="Google Shape;242;p14"/>
          <p:cNvGrpSpPr/>
          <p:nvPr/>
        </p:nvGrpSpPr>
        <p:grpSpPr>
          <a:xfrm>
            <a:off x="1415480" y="1844824"/>
            <a:ext cx="3455518" cy="3466126"/>
            <a:chOff x="1957452" y="2582956"/>
            <a:chExt cx="900000" cy="900000"/>
          </a:xfrm>
        </p:grpSpPr>
        <p:sp>
          <p:nvSpPr>
            <p:cNvPr id="243" name="Google Shape;243;p14"/>
            <p:cNvSpPr/>
            <p:nvPr/>
          </p:nvSpPr>
          <p:spPr>
            <a:xfrm>
              <a:off x="1957452" y="2582956"/>
              <a:ext cx="900000" cy="900000"/>
            </a:xfrm>
            <a:prstGeom prst="ellipse">
              <a:avLst/>
            </a:prstGeom>
            <a:noFill/>
            <a:ln w="25400" cap="flat" cmpd="sng">
              <a:solidFill>
                <a:srgbClr val="B7CC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2227452" y="2861504"/>
              <a:ext cx="360000" cy="351452"/>
            </a:xfrm>
            <a:prstGeom prst="ellipse">
              <a:avLst/>
            </a:prstGeom>
            <a:noFill/>
            <a:ln w="25400" cap="flat" cmpd="sng">
              <a:solidFill>
                <a:srgbClr val="3660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2047452" y="2672956"/>
              <a:ext cx="720000" cy="720000"/>
            </a:xfrm>
            <a:prstGeom prst="ellipse">
              <a:avLst/>
            </a:prstGeom>
            <a:noFill/>
            <a:ln w="25400" cap="flat" cmpd="sng">
              <a:solidFill>
                <a:srgbClr val="93B3D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2317452" y="2942956"/>
              <a:ext cx="180000" cy="180000"/>
            </a:xfrm>
            <a:prstGeom prst="ellipse">
              <a:avLst/>
            </a:prstGeom>
            <a:noFill/>
            <a:ln w="25400" cap="flat" cmpd="sng">
              <a:solidFill>
                <a:srgbClr val="1736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2137452" y="2762956"/>
              <a:ext cx="540000" cy="540000"/>
            </a:xfrm>
            <a:prstGeom prst="ellipse">
              <a:avLst/>
            </a:prstGeom>
            <a:noFill/>
            <a:ln w="25400" cap="flat" cmpd="sng">
              <a:solidFill>
                <a:srgbClr val="538C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8" name="Google Shape;248;p14"/>
          <p:cNvSpPr txBox="1"/>
          <p:nvPr/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lang="en-SG" sz="4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Wavefronts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4"/>
          <p:cNvSpPr txBox="1"/>
          <p:nvPr/>
        </p:nvSpPr>
        <p:spPr>
          <a:xfrm>
            <a:off x="1386096" y="5517232"/>
            <a:ext cx="3312367" cy="90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Circular wavefronts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(point source)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0" name="Google Shape;250;p14"/>
          <p:cNvGrpSpPr/>
          <p:nvPr/>
        </p:nvGrpSpPr>
        <p:grpSpPr>
          <a:xfrm>
            <a:off x="7291593" y="1960455"/>
            <a:ext cx="2448272" cy="3196737"/>
            <a:chOff x="7248128" y="667719"/>
            <a:chExt cx="2016224" cy="5688632"/>
          </a:xfrm>
        </p:grpSpPr>
        <p:cxnSp>
          <p:nvCxnSpPr>
            <p:cNvPr id="251" name="Google Shape;251;p14"/>
            <p:cNvCxnSpPr/>
            <p:nvPr/>
          </p:nvCxnSpPr>
          <p:spPr>
            <a:xfrm>
              <a:off x="8112224" y="667719"/>
              <a:ext cx="0" cy="5688632"/>
            </a:xfrm>
            <a:prstGeom prst="straightConnector1">
              <a:avLst/>
            </a:prstGeom>
            <a:noFill/>
            <a:ln w="1905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2" name="Google Shape;252;p14"/>
            <p:cNvCxnSpPr/>
            <p:nvPr/>
          </p:nvCxnSpPr>
          <p:spPr>
            <a:xfrm>
              <a:off x="7824192" y="667719"/>
              <a:ext cx="0" cy="5688632"/>
            </a:xfrm>
            <a:prstGeom prst="straightConnector1">
              <a:avLst/>
            </a:prstGeom>
            <a:noFill/>
            <a:ln w="1905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3" name="Google Shape;253;p14"/>
            <p:cNvCxnSpPr/>
            <p:nvPr/>
          </p:nvCxnSpPr>
          <p:spPr>
            <a:xfrm>
              <a:off x="7536160" y="667719"/>
              <a:ext cx="0" cy="5688632"/>
            </a:xfrm>
            <a:prstGeom prst="straightConnector1">
              <a:avLst/>
            </a:prstGeom>
            <a:noFill/>
            <a:ln w="1905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4" name="Google Shape;254;p14"/>
            <p:cNvCxnSpPr/>
            <p:nvPr/>
          </p:nvCxnSpPr>
          <p:spPr>
            <a:xfrm>
              <a:off x="7248128" y="667719"/>
              <a:ext cx="0" cy="5688632"/>
            </a:xfrm>
            <a:prstGeom prst="straightConnector1">
              <a:avLst/>
            </a:prstGeom>
            <a:noFill/>
            <a:ln w="1905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5" name="Google Shape;255;p14"/>
            <p:cNvCxnSpPr/>
            <p:nvPr/>
          </p:nvCxnSpPr>
          <p:spPr>
            <a:xfrm>
              <a:off x="9264352" y="667719"/>
              <a:ext cx="0" cy="5688632"/>
            </a:xfrm>
            <a:prstGeom prst="straightConnector1">
              <a:avLst/>
            </a:prstGeom>
            <a:noFill/>
            <a:ln w="1905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14"/>
            <p:cNvCxnSpPr/>
            <p:nvPr/>
          </p:nvCxnSpPr>
          <p:spPr>
            <a:xfrm>
              <a:off x="8976320" y="667719"/>
              <a:ext cx="0" cy="5688632"/>
            </a:xfrm>
            <a:prstGeom prst="straightConnector1">
              <a:avLst/>
            </a:prstGeom>
            <a:noFill/>
            <a:ln w="1905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p14"/>
            <p:cNvCxnSpPr/>
            <p:nvPr/>
          </p:nvCxnSpPr>
          <p:spPr>
            <a:xfrm>
              <a:off x="8688288" y="667719"/>
              <a:ext cx="0" cy="5688632"/>
            </a:xfrm>
            <a:prstGeom prst="straightConnector1">
              <a:avLst/>
            </a:prstGeom>
            <a:noFill/>
            <a:ln w="1905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8" name="Google Shape;258;p14"/>
            <p:cNvCxnSpPr/>
            <p:nvPr/>
          </p:nvCxnSpPr>
          <p:spPr>
            <a:xfrm>
              <a:off x="8400256" y="667719"/>
              <a:ext cx="0" cy="5688632"/>
            </a:xfrm>
            <a:prstGeom prst="straightConnector1">
              <a:avLst/>
            </a:prstGeom>
            <a:noFill/>
            <a:ln w="1905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59" name="Google Shape;259;p14"/>
          <p:cNvSpPr txBox="1"/>
          <p:nvPr/>
        </p:nvSpPr>
        <p:spPr>
          <a:xfrm>
            <a:off x="6744073" y="5517232"/>
            <a:ext cx="3312367" cy="90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Plane wavefronts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(faraway source)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8</a:t>
            </a:fld>
            <a:endParaRPr/>
          </a:p>
        </p:txBody>
      </p:sp>
      <p:grpSp>
        <p:nvGrpSpPr>
          <p:cNvPr id="265" name="Google Shape;265;p15"/>
          <p:cNvGrpSpPr/>
          <p:nvPr/>
        </p:nvGrpSpPr>
        <p:grpSpPr>
          <a:xfrm>
            <a:off x="3215680" y="2074838"/>
            <a:ext cx="5904656" cy="4594522"/>
            <a:chOff x="2317452" y="3479155"/>
            <a:chExt cx="1776641" cy="1462013"/>
          </a:xfrm>
        </p:grpSpPr>
        <p:sp>
          <p:nvSpPr>
            <p:cNvPr id="266" name="Google Shape;266;p15"/>
            <p:cNvSpPr/>
            <p:nvPr/>
          </p:nvSpPr>
          <p:spPr>
            <a:xfrm>
              <a:off x="2317452" y="3479155"/>
              <a:ext cx="1776641" cy="146201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3099562" y="3767187"/>
              <a:ext cx="900000" cy="9000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3369562" y="4037187"/>
              <a:ext cx="360000" cy="3600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3189562" y="3857187"/>
              <a:ext cx="720000" cy="7200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3459562" y="4127187"/>
              <a:ext cx="180000" cy="1800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3279562" y="3947187"/>
              <a:ext cx="540000" cy="5400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2844066" y="3723481"/>
              <a:ext cx="718149" cy="97981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3" name="Google Shape;273;p15"/>
            <p:cNvCxnSpPr/>
            <p:nvPr/>
          </p:nvCxnSpPr>
          <p:spPr>
            <a:xfrm>
              <a:off x="2651190" y="3861048"/>
              <a:ext cx="0" cy="648072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" name="Google Shape;274;p15"/>
            <p:cNvCxnSpPr/>
            <p:nvPr/>
          </p:nvCxnSpPr>
          <p:spPr>
            <a:xfrm>
              <a:off x="2456385" y="3861048"/>
              <a:ext cx="0" cy="648072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5" name="Google Shape;275;p15"/>
            <p:cNvCxnSpPr/>
            <p:nvPr/>
          </p:nvCxnSpPr>
          <p:spPr>
            <a:xfrm>
              <a:off x="2550247" y="3861048"/>
              <a:ext cx="0" cy="648072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6" name="Google Shape;276;p15"/>
            <p:cNvCxnSpPr/>
            <p:nvPr/>
          </p:nvCxnSpPr>
          <p:spPr>
            <a:xfrm>
              <a:off x="2952725" y="3861048"/>
              <a:ext cx="0" cy="648072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" name="Google Shape;277;p15"/>
            <p:cNvCxnSpPr/>
            <p:nvPr/>
          </p:nvCxnSpPr>
          <p:spPr>
            <a:xfrm>
              <a:off x="2752133" y="3861048"/>
              <a:ext cx="0" cy="648072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" name="Google Shape;278;p15"/>
            <p:cNvCxnSpPr/>
            <p:nvPr/>
          </p:nvCxnSpPr>
          <p:spPr>
            <a:xfrm>
              <a:off x="2855640" y="3861048"/>
              <a:ext cx="0" cy="648072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9" name="Google Shape;279;p15"/>
            <p:cNvCxnSpPr/>
            <p:nvPr/>
          </p:nvCxnSpPr>
          <p:spPr>
            <a:xfrm>
              <a:off x="3249108" y="3861048"/>
              <a:ext cx="0" cy="648072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0" name="Google Shape;280;p15"/>
            <p:cNvCxnSpPr/>
            <p:nvPr/>
          </p:nvCxnSpPr>
          <p:spPr>
            <a:xfrm>
              <a:off x="3147530" y="3861048"/>
              <a:ext cx="0" cy="648072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1" name="Google Shape;281;p15"/>
            <p:cNvCxnSpPr/>
            <p:nvPr/>
          </p:nvCxnSpPr>
          <p:spPr>
            <a:xfrm>
              <a:off x="3056232" y="3861048"/>
              <a:ext cx="0" cy="648072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" name="Google Shape;282;p15"/>
            <p:cNvCxnSpPr/>
            <p:nvPr/>
          </p:nvCxnSpPr>
          <p:spPr>
            <a:xfrm>
              <a:off x="3528789" y="3529310"/>
              <a:ext cx="0" cy="648072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" name="Google Shape;283;p15"/>
            <p:cNvCxnSpPr/>
            <p:nvPr/>
          </p:nvCxnSpPr>
          <p:spPr>
            <a:xfrm>
              <a:off x="3431704" y="3861048"/>
              <a:ext cx="0" cy="648072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" name="Google Shape;284;p15"/>
            <p:cNvCxnSpPr/>
            <p:nvPr/>
          </p:nvCxnSpPr>
          <p:spPr>
            <a:xfrm>
              <a:off x="3340406" y="3861048"/>
              <a:ext cx="0" cy="648072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" name="Google Shape;285;p15"/>
            <p:cNvCxnSpPr/>
            <p:nvPr/>
          </p:nvCxnSpPr>
          <p:spPr>
            <a:xfrm>
              <a:off x="3528789" y="4249390"/>
              <a:ext cx="0" cy="648072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6" name="Google Shape;286;p15"/>
            <p:cNvSpPr/>
            <p:nvPr/>
          </p:nvSpPr>
          <p:spPr>
            <a:xfrm>
              <a:off x="3553671" y="4258954"/>
              <a:ext cx="144016" cy="569615"/>
            </a:xfrm>
            <a:prstGeom prst="triangle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 rot="10800000">
              <a:off x="3553983" y="3611364"/>
              <a:ext cx="144016" cy="569615"/>
            </a:xfrm>
            <a:prstGeom prst="triangle">
              <a:avLst>
                <a:gd name="adj" fmla="val 1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15"/>
          <p:cNvSpPr txBox="1"/>
          <p:nvPr/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lang="en-SG" sz="4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Diffraction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5"/>
          <p:cNvSpPr txBox="1"/>
          <p:nvPr/>
        </p:nvSpPr>
        <p:spPr>
          <a:xfrm>
            <a:off x="920761" y="1484784"/>
            <a:ext cx="7551503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When a plane wave goes through a small hole: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9</a:t>
            </a:fld>
            <a:endParaRPr/>
          </a:p>
        </p:txBody>
      </p:sp>
      <p:sp>
        <p:nvSpPr>
          <p:cNvPr id="295" name="Google Shape;295;p16"/>
          <p:cNvSpPr txBox="1"/>
          <p:nvPr/>
        </p:nvSpPr>
        <p:spPr>
          <a:xfrm>
            <a:off x="479376" y="274638"/>
            <a:ext cx="1110302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lang="en-SG" sz="44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Superposition of waves</a:t>
            </a:r>
            <a:endParaRPr sz="44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68904" y="3055998"/>
                <a:ext cx="2922018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7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7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7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7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7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7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sz="27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7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7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904" y="3055998"/>
                <a:ext cx="2922018" cy="16619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78569" y="2180527"/>
            <a:ext cx="277528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 in </a:t>
            </a:r>
            <a:r>
              <a:rPr lang="en-US" sz="2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Desmos</a:t>
            </a:r>
            <a:endParaRPr lang="en-US" sz="29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620" y="2719136"/>
            <a:ext cx="3571875" cy="1924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10860</TotalTime>
  <Words>1296</Words>
  <Application>Microsoft Office PowerPoint</Application>
  <PresentationFormat>Widescreen</PresentationFormat>
  <Paragraphs>274</Paragraphs>
  <Slides>42</Slides>
  <Notes>37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Cambria Math</vt:lpstr>
      <vt:lpstr>Impact</vt:lpstr>
      <vt:lpstr>Office Theme</vt:lpstr>
      <vt:lpstr>SP3176 The Universe  Chapter 3: Light and Atoms</vt:lpstr>
      <vt:lpstr>Learning Objectives</vt:lpstr>
      <vt:lpstr>PowerPoint Presentation</vt:lpstr>
      <vt:lpstr>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Light are Particles (1905, Max Planck, Albert Einstein)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Atoms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***End of week 3 lecture***</vt:lpstr>
      <vt:lpstr>PowerPoint Presentation</vt:lpstr>
      <vt:lpstr>PowerPoint Presentation</vt:lpstr>
      <vt:lpstr>PowerPoint Presentation</vt:lpstr>
      <vt:lpstr>PowerPoint Presentation</vt:lpstr>
      <vt:lpstr>See you again in week 4...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SP3176 The Universe  Chapter 3: Atoms and Light</dc:title>
  <dc:creator>AdminNUS</dc:creator>
  <cp:lastModifiedBy>Zhi han lim</cp:lastModifiedBy>
  <cp:revision>27</cp:revision>
  <dcterms:created xsi:type="dcterms:W3CDTF">2012-08-06T08:15:27Z</dcterms:created>
  <dcterms:modified xsi:type="dcterms:W3CDTF">2023-08-31T14:03:50Z</dcterms:modified>
</cp:coreProperties>
</file>