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72" r:id="rId3"/>
    <p:sldId id="282" r:id="rId4"/>
    <p:sldId id="278" r:id="rId5"/>
    <p:sldId id="288" r:id="rId6"/>
    <p:sldId id="289" r:id="rId7"/>
    <p:sldId id="287" r:id="rId8"/>
    <p:sldId id="274" r:id="rId9"/>
    <p:sldId id="273" r:id="rId10"/>
    <p:sldId id="270" r:id="rId11"/>
    <p:sldId id="325" r:id="rId12"/>
    <p:sldId id="284" r:id="rId13"/>
    <p:sldId id="290" r:id="rId14"/>
    <p:sldId id="326" r:id="rId15"/>
    <p:sldId id="291" r:id="rId16"/>
    <p:sldId id="292" r:id="rId17"/>
    <p:sldId id="293" r:id="rId18"/>
    <p:sldId id="294" r:id="rId19"/>
    <p:sldId id="295" r:id="rId20"/>
    <p:sldId id="296" r:id="rId21"/>
    <p:sldId id="302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8" r:id="rId35"/>
    <p:sldId id="319" r:id="rId36"/>
    <p:sldId id="324" r:id="rId37"/>
    <p:sldId id="312" r:id="rId38"/>
    <p:sldId id="320" r:id="rId39"/>
    <p:sldId id="313" r:id="rId40"/>
    <p:sldId id="328" r:id="rId41"/>
    <p:sldId id="329" r:id="rId42"/>
    <p:sldId id="330" r:id="rId43"/>
    <p:sldId id="331" r:id="rId44"/>
    <p:sldId id="332" r:id="rId45"/>
    <p:sldId id="333" r:id="rId46"/>
    <p:sldId id="327" r:id="rId47"/>
    <p:sldId id="336" r:id="rId48"/>
    <p:sldId id="314" r:id="rId49"/>
    <p:sldId id="315" r:id="rId50"/>
    <p:sldId id="321" r:id="rId51"/>
    <p:sldId id="322" r:id="rId52"/>
    <p:sldId id="323" r:id="rId53"/>
    <p:sldId id="337" r:id="rId54"/>
    <p:sldId id="338" r:id="rId55"/>
    <p:sldId id="339" r:id="rId56"/>
    <p:sldId id="34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0093"/>
    <a:srgbClr val="FF0066"/>
    <a:srgbClr val="F4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4" autoAdjust="0"/>
  </p:normalViewPr>
  <p:slideViewPr>
    <p:cSldViewPr>
      <p:cViewPr varScale="1">
        <p:scale>
          <a:sx n="85" d="100"/>
          <a:sy n="85" d="100"/>
        </p:scale>
        <p:origin x="81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C492-2A21-4D00-AA28-9549A913A616}" type="datetimeFigureOut">
              <a:rPr lang="en-SG" smtClean="0"/>
              <a:t>23/10/2023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BC89-9334-4FDD-BA42-551323CBA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55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886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47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44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563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42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62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3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60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8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15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35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26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59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A64C-04E9-4EEC-8408-AFB6F7BA4320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E49-5930-4EC2-A74E-9ADA6FB0ECAC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A19-5C47-47E8-AFD3-617F426F39D5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7C4-19EC-4002-89F2-365EDAC40578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FB9-EB3A-4E34-B9AD-3F83068C5BAD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90F7-415D-409A-B82F-DDF1A37AC508}" type="datetime1">
              <a:rPr lang="en-US" smtClean="0"/>
              <a:t>10/23/2023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452-1B06-4D07-BBED-744818F7199E}" type="datetime1">
              <a:rPr lang="en-US" smtClean="0"/>
              <a:t>10/23/2023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8F89-A5F7-43CE-9FE9-5AF3E4FA0D04}" type="datetime1">
              <a:rPr lang="en-US" smtClean="0"/>
              <a:t>10/23/2023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A3-02E8-4D54-96EB-9643D67C7A9C}" type="datetime1">
              <a:rPr lang="en-US" smtClean="0"/>
              <a:t>10/23/2023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BB7-79D1-4BB6-97A0-D6340846806D}" type="datetime1">
              <a:rPr lang="en-US" smtClean="0"/>
              <a:t>10/23/2023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5EAE-BC05-48A9-B406-C44B8A369BBF}" type="datetime1">
              <a:rPr lang="en-US" smtClean="0"/>
              <a:t>10/23/2023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4147-06D3-43D7-83ED-3FA7AF233A4A}" type="datetime1">
              <a:rPr lang="en-US" smtClean="0"/>
              <a:t>10/23/2023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0.png"/><Relationship Id="rId10" Type="http://schemas.openxmlformats.org/officeDocument/2006/relationships/image" Target="../media/image14.png"/><Relationship Id="rId4" Type="http://schemas.openxmlformats.org/officeDocument/2006/relationships/image" Target="../media/image17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od.nasa.gov/apod/ap130927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uffton.edu/~bergerd/classes/NSC109/Handouts/answers2-3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obs.carnegiescience.edu/PAST/m31var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3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8.png"/><Relationship Id="rId4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08.png"/><Relationship Id="rId4" Type="http://schemas.openxmlformats.org/officeDocument/2006/relationships/image" Target="../media/image1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yserver.sdss.org/dr1/en/tools/explore/obj.asp?id=5820934849038254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4F09D-CDB9-4F90-A77B-34E2BE0B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2130426"/>
            <a:ext cx="11161240" cy="14700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SP3176 The Universe </a:t>
            </a:r>
            <a:br>
              <a:rPr lang="en-SG" dirty="0"/>
            </a:br>
            <a:r>
              <a:rPr lang="en-SG" dirty="0">
                <a:solidFill>
                  <a:schemeClr val="accent1"/>
                </a:solidFill>
              </a:rPr>
              <a:t>Chapter 7: The Expanding Universe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428DA7-5A78-4EA8-A00F-18574747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81128"/>
            <a:ext cx="8534400" cy="1057672"/>
          </a:xfrm>
        </p:spPr>
        <p:txBody>
          <a:bodyPr/>
          <a:lstStyle/>
          <a:p>
            <a:r>
              <a:rPr lang="en-SG" dirty="0"/>
              <a:t>Lim Zhi 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FDF87-2687-4210-9E99-FF606F23F5D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2424" y="260648"/>
            <a:ext cx="1971637" cy="779074"/>
          </a:xfrm>
          <a:prstGeom prst="rect">
            <a:avLst/>
          </a:prstGeom>
        </p:spPr>
      </p:pic>
      <p:pic>
        <p:nvPicPr>
          <p:cNvPr id="6" name="Picture 5" descr="nus logo.jpg">
            <a:extLst>
              <a:ext uri="{FF2B5EF4-FFF2-40B4-BE49-F238E27FC236}">
                <a16:creationId xmlns:a16="http://schemas.microsoft.com/office/drawing/2014/main" id="{0E5BC8BF-DB49-4FBF-A3EF-1CF1F0C292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7938" y="277882"/>
            <a:ext cx="1842811" cy="871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61F2E0-1C1A-4DA2-82F0-CCF0CFD1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602" y="2852936"/>
            <a:ext cx="5056798" cy="13681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do galaxies even move 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10</a:t>
            </a:fld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D17B71-0D5E-4268-AA8A-27441BEED773}"/>
              </a:ext>
            </a:extLst>
          </p:cNvPr>
          <p:cNvCxnSpPr>
            <a:cxnSpLocks/>
          </p:cNvCxnSpPr>
          <p:nvPr/>
        </p:nvCxnSpPr>
        <p:spPr>
          <a:xfrm flipH="1">
            <a:off x="6528568" y="2780928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7D1775-7B50-480F-AF02-0E45959E4928}"/>
              </a:ext>
            </a:extLst>
          </p:cNvPr>
          <p:cNvCxnSpPr>
            <a:cxnSpLocks/>
          </p:cNvCxnSpPr>
          <p:nvPr/>
        </p:nvCxnSpPr>
        <p:spPr>
          <a:xfrm flipH="1">
            <a:off x="6525602" y="3573016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A07EAC-6320-562B-47F6-002B6DCDD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" t="6718" r="2133" b="3520"/>
          <a:stretch/>
        </p:blipFill>
        <p:spPr>
          <a:xfrm>
            <a:off x="479376" y="1772817"/>
            <a:ext cx="5328594" cy="3672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E40759-356A-B8AA-159E-784A904209C8}"/>
              </a:ext>
            </a:extLst>
          </p:cNvPr>
          <p:cNvSpPr/>
          <p:nvPr/>
        </p:nvSpPr>
        <p:spPr>
          <a:xfrm>
            <a:off x="335360" y="2564904"/>
            <a:ext cx="576064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8B6B-7CF1-1C2B-EE54-F4578EA5E460}"/>
              </a:ext>
            </a:extLst>
          </p:cNvPr>
          <p:cNvSpPr/>
          <p:nvPr/>
        </p:nvSpPr>
        <p:spPr>
          <a:xfrm>
            <a:off x="1183218" y="1484784"/>
            <a:ext cx="5056798" cy="410445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313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61F2E0-1C1A-4DA2-82F0-CCF0CFD1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3388147"/>
            <a:ext cx="10598968" cy="112097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Hubble’s law, galaxies “move away” from each other.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further they are, the faster they move. </a:t>
            </a:r>
            <a:r>
              <a:rPr lang="en-US" sz="2900" dirty="0">
                <a:solidFill>
                  <a:schemeClr val="accent6"/>
                </a:solidFill>
              </a:rPr>
              <a:t>Why???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3F153E6-2376-425D-85D4-EF8301683F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74638"/>
                <a:ext cx="109728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S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Hubble’s Law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>
                    <a:solidFill>
                      <a:schemeClr val="accent1"/>
                    </a:solidFill>
                  </a:rPr>
                  <a:t> </a:t>
                </a:r>
                <a:endParaRPr lang="en-S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3F153E6-2376-425D-85D4-EF830168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638"/>
                <a:ext cx="10972800" cy="1143000"/>
              </a:xfrm>
              <a:prstGeom prst="rect">
                <a:avLst/>
              </a:prstGeom>
              <a:blipFill>
                <a:blip r:embed="rId3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D17B71-0D5E-4268-AA8A-27441BEED773}"/>
              </a:ext>
            </a:extLst>
          </p:cNvPr>
          <p:cNvCxnSpPr>
            <a:cxnSpLocks/>
          </p:cNvCxnSpPr>
          <p:nvPr/>
        </p:nvCxnSpPr>
        <p:spPr>
          <a:xfrm flipH="1">
            <a:off x="387922" y="328498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7D1775-7B50-480F-AF02-0E45959E4928}"/>
              </a:ext>
            </a:extLst>
          </p:cNvPr>
          <p:cNvCxnSpPr>
            <a:cxnSpLocks/>
          </p:cNvCxnSpPr>
          <p:nvPr/>
        </p:nvCxnSpPr>
        <p:spPr>
          <a:xfrm flipH="1">
            <a:off x="387922" y="4653136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C345313-59DA-B95D-4D3C-F572DC57BEB3}"/>
              </a:ext>
            </a:extLst>
          </p:cNvPr>
          <p:cNvSpPr>
            <a:spLocks noChangeAspect="1"/>
          </p:cNvSpPr>
          <p:nvPr/>
        </p:nvSpPr>
        <p:spPr>
          <a:xfrm>
            <a:off x="2711624" y="1988840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E783B2-3037-F205-0C83-D9B4F57BF0B5}"/>
              </a:ext>
            </a:extLst>
          </p:cNvPr>
          <p:cNvSpPr>
            <a:spLocks noChangeAspect="1"/>
          </p:cNvSpPr>
          <p:nvPr/>
        </p:nvSpPr>
        <p:spPr>
          <a:xfrm>
            <a:off x="4884410" y="1988840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65A53-BC8B-D7D0-AF31-F8ADD2814BAD}"/>
              </a:ext>
            </a:extLst>
          </p:cNvPr>
          <p:cNvSpPr>
            <a:spLocks noChangeAspect="1"/>
          </p:cNvSpPr>
          <p:nvPr/>
        </p:nvSpPr>
        <p:spPr>
          <a:xfrm>
            <a:off x="7044650" y="1988840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4DE464-7F7E-EF0C-F7B2-959E23219548}"/>
              </a:ext>
            </a:extLst>
          </p:cNvPr>
          <p:cNvSpPr>
            <a:spLocks noChangeAspect="1"/>
          </p:cNvSpPr>
          <p:nvPr/>
        </p:nvSpPr>
        <p:spPr>
          <a:xfrm>
            <a:off x="9204890" y="1988840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EB536-F3DC-223D-48A2-3C566E7AFB5D}"/>
              </a:ext>
            </a:extLst>
          </p:cNvPr>
          <p:cNvSpPr txBox="1"/>
          <p:nvPr/>
        </p:nvSpPr>
        <p:spPr>
          <a:xfrm>
            <a:off x="2135560" y="2420888"/>
            <a:ext cx="15710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700" dirty="0"/>
              <a:t>Milky Way</a:t>
            </a:r>
          </a:p>
          <a:p>
            <a:pPr algn="ctr"/>
            <a:r>
              <a:rPr lang="en-SG" sz="1700" dirty="0"/>
              <a:t>(that’s us!)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3B760-8CDA-EC81-88C2-705080B21CE9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071624" y="2168840"/>
            <a:ext cx="18127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47900D-3BF6-DD4D-635A-D7DF7684E51C}"/>
              </a:ext>
            </a:extLst>
          </p:cNvPr>
          <p:cNvCxnSpPr/>
          <p:nvPr/>
        </p:nvCxnSpPr>
        <p:spPr>
          <a:xfrm>
            <a:off x="5244450" y="2170680"/>
            <a:ext cx="180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3756E-6D49-B16B-D14B-1FF36E31F52E}"/>
              </a:ext>
            </a:extLst>
          </p:cNvPr>
          <p:cNvCxnSpPr/>
          <p:nvPr/>
        </p:nvCxnSpPr>
        <p:spPr>
          <a:xfrm>
            <a:off x="7404690" y="2170680"/>
            <a:ext cx="1800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EED179-EEBE-3309-76A8-10585CF6E426}"/>
                  </a:ext>
                </a:extLst>
              </p:cNvPr>
              <p:cNvSpPr txBox="1"/>
              <p:nvPr/>
            </p:nvSpPr>
            <p:spPr>
              <a:xfrm>
                <a:off x="3893390" y="1827732"/>
                <a:ext cx="248209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EED179-EEBE-3309-76A8-10585CF6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90" y="1827732"/>
                <a:ext cx="248209" cy="353943"/>
              </a:xfrm>
              <a:prstGeom prst="rect">
                <a:avLst/>
              </a:prstGeom>
              <a:blipFill>
                <a:blip r:embed="rId4"/>
                <a:stretch>
                  <a:fillRect l="-30000" r="-27500" b="-68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2D55B6-31BA-EA0D-BA2C-3C72B6260447}"/>
                  </a:ext>
                </a:extLst>
              </p:cNvPr>
              <p:cNvSpPr txBox="1"/>
              <p:nvPr/>
            </p:nvSpPr>
            <p:spPr>
              <a:xfrm>
                <a:off x="6076361" y="1807000"/>
                <a:ext cx="248209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2D55B6-31BA-EA0D-BA2C-3C72B626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61" y="1807000"/>
                <a:ext cx="248209" cy="353943"/>
              </a:xfrm>
              <a:prstGeom prst="rect">
                <a:avLst/>
              </a:prstGeom>
              <a:blipFill>
                <a:blip r:embed="rId5"/>
                <a:stretch>
                  <a:fillRect l="-30000" r="-27500" b="-8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A5C7B6-BFA9-5E2E-5278-4BECE6D711BC}"/>
                  </a:ext>
                </a:extLst>
              </p:cNvPr>
              <p:cNvSpPr txBox="1"/>
              <p:nvPr/>
            </p:nvSpPr>
            <p:spPr>
              <a:xfrm>
                <a:off x="8164593" y="1819186"/>
                <a:ext cx="248209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A5C7B6-BFA9-5E2E-5278-4BECE6D71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3" y="1819186"/>
                <a:ext cx="248209" cy="353943"/>
              </a:xfrm>
              <a:prstGeom prst="rect">
                <a:avLst/>
              </a:prstGeom>
              <a:blipFill>
                <a:blip r:embed="rId6"/>
                <a:stretch>
                  <a:fillRect l="-26829" r="-26829" b="-8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925DF0-C2DC-48DD-69F0-20713EDB8734}"/>
                  </a:ext>
                </a:extLst>
              </p:cNvPr>
              <p:cNvSpPr txBox="1"/>
              <p:nvPr/>
            </p:nvSpPr>
            <p:spPr>
              <a:xfrm>
                <a:off x="4936160" y="2492896"/>
                <a:ext cx="236282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925DF0-C2DC-48DD-69F0-20713EDB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160" y="2492896"/>
                <a:ext cx="236282" cy="353943"/>
              </a:xfrm>
              <a:prstGeom prst="rect">
                <a:avLst/>
              </a:prstGeom>
              <a:blipFill>
                <a:blip r:embed="rId7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E9AD954-F9A4-0990-1E65-06E5171DCA16}"/>
              </a:ext>
            </a:extLst>
          </p:cNvPr>
          <p:cNvSpPr/>
          <p:nvPr/>
        </p:nvSpPr>
        <p:spPr>
          <a:xfrm>
            <a:off x="4983929" y="2492896"/>
            <a:ext cx="18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2F3DD0-D7F3-C3D3-F8F3-DE904BAFA622}"/>
                  </a:ext>
                </a:extLst>
              </p:cNvPr>
              <p:cNvSpPr txBox="1"/>
              <p:nvPr/>
            </p:nvSpPr>
            <p:spPr>
              <a:xfrm>
                <a:off x="7020102" y="2492896"/>
                <a:ext cx="399789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2F3DD0-D7F3-C3D3-F8F3-DE904BAF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02" y="2492896"/>
                <a:ext cx="399789" cy="353943"/>
              </a:xfrm>
              <a:prstGeom prst="rect">
                <a:avLst/>
              </a:prstGeom>
              <a:blipFill>
                <a:blip r:embed="rId8"/>
                <a:stretch>
                  <a:fillRect l="-16923" r="-15385" b="-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161FBE1E-D6F5-DC41-7A3C-D2AACCBBBF66}"/>
              </a:ext>
            </a:extLst>
          </p:cNvPr>
          <p:cNvSpPr/>
          <p:nvPr/>
        </p:nvSpPr>
        <p:spPr>
          <a:xfrm>
            <a:off x="7049191" y="2492896"/>
            <a:ext cx="36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8939F3-C2E1-8A1B-0479-814FCE5F7846}"/>
                  </a:ext>
                </a:extLst>
              </p:cNvPr>
              <p:cNvSpPr txBox="1"/>
              <p:nvPr/>
            </p:nvSpPr>
            <p:spPr>
              <a:xfrm>
                <a:off x="9165141" y="2492896"/>
                <a:ext cx="399789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8939F3-C2E1-8A1B-0479-814FCE5F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141" y="2492896"/>
                <a:ext cx="399789" cy="353943"/>
              </a:xfrm>
              <a:prstGeom prst="rect">
                <a:avLst/>
              </a:prstGeom>
              <a:blipFill>
                <a:blip r:embed="rId9"/>
                <a:stretch>
                  <a:fillRect l="-15152" r="-7576" b="-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B5C3740B-1D04-1933-0A5E-BFCAE25CB622}"/>
              </a:ext>
            </a:extLst>
          </p:cNvPr>
          <p:cNvSpPr/>
          <p:nvPr/>
        </p:nvSpPr>
        <p:spPr>
          <a:xfrm>
            <a:off x="9109212" y="2492896"/>
            <a:ext cx="540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6474628-3268-26D3-D088-982582E13699}"/>
              </a:ext>
            </a:extLst>
          </p:cNvPr>
          <p:cNvSpPr txBox="1">
            <a:spLocks/>
          </p:cNvSpPr>
          <p:nvPr/>
        </p:nvSpPr>
        <p:spPr>
          <a:xfrm>
            <a:off x="983432" y="4941171"/>
            <a:ext cx="10598968" cy="1008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900" dirty="0">
                <a:solidFill>
                  <a:schemeClr val="accent1"/>
                </a:solidFill>
              </a:rPr>
              <a:t>Such movements cannot be explained by looking at individual galaxies. Need to look it as a </a:t>
            </a:r>
            <a:r>
              <a:rPr lang="en-US" sz="2900" b="1" dirty="0">
                <a:solidFill>
                  <a:schemeClr val="accent1"/>
                </a:solidFill>
              </a:rPr>
              <a:t>whole-Universe phenomenon</a:t>
            </a:r>
            <a:r>
              <a:rPr lang="en-US" sz="29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6771A-915E-DAE2-E9C7-5739FC895F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9307" y="66342"/>
            <a:ext cx="2185365" cy="1562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63488B-6A5A-A545-0FD8-C59F86D7C097}"/>
              </a:ext>
            </a:extLst>
          </p:cNvPr>
          <p:cNvSpPr/>
          <p:nvPr/>
        </p:nvSpPr>
        <p:spPr>
          <a:xfrm>
            <a:off x="9904445" y="-27384"/>
            <a:ext cx="2312235" cy="16979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722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Cosmological Principle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61F2E0-1C1A-4DA2-82F0-CCF0CFD1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24" y="2204864"/>
            <a:ext cx="11136262" cy="576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3700" dirty="0">
                <a:solidFill>
                  <a:schemeClr val="accent1"/>
                </a:solidFill>
              </a:rPr>
              <a:t>The Universe is </a:t>
            </a:r>
            <a:r>
              <a:rPr lang="en-SG" sz="3700" b="1" dirty="0">
                <a:solidFill>
                  <a:schemeClr val="accent1"/>
                </a:solidFill>
              </a:rPr>
              <a:t>Homogeneous </a:t>
            </a:r>
            <a:r>
              <a:rPr lang="en-SG" sz="3700" dirty="0">
                <a:solidFill>
                  <a:schemeClr val="accent1"/>
                </a:solidFill>
              </a:rPr>
              <a:t>and </a:t>
            </a:r>
            <a:r>
              <a:rPr lang="en-SG" sz="3700" b="1" dirty="0">
                <a:solidFill>
                  <a:schemeClr val="accent1"/>
                </a:solidFill>
              </a:rPr>
              <a:t>Isotropic</a:t>
            </a:r>
            <a:r>
              <a:rPr lang="en-SG" sz="3700" dirty="0">
                <a:solidFill>
                  <a:schemeClr val="accent1"/>
                </a:solidFill>
              </a:rPr>
              <a:t>. </a:t>
            </a:r>
            <a:endParaRPr lang="en-GB" sz="3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700" b="0" i="0" u="none" strike="noStrike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12</a:t>
            </a:fld>
            <a:endParaRPr lang="en-SG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5D31E61-EC36-4DEF-AA4A-964FC411B1D0}"/>
              </a:ext>
            </a:extLst>
          </p:cNvPr>
          <p:cNvSpPr txBox="1">
            <a:spLocks/>
          </p:cNvSpPr>
          <p:nvPr/>
        </p:nvSpPr>
        <p:spPr>
          <a:xfrm>
            <a:off x="479376" y="4509120"/>
            <a:ext cx="11396710" cy="576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 Explain the words in bold.</a:t>
            </a:r>
            <a:endParaRPr lang="en-GB" sz="2900" dirty="0">
              <a:solidFill>
                <a:schemeClr val="accent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E5AABD-5952-4CDB-9A35-A435993011BF}"/>
              </a:ext>
            </a:extLst>
          </p:cNvPr>
          <p:cNvCxnSpPr>
            <a:cxnSpLocks/>
          </p:cNvCxnSpPr>
          <p:nvPr/>
        </p:nvCxnSpPr>
        <p:spPr>
          <a:xfrm flipH="1">
            <a:off x="390888" y="436510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DB4120-5310-417B-A9AA-07A87C11DDFB}"/>
              </a:ext>
            </a:extLst>
          </p:cNvPr>
          <p:cNvCxnSpPr>
            <a:cxnSpLocks/>
          </p:cNvCxnSpPr>
          <p:nvPr/>
        </p:nvCxnSpPr>
        <p:spPr>
          <a:xfrm flipH="1">
            <a:off x="387922" y="5157192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7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Cosmological Principle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61F2E0-1C1A-4DA2-82F0-CCF0CFD1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24" y="2204864"/>
            <a:ext cx="11136262" cy="576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3700" dirty="0">
                <a:solidFill>
                  <a:schemeClr val="accent1"/>
                </a:solidFill>
              </a:rPr>
              <a:t>The Universe is </a:t>
            </a:r>
            <a:r>
              <a:rPr lang="en-SG" sz="3700" b="1" dirty="0">
                <a:solidFill>
                  <a:schemeClr val="accent1"/>
                </a:solidFill>
              </a:rPr>
              <a:t>Homogeneous </a:t>
            </a:r>
            <a:r>
              <a:rPr lang="en-SG" sz="3700" dirty="0">
                <a:solidFill>
                  <a:schemeClr val="accent1"/>
                </a:solidFill>
              </a:rPr>
              <a:t>and </a:t>
            </a:r>
            <a:r>
              <a:rPr lang="en-SG" sz="3700" b="1" dirty="0">
                <a:solidFill>
                  <a:schemeClr val="accent1"/>
                </a:solidFill>
              </a:rPr>
              <a:t>Isotropic</a:t>
            </a:r>
            <a:r>
              <a:rPr lang="en-SG" sz="3700" dirty="0">
                <a:solidFill>
                  <a:schemeClr val="accent1"/>
                </a:solidFill>
              </a:rPr>
              <a:t>. </a:t>
            </a:r>
            <a:endParaRPr lang="en-GB" sz="37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700" b="0" i="0" u="none" strike="noStrike" dirty="0">
              <a:solidFill>
                <a:schemeClr val="accent1"/>
              </a:solidFill>
              <a:effectLst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13</a:t>
            </a:fld>
            <a:endParaRPr lang="en-S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EF6B41-E1F5-4F42-9EBD-190B300DD2B7}"/>
              </a:ext>
            </a:extLst>
          </p:cNvPr>
          <p:cNvSpPr txBox="1">
            <a:spLocks/>
          </p:cNvSpPr>
          <p:nvPr/>
        </p:nvSpPr>
        <p:spPr>
          <a:xfrm>
            <a:off x="479376" y="4509120"/>
            <a:ext cx="1139671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 The cosmological principle implies that any observer looking at galaxies will find their radial velocities to be proportional to their distances. </a:t>
            </a:r>
            <a:r>
              <a:rPr lang="en-GB" sz="2900" dirty="0">
                <a:solidFill>
                  <a:schemeClr val="accent6"/>
                </a:solidFill>
              </a:rPr>
              <a:t>Why?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A5CD6-BEA7-4197-8FEF-954D18787E24}"/>
              </a:ext>
            </a:extLst>
          </p:cNvPr>
          <p:cNvCxnSpPr>
            <a:cxnSpLocks/>
          </p:cNvCxnSpPr>
          <p:nvPr/>
        </p:nvCxnSpPr>
        <p:spPr>
          <a:xfrm flipH="1">
            <a:off x="390888" y="436510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FBF36-32C0-4DEF-A4AA-8814498B8DB6}"/>
              </a:ext>
            </a:extLst>
          </p:cNvPr>
          <p:cNvCxnSpPr>
            <a:cxnSpLocks/>
          </p:cNvCxnSpPr>
          <p:nvPr/>
        </p:nvCxnSpPr>
        <p:spPr>
          <a:xfrm flipH="1">
            <a:off x="387922" y="5661248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8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8B050-9674-6D88-B90F-C4F4052C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9CD234-6A20-0617-D10F-4569043588FF}"/>
              </a:ext>
            </a:extLst>
          </p:cNvPr>
          <p:cNvSpPr txBox="1">
            <a:spLocks/>
          </p:cNvSpPr>
          <p:nvPr/>
        </p:nvSpPr>
        <p:spPr>
          <a:xfrm>
            <a:off x="479376" y="260648"/>
            <a:ext cx="1139671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 The </a:t>
            </a:r>
            <a:r>
              <a:rPr lang="en-GB" sz="2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cosmological principle</a:t>
            </a: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implies that any observer looking at galaxies will find their radial velocities to be proportional to their distances. </a:t>
            </a:r>
            <a:r>
              <a:rPr lang="en-GB" sz="2900" dirty="0">
                <a:solidFill>
                  <a:schemeClr val="accent6"/>
                </a:solidFill>
              </a:rPr>
              <a:t>Why?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F22DF-BE32-B4DD-5EB4-F080C4BCD7AA}"/>
              </a:ext>
            </a:extLst>
          </p:cNvPr>
          <p:cNvCxnSpPr>
            <a:cxnSpLocks/>
          </p:cNvCxnSpPr>
          <p:nvPr/>
        </p:nvCxnSpPr>
        <p:spPr>
          <a:xfrm flipH="1">
            <a:off x="390888" y="116632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F0ABD3-8E2A-F7BF-479D-022B54F2F6EA}"/>
              </a:ext>
            </a:extLst>
          </p:cNvPr>
          <p:cNvCxnSpPr>
            <a:cxnSpLocks/>
          </p:cNvCxnSpPr>
          <p:nvPr/>
        </p:nvCxnSpPr>
        <p:spPr>
          <a:xfrm flipH="1">
            <a:off x="387922" y="1412776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9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Cosmological redshift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15</a:t>
            </a:fld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3AD7BB-DD79-4457-997F-0231EA19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203" y="1672209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cs typeface="Gill Sans MT"/>
              </a:rPr>
              <a:t>Definition of Redshift: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0BC75-FF73-4FAC-9F78-562E4B697883}"/>
              </a:ext>
            </a:extLst>
          </p:cNvPr>
          <p:cNvSpPr txBox="1">
            <a:spLocks/>
          </p:cNvSpPr>
          <p:nvPr/>
        </p:nvSpPr>
        <p:spPr>
          <a:xfrm>
            <a:off x="1116538" y="4026768"/>
            <a:ext cx="1038006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cs typeface="Gill Sans MT"/>
              </a:rPr>
              <a:t>The expansion of space expands all length scales (including wavelengths)</a:t>
            </a:r>
          </a:p>
        </p:txBody>
      </p:sp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0F701707-C55A-47DF-B574-FD489D01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79" y="2619760"/>
            <a:ext cx="1752600" cy="685801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D905C760-F720-4264-8533-1ECC62E1E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26" y="2514600"/>
            <a:ext cx="3886200" cy="914400"/>
          </a:xfrm>
          <a:prstGeom prst="rect">
            <a:avLst/>
          </a:prstGeom>
        </p:spPr>
      </p:pic>
      <p:pic>
        <p:nvPicPr>
          <p:cNvPr id="10" name="Picture 9" descr="latex-image-1.pdf">
            <a:extLst>
              <a:ext uri="{FF2B5EF4-FFF2-40B4-BE49-F238E27FC236}">
                <a16:creationId xmlns:a16="http://schemas.microsoft.com/office/drawing/2014/main" id="{0D1CFC29-0F59-47C5-8C51-9DCC991B0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26" y="4941168"/>
            <a:ext cx="391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Cosmological redshift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202AE48D-FDEC-41C2-8457-D4A2E63F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08" y="5199583"/>
            <a:ext cx="10541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1FA38-F20C-4779-9C1A-371A09047522}"/>
              </a:ext>
            </a:extLst>
          </p:cNvPr>
          <p:cNvSpPr txBox="1"/>
          <p:nvPr/>
        </p:nvSpPr>
        <p:spPr>
          <a:xfrm>
            <a:off x="1325059" y="1887215"/>
            <a:ext cx="13835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7EC4-E40E-4E9B-A119-0CFFCE5B969B}"/>
              </a:ext>
            </a:extLst>
          </p:cNvPr>
          <p:cNvSpPr txBox="1"/>
          <p:nvPr/>
        </p:nvSpPr>
        <p:spPr>
          <a:xfrm>
            <a:off x="1336098" y="2823319"/>
            <a:ext cx="27335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Recession 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A7B87-1F1E-4F5F-8366-91E2215C864C}"/>
              </a:ext>
            </a:extLst>
          </p:cNvPr>
          <p:cNvSpPr txBox="1"/>
          <p:nvPr/>
        </p:nvSpPr>
        <p:spPr>
          <a:xfrm>
            <a:off x="1339218" y="3975447"/>
            <a:ext cx="27405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Hubble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F57C9-8EEA-4389-9D4E-06EE7304D08A}"/>
              </a:ext>
            </a:extLst>
          </p:cNvPr>
          <p:cNvSpPr txBox="1"/>
          <p:nvPr/>
        </p:nvSpPr>
        <p:spPr>
          <a:xfrm>
            <a:off x="1331832" y="5055567"/>
            <a:ext cx="23103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small      or </a:t>
            </a:r>
          </a:p>
        </p:txBody>
      </p:sp>
      <p:pic>
        <p:nvPicPr>
          <p:cNvPr id="11" name="Picture 10" descr="latex-image-1.pdf">
            <a:extLst>
              <a:ext uri="{FF2B5EF4-FFF2-40B4-BE49-F238E27FC236}">
                <a16:creationId xmlns:a16="http://schemas.microsoft.com/office/drawing/2014/main" id="{E1C20FE2-9C9A-4C1F-8D5B-31203EDE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29" y="1887215"/>
            <a:ext cx="2095500" cy="368300"/>
          </a:xfrm>
          <a:prstGeom prst="rect">
            <a:avLst/>
          </a:prstGeom>
        </p:spPr>
      </p:pic>
      <p:pic>
        <p:nvPicPr>
          <p:cNvPr id="12" name="Picture 11" descr="latex-image-1.pdf">
            <a:extLst>
              <a:ext uri="{FF2B5EF4-FFF2-40B4-BE49-F238E27FC236}">
                <a16:creationId xmlns:a16="http://schemas.microsoft.com/office/drawing/2014/main" id="{34D551F6-ED89-491E-8D81-5459EDBBA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20" y="5199583"/>
            <a:ext cx="889000" cy="241300"/>
          </a:xfrm>
          <a:prstGeom prst="rect">
            <a:avLst/>
          </a:prstGeom>
        </p:spPr>
      </p:pic>
      <p:pic>
        <p:nvPicPr>
          <p:cNvPr id="14" name="Picture 13" descr="latex-image-1.pdf">
            <a:extLst>
              <a:ext uri="{FF2B5EF4-FFF2-40B4-BE49-F238E27FC236}">
                <a16:creationId xmlns:a16="http://schemas.microsoft.com/office/drawing/2014/main" id="{46E3957A-EA1C-4910-B224-5B83E7FCF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46" y="2679303"/>
            <a:ext cx="2908300" cy="736600"/>
          </a:xfrm>
          <a:prstGeom prst="rect">
            <a:avLst/>
          </a:prstGeom>
        </p:spPr>
      </p:pic>
      <p:pic>
        <p:nvPicPr>
          <p:cNvPr id="16" name="Picture 15" descr="latex-image-1.pdf">
            <a:extLst>
              <a:ext uri="{FF2B5EF4-FFF2-40B4-BE49-F238E27FC236}">
                <a16:creationId xmlns:a16="http://schemas.microsoft.com/office/drawing/2014/main" id="{CD93A72D-7572-4A96-A507-3A5427496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00" y="3761076"/>
            <a:ext cx="3048000" cy="876300"/>
          </a:xfrm>
          <a:prstGeom prst="rect">
            <a:avLst/>
          </a:prstGeom>
        </p:spPr>
      </p:pic>
      <p:pic>
        <p:nvPicPr>
          <p:cNvPr id="17" name="Picture 16" descr="latex-image-1.pdf">
            <a:extLst>
              <a:ext uri="{FF2B5EF4-FFF2-40B4-BE49-F238E27FC236}">
                <a16:creationId xmlns:a16="http://schemas.microsoft.com/office/drawing/2014/main" id="{09C01484-3B8F-462B-AA96-5FC732C74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70" y="5243948"/>
            <a:ext cx="165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Cosmological redshift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6136B-BF28-4FCF-BD62-074C69A42D65}"/>
              </a:ext>
            </a:extLst>
          </p:cNvPr>
          <p:cNvSpPr txBox="1"/>
          <p:nvPr/>
        </p:nvSpPr>
        <p:spPr>
          <a:xfrm>
            <a:off x="695400" y="1556792"/>
            <a:ext cx="11116816" cy="892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 </a:t>
            </a: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difference between Doppler redshift and Cosmological redshift? </a:t>
            </a:r>
            <a:endParaRPr lang="en-SG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BFD2A-705F-474B-A803-F64721EDA864}"/>
              </a:ext>
            </a:extLst>
          </p:cNvPr>
          <p:cNvCxnSpPr>
            <a:cxnSpLocks/>
          </p:cNvCxnSpPr>
          <p:nvPr/>
        </p:nvCxnSpPr>
        <p:spPr>
          <a:xfrm flipH="1">
            <a:off x="390888" y="1412776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913329-519E-4950-AD42-DECB888928EC}"/>
              </a:ext>
            </a:extLst>
          </p:cNvPr>
          <p:cNvCxnSpPr>
            <a:cxnSpLocks/>
          </p:cNvCxnSpPr>
          <p:nvPr/>
        </p:nvCxnSpPr>
        <p:spPr>
          <a:xfrm flipH="1">
            <a:off x="387922" y="2636912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5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Cosmological Redshift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18</a:t>
            </a:fld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9900DD-2304-469C-98B7-5609BC1D8A82}"/>
              </a:ext>
            </a:extLst>
          </p:cNvPr>
          <p:cNvCxnSpPr>
            <a:cxnSpLocks/>
          </p:cNvCxnSpPr>
          <p:nvPr/>
        </p:nvCxnSpPr>
        <p:spPr>
          <a:xfrm flipH="1">
            <a:off x="390888" y="1412776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3C945-E2DC-40BF-9943-D98CA0C71DAC}"/>
              </a:ext>
            </a:extLst>
          </p:cNvPr>
          <p:cNvCxnSpPr>
            <a:cxnSpLocks/>
          </p:cNvCxnSpPr>
          <p:nvPr/>
        </p:nvCxnSpPr>
        <p:spPr>
          <a:xfrm flipH="1">
            <a:off x="387922" y="2636912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7456" y="3120671"/>
            <a:ext cx="113170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F4F5F5"/>
                </a:solidFill>
                <a:latin typeface="Gill Sans MT"/>
                <a:cs typeface="Gill Sans MT"/>
              </a:rPr>
              <a:t>A:  They are not moving! Instead, we model the Universe whereby space itself is expanding, carrying the galaxies along with it.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F4F5F5"/>
                </a:solidFill>
                <a:latin typeface="Gill Sans MT"/>
                <a:cs typeface="Gill Sans MT"/>
              </a:rPr>
              <a:t>The galaxies are carried along with the expanding space, and becomes further away from each other.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A561C-88CC-4CDC-5972-2BA59BE18C77}"/>
              </a:ext>
            </a:extLst>
          </p:cNvPr>
          <p:cNvSpPr txBox="1">
            <a:spLocks/>
          </p:cNvSpPr>
          <p:nvPr/>
        </p:nvSpPr>
        <p:spPr>
          <a:xfrm>
            <a:off x="911424" y="1412776"/>
            <a:ext cx="10598968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Hubble’s data, galaxies “move away” from each other.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Why??? </a:t>
            </a:r>
          </a:p>
        </p:txBody>
      </p:sp>
    </p:spTree>
    <p:extLst>
      <p:ext uri="{BB962C8B-B14F-4D97-AF65-F5344CB8AC3E}">
        <p14:creationId xmlns:p14="http://schemas.microsoft.com/office/powerpoint/2010/main" val="236051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 </a:t>
            </a:r>
            <a:r>
              <a:rPr lang="en-SG" dirty="0">
                <a:solidFill>
                  <a:schemeClr val="accent1"/>
                </a:solidFill>
                <a:latin typeface="+mn-lt"/>
              </a:rPr>
              <a:t>analogy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Launching a ball into space</a:t>
            </a:r>
            <a:endParaRPr lang="en-S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19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1919536" y="2212594"/>
            <a:ext cx="3810000" cy="2500789"/>
            <a:chOff x="609600" y="2212594"/>
            <a:chExt cx="3810000" cy="2500789"/>
          </a:xfrm>
        </p:grpSpPr>
        <p:sp>
          <p:nvSpPr>
            <p:cNvPr id="11" name="Oval 10"/>
            <p:cNvSpPr/>
            <p:nvPr/>
          </p:nvSpPr>
          <p:spPr>
            <a:xfrm>
              <a:off x="609600" y="2884583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>
                <a:rot lat="0" lon="0" rev="3600000"/>
              </a:lightRig>
            </a:scene3d>
            <a:sp3d extrusionH="476250" prstMaterial="matte">
              <a:bevelT w="914400" h="914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177668" y="30547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656902" y="2678017"/>
              <a:ext cx="76200" cy="76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232753" y="2346594"/>
              <a:ext cx="784034" cy="767508"/>
            </a:xfrm>
            <a:custGeom>
              <a:avLst/>
              <a:gdLst>
                <a:gd name="connsiteX0" fmla="*/ 0 w 784034"/>
                <a:gd name="connsiteY0" fmla="*/ 723440 h 767508"/>
                <a:gd name="connsiteX1" fmla="*/ 594911 w 784034"/>
                <a:gd name="connsiteY1" fmla="*/ 128530 h 767508"/>
                <a:gd name="connsiteX2" fmla="*/ 694063 w 784034"/>
                <a:gd name="connsiteY2" fmla="*/ 106496 h 767508"/>
                <a:gd name="connsiteX3" fmla="*/ 55085 w 784034"/>
                <a:gd name="connsiteY3" fmla="*/ 767508 h 767508"/>
                <a:gd name="connsiteX4" fmla="*/ 55085 w 784034"/>
                <a:gd name="connsiteY4" fmla="*/ 767508 h 76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034" h="767508">
                  <a:moveTo>
                    <a:pt x="0" y="723440"/>
                  </a:moveTo>
                  <a:cubicBezTo>
                    <a:pt x="239617" y="477397"/>
                    <a:pt x="479234" y="231354"/>
                    <a:pt x="594911" y="128530"/>
                  </a:cubicBezTo>
                  <a:cubicBezTo>
                    <a:pt x="710588" y="25706"/>
                    <a:pt x="784034" y="0"/>
                    <a:pt x="694063" y="106496"/>
                  </a:cubicBezTo>
                  <a:cubicBezTo>
                    <a:pt x="604092" y="212992"/>
                    <a:pt x="55085" y="767508"/>
                    <a:pt x="55085" y="767508"/>
                  </a:cubicBezTo>
                  <a:lnTo>
                    <a:pt x="55085" y="767508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72370" y="2667000"/>
              <a:ext cx="1524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29041" y="2212594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cs typeface="Gill Sans MT"/>
                </a:rPr>
                <a:t>Initial velocity too low</a:t>
              </a:r>
              <a:endParaRPr lang="en-SG" dirty="0">
                <a:solidFill>
                  <a:schemeClr val="accent1"/>
                </a:solidFill>
                <a:cs typeface="Gill Sans M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2782669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cs typeface="Gill Sans MT"/>
                </a:rPr>
                <a:t>Ball reaches max. height and drop back down</a:t>
              </a:r>
              <a:endParaRPr lang="en-SG" dirty="0">
                <a:solidFill>
                  <a:srgbClr val="000000"/>
                </a:solidFill>
                <a:cs typeface="Gill Sans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0136" y="1752600"/>
            <a:ext cx="3657600" cy="2959864"/>
            <a:chOff x="5410200" y="1752600"/>
            <a:chExt cx="3657600" cy="2959864"/>
          </a:xfrm>
        </p:grpSpPr>
        <p:sp>
          <p:nvSpPr>
            <p:cNvPr id="21" name="Oval 20"/>
            <p:cNvSpPr/>
            <p:nvPr/>
          </p:nvSpPr>
          <p:spPr>
            <a:xfrm>
              <a:off x="5410200" y="2883664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>
                <a:rot lat="0" lon="0" rev="3600000"/>
              </a:lightRig>
            </a:scene3d>
            <a:sp3d extrusionH="476250" prstMaterial="matte">
              <a:bevelT w="914400" h="914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022336" y="2406268"/>
              <a:ext cx="685800" cy="685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78268" y="30580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675085" y="1752600"/>
              <a:ext cx="685800" cy="68580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91944" y="2182029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cs typeface="Gill Sans MT"/>
                </a:rPr>
                <a:t>Initial velocity too high</a:t>
              </a:r>
              <a:endParaRPr lang="en-SG" dirty="0">
                <a:solidFill>
                  <a:schemeClr val="accent1"/>
                </a:solidFill>
                <a:cs typeface="Gill Sans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9000" y="26670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cs typeface="Gill Sans MT"/>
                </a:rPr>
                <a:t>Ball escapes to infinity with excess velocity</a:t>
              </a:r>
              <a:endParaRPr lang="en-SG" dirty="0">
                <a:solidFill>
                  <a:srgbClr val="000000"/>
                </a:solidFill>
                <a:cs typeface="Gill Sans MT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6262142" y="3933056"/>
            <a:ext cx="0" cy="10800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05674" y="5085184"/>
            <a:ext cx="6026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Gill Sans MT"/>
              </a:rPr>
              <a:t>Exists a </a:t>
            </a:r>
            <a:r>
              <a:rPr lang="en-US" sz="2400" b="1" dirty="0">
                <a:solidFill>
                  <a:schemeClr val="accent6"/>
                </a:solidFill>
                <a:cs typeface="Gill Sans MT"/>
              </a:rPr>
              <a:t>critical velocity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Gill Sans MT"/>
              </a:rPr>
              <a:t>where the ball can escape, but with a final zero velocity at infinity</a:t>
            </a:r>
            <a:endParaRPr lang="en-SG" sz="2400" dirty="0">
              <a:solidFill>
                <a:schemeClr val="tx1">
                  <a:lumMod val="65000"/>
                  <a:lumOff val="35000"/>
                </a:schemeClr>
              </a:solidFill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145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5267-1548-466A-A3C8-E773A0A3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0DDB-E6D9-4EDE-A3EE-45FDACFD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76872"/>
            <a:ext cx="109728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chapter, you will first examine Hubble’s 1929 data, and with the cosmological principle in mind develop an understanding of the expanding Universe. You will then </a:t>
            </a:r>
            <a:r>
              <a:rPr lang="en-GB" sz="2400" dirty="0">
                <a:solidFill>
                  <a:schemeClr val="accent1"/>
                </a:solidFill>
              </a:rPr>
              <a:t>apply some concepts you have learned in earlier chapters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en-GB" sz="2400" dirty="0">
                <a:solidFill>
                  <a:schemeClr val="accent6"/>
                </a:solidFill>
              </a:rPr>
              <a:t>construct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of the expanding Universe. By solving the </a:t>
            </a:r>
            <a:r>
              <a:rPr lang="en-GB" sz="2400" dirty="0">
                <a:solidFill>
                  <a:schemeClr val="accent6"/>
                </a:solidFill>
              </a:rPr>
              <a:t>cosmological models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you will be able to determine the </a:t>
            </a:r>
            <a:r>
              <a:rPr lang="en-GB" sz="2400" dirty="0">
                <a:solidFill>
                  <a:schemeClr val="accent6"/>
                </a:solidFill>
              </a:rPr>
              <a:t>evolution of our Universe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different energy conditions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F1CA-29C7-4F9E-9993-0F242C01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347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SG" dirty="0">
                <a:solidFill>
                  <a:schemeClr val="accent1"/>
                </a:solidFill>
              </a:rPr>
              <a:t>analogy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Launching a ball into space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20</a:t>
            </a:fld>
            <a:endParaRPr lang="en-SG"/>
          </a:p>
        </p:txBody>
      </p:sp>
      <p:grpSp>
        <p:nvGrpSpPr>
          <p:cNvPr id="10" name="Group 9"/>
          <p:cNvGrpSpPr/>
          <p:nvPr/>
        </p:nvGrpSpPr>
        <p:grpSpPr>
          <a:xfrm>
            <a:off x="1919536" y="2321309"/>
            <a:ext cx="3810000" cy="2366789"/>
            <a:chOff x="609600" y="2346594"/>
            <a:chExt cx="3810000" cy="2366789"/>
          </a:xfrm>
        </p:grpSpPr>
        <p:sp>
          <p:nvSpPr>
            <p:cNvPr id="11" name="Oval 10"/>
            <p:cNvSpPr/>
            <p:nvPr/>
          </p:nvSpPr>
          <p:spPr>
            <a:xfrm>
              <a:off x="609600" y="2884583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>
                <a:rot lat="0" lon="0" rev="3600000"/>
              </a:lightRig>
            </a:scene3d>
            <a:sp3d extrusionH="476250" prstMaterial="matte">
              <a:bevelT w="914400" h="914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177668" y="30547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656902" y="2678017"/>
              <a:ext cx="76200" cy="76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232753" y="2346594"/>
              <a:ext cx="784034" cy="767508"/>
            </a:xfrm>
            <a:custGeom>
              <a:avLst/>
              <a:gdLst>
                <a:gd name="connsiteX0" fmla="*/ 0 w 784034"/>
                <a:gd name="connsiteY0" fmla="*/ 723440 h 767508"/>
                <a:gd name="connsiteX1" fmla="*/ 594911 w 784034"/>
                <a:gd name="connsiteY1" fmla="*/ 128530 h 767508"/>
                <a:gd name="connsiteX2" fmla="*/ 694063 w 784034"/>
                <a:gd name="connsiteY2" fmla="*/ 106496 h 767508"/>
                <a:gd name="connsiteX3" fmla="*/ 55085 w 784034"/>
                <a:gd name="connsiteY3" fmla="*/ 767508 h 767508"/>
                <a:gd name="connsiteX4" fmla="*/ 55085 w 784034"/>
                <a:gd name="connsiteY4" fmla="*/ 767508 h 76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034" h="767508">
                  <a:moveTo>
                    <a:pt x="0" y="723440"/>
                  </a:moveTo>
                  <a:cubicBezTo>
                    <a:pt x="239617" y="477397"/>
                    <a:pt x="479234" y="231354"/>
                    <a:pt x="594911" y="128530"/>
                  </a:cubicBezTo>
                  <a:cubicBezTo>
                    <a:pt x="710588" y="25706"/>
                    <a:pt x="784034" y="0"/>
                    <a:pt x="694063" y="106496"/>
                  </a:cubicBezTo>
                  <a:cubicBezTo>
                    <a:pt x="604092" y="212992"/>
                    <a:pt x="55085" y="767508"/>
                    <a:pt x="55085" y="767508"/>
                  </a:cubicBezTo>
                  <a:lnTo>
                    <a:pt x="55085" y="767508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472370" y="2667000"/>
              <a:ext cx="152400" cy="152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14872" y="3501008"/>
                  <a:ext cx="1676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Density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Gill Sans MT"/>
                        </a:rPr>
                        <m:t>𝜌</m:t>
                      </m:r>
                    </m:oMath>
                  </a14:m>
                  <a:r>
                    <a:rPr lang="en-SG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 too </a:t>
                  </a:r>
                  <a:r>
                    <a:rPr lang="en-SG" b="1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high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" y="3501008"/>
                  <a:ext cx="1676400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2590800" y="2782669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cs typeface="Gill Sans MT"/>
                </a:rPr>
                <a:t>Ball reaches max. height and drop back down</a:t>
              </a:r>
              <a:endParaRPr lang="en-SG" dirty="0">
                <a:solidFill>
                  <a:srgbClr val="000000"/>
                </a:solidFill>
                <a:cs typeface="Gill Sans M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0136" y="1727315"/>
            <a:ext cx="3657600" cy="2959864"/>
            <a:chOff x="5410200" y="1752600"/>
            <a:chExt cx="3657600" cy="2959864"/>
          </a:xfrm>
        </p:grpSpPr>
        <p:sp>
          <p:nvSpPr>
            <p:cNvPr id="21" name="Oval 20"/>
            <p:cNvSpPr/>
            <p:nvPr/>
          </p:nvSpPr>
          <p:spPr>
            <a:xfrm>
              <a:off x="5410200" y="2883664"/>
              <a:ext cx="1828800" cy="1828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soft" dir="t">
                <a:rot lat="0" lon="0" rev="3600000"/>
              </a:lightRig>
            </a:scene3d>
            <a:sp3d extrusionH="476250" prstMaterial="matte">
              <a:bevelT w="914400" h="9144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7022336" y="2406268"/>
              <a:ext cx="685800" cy="68580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978268" y="30580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  <a:cs typeface="Gill Sans M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675085" y="1752600"/>
              <a:ext cx="685800" cy="68580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4268" y="3480730"/>
                  <a:ext cx="1676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Density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Gill Sans MT"/>
                        </a:rPr>
                        <m:t>𝜌</m:t>
                      </m:r>
                    </m:oMath>
                  </a14:m>
                  <a:r>
                    <a:rPr lang="en-SG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 too </a:t>
                  </a:r>
                  <a:r>
                    <a:rPr lang="en-SG" b="1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cs typeface="Gill Sans MT"/>
                    </a:rPr>
                    <a:t>low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268" y="3480730"/>
                  <a:ext cx="1676400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7239000" y="26670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cs typeface="Gill Sans MT"/>
                </a:rPr>
                <a:t>Ball escapes to infinity with excess velocity</a:t>
              </a:r>
              <a:endParaRPr lang="en-SG" dirty="0">
                <a:solidFill>
                  <a:srgbClr val="000000"/>
                </a:solidFill>
                <a:cs typeface="Gill Sans MT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6262142" y="3907771"/>
            <a:ext cx="0" cy="10800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19603" y="5013176"/>
                <a:ext cx="65289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Gill Sans MT"/>
                  </a:rPr>
                  <a:t>Exists a </a:t>
                </a:r>
                <a:r>
                  <a:rPr lang="en-US" sz="2400" b="1" dirty="0">
                    <a:solidFill>
                      <a:schemeClr val="accent6"/>
                    </a:solidFill>
                    <a:cs typeface="Gill Sans MT"/>
                  </a:rPr>
                  <a:t>critical density</a:t>
                </a:r>
                <a:r>
                  <a:rPr lang="en-US" sz="2400" dirty="0">
                    <a:solidFill>
                      <a:schemeClr val="accent6"/>
                    </a:solidFill>
                    <a:cs typeface="Gill Sans M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Gill Sans MT"/>
                          </a:rPr>
                          <m:t>critical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/>
                    </a:solidFill>
                    <a:cs typeface="Gill Sans MT"/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Gill Sans MT"/>
                  </a:rPr>
                  <a:t>where the ball can escape, but with a final zero velocity at infinity</a:t>
                </a:r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Gill Sans M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603" y="5013176"/>
                <a:ext cx="6528925" cy="830997"/>
              </a:xfrm>
              <a:prstGeom prst="rect">
                <a:avLst/>
              </a:prstGeom>
              <a:blipFill>
                <a:blip r:embed="rId5"/>
                <a:stretch>
                  <a:fillRect l="-1494" t="-5839" b="-1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1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933380" y="1628800"/>
                <a:ext cx="4730572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Consider a spherical shell of mass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radius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1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enclosing a spherical mass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0" y="1628800"/>
                <a:ext cx="4730572" cy="584775"/>
              </a:xfrm>
              <a:prstGeom prst="rect">
                <a:avLst/>
              </a:prstGeom>
              <a:blipFill>
                <a:blip r:embed="rId4"/>
                <a:stretch>
                  <a:fillRect l="-3093" t="-12500" b="-2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-526736" y="-4944710"/>
            <a:ext cx="18000000" cy="18000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940090" y="2389962"/>
            <a:ext cx="3240000" cy="32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8490401" y="3951543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38718" y="2389962"/>
            <a:ext cx="3240000" cy="324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960696" y="2409012"/>
            <a:ext cx="3204000" cy="320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492150" y="3953044"/>
            <a:ext cx="144000" cy="14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71634" y="4014154"/>
                <a:ext cx="32618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634" y="4014154"/>
                <a:ext cx="326180" cy="353943"/>
              </a:xfrm>
              <a:prstGeom prst="rect">
                <a:avLst/>
              </a:prstGeom>
              <a:blipFill>
                <a:blip r:embed="rId5"/>
                <a:stretch>
                  <a:fillRect l="-18519" r="-18519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933380" y="2826059"/>
                <a:ext cx="4540496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shell moves radially </a:t>
                </a:r>
                <a:r>
                  <a:rPr lang="en-SG" sz="1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outwards </a:t>
                </a:r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with speed </a:t>
                </a:r>
                <a:endParaRPr lang="en-US" sz="19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19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1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0" y="2826059"/>
                <a:ext cx="4540496" cy="1001428"/>
              </a:xfrm>
              <a:prstGeom prst="rect">
                <a:avLst/>
              </a:prstGeom>
              <a:blipFill>
                <a:blip r:embed="rId6"/>
                <a:stretch>
                  <a:fillRect l="-3221" t="-7927" r="-2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5951984" y="3803155"/>
                <a:ext cx="1118818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1900" dirty="0">
                    <a:solidFill>
                      <a:schemeClr val="accent1"/>
                    </a:solidFill>
                  </a:rPr>
                  <a:t>Mass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1900" dirty="0">
                    <a:solidFill>
                      <a:schemeClr val="accent1"/>
                    </a:solidFill>
                  </a:rPr>
                  <a:t>, </a:t>
                </a:r>
              </a:p>
              <a:p>
                <a:r>
                  <a:rPr lang="en-SG" sz="1900" dirty="0">
                    <a:solidFill>
                      <a:schemeClr val="accent1"/>
                    </a:solidFill>
                  </a:rPr>
                  <a:t>radius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SG" sz="19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803155"/>
                <a:ext cx="1118818" cy="584775"/>
              </a:xfrm>
              <a:prstGeom prst="rect">
                <a:avLst/>
              </a:prstGeom>
              <a:blipFill>
                <a:blip r:embed="rId7"/>
                <a:stretch>
                  <a:fillRect l="-13043" t="-13542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933380" y="4653136"/>
                <a:ext cx="4367709" cy="1031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1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Kinetic energy of shell: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9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9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9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19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9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9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9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1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0" y="4653136"/>
                <a:ext cx="4367709" cy="1031116"/>
              </a:xfrm>
              <a:prstGeom prst="rect">
                <a:avLst/>
              </a:prstGeom>
              <a:blipFill>
                <a:blip r:embed="rId8"/>
                <a:stretch>
                  <a:fillRect l="-3347" t="-7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839416" y="5858430"/>
                <a:ext cx="1661797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1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r>
                            <a:rPr lang="en-US" sz="1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SG" sz="1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5858430"/>
                <a:ext cx="1661797" cy="5949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694 -2.22222E-6 L -0.56406 -2.22222E-6 " pathEditMode="relative" rAng="0" ptsTypes="AA">
                                      <p:cBhvr>
                                        <p:cTn id="32" dur="1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6" grpId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22</a:t>
            </a:fld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96136B-BF28-4FCF-BD62-074C69A42D65}"/>
              </a:ext>
            </a:extLst>
          </p:cNvPr>
          <p:cNvSpPr txBox="1"/>
          <p:nvPr/>
        </p:nvSpPr>
        <p:spPr>
          <a:xfrm>
            <a:off x="1199456" y="5214972"/>
            <a:ext cx="98650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Ex. What happens if Gravitational Potential energy &gt; Kinetic energy?</a:t>
            </a:r>
          </a:p>
          <a:p>
            <a:r>
              <a:rPr lang="en-SG" sz="2700" dirty="0">
                <a:solidFill>
                  <a:schemeClr val="accent1"/>
                </a:solidFill>
              </a:rPr>
              <a:t>      And vice versa?</a:t>
            </a:r>
            <a:r>
              <a:rPr lang="en-SG" sz="2900" dirty="0">
                <a:solidFill>
                  <a:schemeClr val="accent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839416" y="1908685"/>
                <a:ext cx="5303813" cy="1123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Kinetic energy of shell: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1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1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908685"/>
                <a:ext cx="5303813" cy="1123449"/>
              </a:xfrm>
              <a:prstGeom prst="rect">
                <a:avLst/>
              </a:prstGeom>
              <a:blipFill>
                <a:blip r:embed="rId3"/>
                <a:stretch>
                  <a:fillRect l="-3103" t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839416" y="3502382"/>
                <a:ext cx="5303813" cy="1084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Potential energy of shell: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502382"/>
                <a:ext cx="5303813" cy="1084208"/>
              </a:xfrm>
              <a:prstGeom prst="rect">
                <a:avLst/>
              </a:prstGeom>
              <a:blipFill>
                <a:blip r:embed="rId6"/>
                <a:stretch>
                  <a:fillRect l="-3103" t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7305562" y="3032134"/>
                <a:ext cx="4276838" cy="1084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Total energy of shell: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62" y="3032134"/>
                <a:ext cx="4276838" cy="1084208"/>
              </a:xfrm>
              <a:prstGeom prst="rect">
                <a:avLst/>
              </a:prstGeom>
              <a:blipFill>
                <a:blip r:embed="rId7"/>
                <a:stretch>
                  <a:fillRect l="-3846" t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CBFD2A-705F-474B-A803-F64721EDA864}"/>
              </a:ext>
            </a:extLst>
          </p:cNvPr>
          <p:cNvCxnSpPr>
            <a:cxnSpLocks/>
          </p:cNvCxnSpPr>
          <p:nvPr/>
        </p:nvCxnSpPr>
        <p:spPr>
          <a:xfrm flipH="1">
            <a:off x="390888" y="5013176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13329-519E-4950-AD42-DECB888928EC}"/>
              </a:ext>
            </a:extLst>
          </p:cNvPr>
          <p:cNvCxnSpPr>
            <a:cxnSpLocks/>
          </p:cNvCxnSpPr>
          <p:nvPr/>
        </p:nvCxnSpPr>
        <p:spPr>
          <a:xfrm flipH="1">
            <a:off x="387922" y="6237312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695400" y="1686580"/>
                <a:ext cx="1038563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Ex.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7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7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what is the density </a:t>
                </a:r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686580"/>
                <a:ext cx="10385632" cy="415498"/>
              </a:xfrm>
              <a:prstGeom prst="rect">
                <a:avLst/>
              </a:prstGeom>
              <a:blipFill>
                <a:blip r:embed="rId3"/>
                <a:stretch>
                  <a:fillRect l="-1995" t="-25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BFD2A-705F-474B-A803-F64721EDA864}"/>
              </a:ext>
            </a:extLst>
          </p:cNvPr>
          <p:cNvCxnSpPr>
            <a:cxnSpLocks/>
          </p:cNvCxnSpPr>
          <p:nvPr/>
        </p:nvCxnSpPr>
        <p:spPr>
          <a:xfrm flipH="1">
            <a:off x="407368" y="148478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913329-519E-4950-AD42-DECB888928EC}"/>
              </a:ext>
            </a:extLst>
          </p:cNvPr>
          <p:cNvCxnSpPr>
            <a:cxnSpLocks/>
          </p:cNvCxnSpPr>
          <p:nvPr/>
        </p:nvCxnSpPr>
        <p:spPr>
          <a:xfrm flipH="1">
            <a:off x="407368" y="4149080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3432" y="4797152"/>
                <a:ext cx="1271182" cy="710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</m:oMath>
                  </m:oMathPara>
                </a14:m>
                <a:endParaRPr lang="en-US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4797152"/>
                <a:ext cx="1271182" cy="710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96136B-BF28-4FCF-BD62-074C69A42D65}"/>
              </a:ext>
            </a:extLst>
          </p:cNvPr>
          <p:cNvSpPr txBox="1"/>
          <p:nvPr/>
        </p:nvSpPr>
        <p:spPr>
          <a:xfrm>
            <a:off x="2639616" y="5031806"/>
            <a:ext cx="9289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700" dirty="0">
                <a:solidFill>
                  <a:schemeClr val="accent1"/>
                </a:solidFill>
              </a:rPr>
              <a:t>Critical </a:t>
            </a:r>
            <a:r>
              <a:rPr lang="en-SG" sz="2700" dirty="0">
                <a:solidFill>
                  <a:schemeClr val="accent1"/>
                </a:solidFill>
              </a:rPr>
              <a:t>density. </a:t>
            </a:r>
          </a:p>
          <a:p>
            <a:r>
              <a:rPr lang="en-SG" sz="2700" dirty="0">
                <a:solidFill>
                  <a:schemeClr val="accent1"/>
                </a:solidFill>
              </a:rPr>
              <a:t>Density at which Universe is just able to expand forever.</a:t>
            </a:r>
            <a:endParaRPr lang="en-SG" sz="29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695400" y="2391728"/>
                <a:ext cx="4276838" cy="684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1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1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391728"/>
                <a:ext cx="4276838" cy="6840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2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24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636337" y="3642404"/>
                <a:ext cx="4276838" cy="857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37" y="3642404"/>
                <a:ext cx="4276838" cy="857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787729" y="1628800"/>
                <a:ext cx="2499960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3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:endParaRPr lang="en-US" sz="2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29" y="1628800"/>
                <a:ext cx="2499960" cy="861774"/>
              </a:xfrm>
              <a:prstGeom prst="rect">
                <a:avLst/>
              </a:prstGeom>
              <a:blipFill>
                <a:blip r:embed="rId4"/>
                <a:stretch>
                  <a:fillRect l="-7073" t="-105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73213" y="2624931"/>
                <a:ext cx="3328991" cy="444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13" y="2624931"/>
                <a:ext cx="3328991" cy="444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73212" y="3203640"/>
                <a:ext cx="3328991" cy="444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12" y="3203640"/>
                <a:ext cx="3328991" cy="444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271065" y="2153677"/>
                <a:ext cx="2896943" cy="864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3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3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65" y="2153677"/>
                <a:ext cx="2896943" cy="864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>
            <a:off x="2980604" y="2064086"/>
            <a:ext cx="144016" cy="986145"/>
          </a:xfrm>
          <a:prstGeom prst="rightBrace">
            <a:avLst>
              <a:gd name="adj1" fmla="val 744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287688" y="3573016"/>
                <a:ext cx="5643030" cy="927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7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7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700" i="1" dirty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3573016"/>
                <a:ext cx="5643030" cy="9278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538400" y="3641983"/>
                <a:ext cx="5091622" cy="857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25114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00" y="3641983"/>
                <a:ext cx="5091622" cy="8574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E50CD6-951A-4957-9ED3-572215296E57}"/>
                  </a:ext>
                </a:extLst>
              </p:cNvPr>
              <p:cNvSpPr txBox="1"/>
              <p:nvPr/>
            </p:nvSpPr>
            <p:spPr>
              <a:xfrm>
                <a:off x="3634972" y="3642794"/>
                <a:ext cx="4276838" cy="857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E50CD6-951A-4957-9ED3-57221529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72" y="3642794"/>
                <a:ext cx="4276838" cy="8574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9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10" grpId="0"/>
      <p:bldP spid="11" grpId="0"/>
      <p:bldP spid="2" grpId="0" animBg="1"/>
      <p:bldP spid="14" grpId="0"/>
      <p:bldP spid="16" grpId="0"/>
      <p:bldP spid="16" grpId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52006D-F70E-42B2-8A70-BF1AA86E4C43}"/>
                  </a:ext>
                </a:extLst>
              </p:cNvPr>
              <p:cNvSpPr txBox="1"/>
              <p:nvPr/>
            </p:nvSpPr>
            <p:spPr>
              <a:xfrm>
                <a:off x="2783632" y="1700809"/>
                <a:ext cx="5643030" cy="927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7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7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7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52006D-F70E-42B2-8A70-BF1AA86E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1700809"/>
                <a:ext cx="5643030" cy="92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1A7262-059A-44FC-8CF9-98AC4610DAB1}"/>
                  </a:ext>
                </a:extLst>
              </p:cNvPr>
              <p:cNvSpPr txBox="1"/>
              <p:nvPr/>
            </p:nvSpPr>
            <p:spPr>
              <a:xfrm>
                <a:off x="2469194" y="2852936"/>
                <a:ext cx="5643030" cy="1010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SG" sz="27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7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7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1A7262-059A-44FC-8CF9-98AC4610D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94" y="2852936"/>
                <a:ext cx="5643030" cy="10105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9282C-1FB7-4237-868A-C0C4F80910E1}"/>
                  </a:ext>
                </a:extLst>
              </p:cNvPr>
              <p:cNvSpPr txBox="1"/>
              <p:nvPr/>
            </p:nvSpPr>
            <p:spPr>
              <a:xfrm>
                <a:off x="1533090" y="4077072"/>
                <a:ext cx="5643030" cy="854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SG" sz="27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7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D9282C-1FB7-4237-868A-C0C4F809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090" y="4077072"/>
                <a:ext cx="5643030" cy="85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B28B27-B7BD-44BD-A26C-503E1B92761A}"/>
                  </a:ext>
                </a:extLst>
              </p:cNvPr>
              <p:cNvSpPr txBox="1"/>
              <p:nvPr/>
            </p:nvSpPr>
            <p:spPr>
              <a:xfrm>
                <a:off x="2613210" y="5238510"/>
                <a:ext cx="5643030" cy="854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SG" sz="27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7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B28B27-B7BD-44BD-A26C-503E1B92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210" y="5238510"/>
                <a:ext cx="5643030" cy="8547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FBF31C-07EC-48BF-87EF-3619CB7C9556}"/>
                  </a:ext>
                </a:extLst>
              </p:cNvPr>
              <p:cNvSpPr txBox="1"/>
              <p:nvPr/>
            </p:nvSpPr>
            <p:spPr>
              <a:xfrm>
                <a:off x="2783457" y="1700808"/>
                <a:ext cx="5643030" cy="927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70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700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700" i="1" dirty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i="1" dirty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FBF31C-07EC-48BF-87EF-3619CB7C9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457" y="1700808"/>
                <a:ext cx="5643030" cy="927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CF65D-306D-4D5D-BFCF-F20949D639ED}"/>
                  </a:ext>
                </a:extLst>
              </p:cNvPr>
              <p:cNvSpPr txBox="1"/>
              <p:nvPr/>
            </p:nvSpPr>
            <p:spPr>
              <a:xfrm>
                <a:off x="2187043" y="2854802"/>
                <a:ext cx="6207333" cy="10105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SG" sz="2700" b="0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700" b="0" i="1" dirty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700" i="1" dirty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700" i="1" dirty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CF65D-306D-4D5D-BFCF-F20949D6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43" y="2854802"/>
                <a:ext cx="6207333" cy="10105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F79F8-D424-4A28-AEED-B6501811C7B2}"/>
                  </a:ext>
                </a:extLst>
              </p:cNvPr>
              <p:cNvSpPr txBox="1"/>
              <p:nvPr/>
            </p:nvSpPr>
            <p:spPr>
              <a:xfrm>
                <a:off x="1533570" y="4077072"/>
                <a:ext cx="5643030" cy="854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7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SG" sz="2700" i="1" dirty="0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700" i="1" dirty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F79F8-D424-4A28-AEED-B6501811C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70" y="4077072"/>
                <a:ext cx="5643030" cy="8547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26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B28B27-B7BD-44BD-A26C-503E1B92761A}"/>
                  </a:ext>
                </a:extLst>
              </p:cNvPr>
              <p:cNvSpPr txBox="1"/>
              <p:nvPr/>
            </p:nvSpPr>
            <p:spPr>
              <a:xfrm>
                <a:off x="3575720" y="2182166"/>
                <a:ext cx="3965025" cy="854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SG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𝐺𝑀𝑚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B28B27-B7BD-44BD-A26C-503E1B927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182166"/>
                <a:ext cx="3965025" cy="854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1F8B9E-5DC2-4468-A478-7EC7B7CFFD85}"/>
                  </a:ext>
                </a:extLst>
              </p:cNvPr>
              <p:cNvSpPr txBox="1"/>
              <p:nvPr/>
            </p:nvSpPr>
            <p:spPr>
              <a:xfrm>
                <a:off x="770006" y="4000839"/>
                <a:ext cx="3093746" cy="444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1F8B9E-5DC2-4468-A478-7EC7B7CF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06" y="4000839"/>
                <a:ext cx="3093746" cy="444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BD0761-4A38-4898-B75D-743797E5C96E}"/>
                  </a:ext>
                </a:extLst>
              </p:cNvPr>
              <p:cNvSpPr txBox="1"/>
              <p:nvPr/>
            </p:nvSpPr>
            <p:spPr>
              <a:xfrm>
                <a:off x="911423" y="3237970"/>
                <a:ext cx="283089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BD0761-4A38-4898-B75D-743797E5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3" y="3237970"/>
                <a:ext cx="28308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FEC39C-2D4A-406C-AA88-C2C66A6AFDFE}"/>
                  </a:ext>
                </a:extLst>
              </p:cNvPr>
              <p:cNvSpPr txBox="1"/>
              <p:nvPr/>
            </p:nvSpPr>
            <p:spPr>
              <a:xfrm>
                <a:off x="4003183" y="3412919"/>
                <a:ext cx="3965025" cy="880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FEC39C-2D4A-406C-AA88-C2C66A6A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83" y="3412919"/>
                <a:ext cx="3965025" cy="880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087F2-1124-49D3-AD13-B7CDBA37AE9F}"/>
                  </a:ext>
                </a:extLst>
              </p:cNvPr>
              <p:cNvSpPr txBox="1"/>
              <p:nvPr/>
            </p:nvSpPr>
            <p:spPr>
              <a:xfrm>
                <a:off x="4315197" y="2180470"/>
                <a:ext cx="3965025" cy="857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SG" sz="27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sz="27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>
                        <m:fPr>
                          <m:ctrlPr>
                            <a:rPr lang="en-US" sz="27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SG" sz="27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087F2-1124-49D3-AD13-B7CDBA37A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97" y="2180470"/>
                <a:ext cx="3965025" cy="857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0CA9F3E-8DBC-4E01-B249-B23B75A2284A}"/>
              </a:ext>
            </a:extLst>
          </p:cNvPr>
          <p:cNvSpPr/>
          <p:nvPr/>
        </p:nvSpPr>
        <p:spPr>
          <a:xfrm>
            <a:off x="312773" y="2996952"/>
            <a:ext cx="2830899" cy="20162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3BE46D-55A5-4FD9-864F-AE8D9DC3A740}"/>
              </a:ext>
            </a:extLst>
          </p:cNvPr>
          <p:cNvSpPr/>
          <p:nvPr/>
        </p:nvSpPr>
        <p:spPr>
          <a:xfrm>
            <a:off x="3575720" y="1772816"/>
            <a:ext cx="4752528" cy="154637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61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24" grpId="0"/>
      <p:bldP spid="25" grpId="0"/>
      <p:bldP spid="26" grpId="0"/>
      <p:bldP spid="2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27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FEC39C-2D4A-406C-AA88-C2C66A6AFDFE}"/>
                  </a:ext>
                </a:extLst>
              </p:cNvPr>
              <p:cNvSpPr txBox="1"/>
              <p:nvPr/>
            </p:nvSpPr>
            <p:spPr>
              <a:xfrm>
                <a:off x="2711624" y="3416304"/>
                <a:ext cx="3965025" cy="880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∝−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FEC39C-2D4A-406C-AA88-C2C66A6A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416304"/>
                <a:ext cx="3965025" cy="880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1DFFF-49D8-47C8-A092-B12B2B67BFF1}"/>
                  </a:ext>
                </a:extLst>
              </p:cNvPr>
              <p:cNvSpPr txBox="1"/>
              <p:nvPr/>
            </p:nvSpPr>
            <p:spPr>
              <a:xfrm>
                <a:off x="1271464" y="2132856"/>
                <a:ext cx="5544616" cy="857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SG" sz="27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7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7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SG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B1DFFF-49D8-47C8-A092-B12B2B67B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132856"/>
                <a:ext cx="5544616" cy="857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96483A-B0B0-4FA7-8044-74CCB3A65267}"/>
                  </a:ext>
                </a:extLst>
              </p:cNvPr>
              <p:cNvSpPr txBox="1"/>
              <p:nvPr/>
            </p:nvSpPr>
            <p:spPr>
              <a:xfrm>
                <a:off x="1199456" y="4725144"/>
                <a:ext cx="712879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300" dirty="0"/>
                  <a:t>Solve the differential equations to obtain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96483A-B0B0-4FA7-8044-74CCB3A6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725144"/>
                <a:ext cx="7128792" cy="446276"/>
              </a:xfrm>
              <a:prstGeom prst="rect">
                <a:avLst/>
              </a:prstGeom>
              <a:blipFill>
                <a:blip r:embed="rId5"/>
                <a:stretch>
                  <a:fillRect l="-1283" t="-9589" b="-30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E07765-C7BF-473A-BBBB-4EBC2BA5465A}"/>
                  </a:ext>
                </a:extLst>
              </p:cNvPr>
              <p:cNvSpPr txBox="1"/>
              <p:nvPr/>
            </p:nvSpPr>
            <p:spPr>
              <a:xfrm>
                <a:off x="1199456" y="5507940"/>
                <a:ext cx="734481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/>
                  <a:t> tells the story of how the size of the Universe evolves.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E07765-C7BF-473A-BBBB-4EBC2BA5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507940"/>
                <a:ext cx="7344816" cy="446276"/>
              </a:xfrm>
              <a:prstGeom prst="rect">
                <a:avLst/>
              </a:prstGeom>
              <a:blipFill>
                <a:blip r:embed="rId6"/>
                <a:stretch>
                  <a:fillRect l="-166" t="-10959" b="-30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906185-2459-4909-AAC1-23E183FACF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7"/>
          <a:stretch/>
        </p:blipFill>
        <p:spPr>
          <a:xfrm>
            <a:off x="8263860" y="3555985"/>
            <a:ext cx="3672408" cy="28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695400" y="1700808"/>
                <a:ext cx="10385632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SG" sz="2700" dirty="0">
                    <a:solidFill>
                      <a:schemeClr val="accent1"/>
                    </a:solidFill>
                  </a:rPr>
                  <a:t>Ex. </a:t>
                </a:r>
                <a14:m>
                  <m:oMath xmlns:m="http://schemas.openxmlformats.org/officeDocument/2006/math">
                    <m:r>
                      <a:rPr lang="en-SG" sz="2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700" dirty="0">
                    <a:solidFill>
                      <a:schemeClr val="accent1"/>
                    </a:solidFill>
                  </a:rPr>
                  <a:t> can be either positive or negative. What decides the sign of </a:t>
                </a:r>
                <a14:m>
                  <m:oMath xmlns:m="http://schemas.openxmlformats.org/officeDocument/2006/math">
                    <m:r>
                      <a:rPr lang="en-SG" sz="27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700" dirty="0">
                    <a:solidFill>
                      <a:schemeClr val="accent1"/>
                    </a:solidFill>
                  </a:rPr>
                  <a:t>? </a:t>
                </a:r>
                <a:b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</a:t>
                </a:r>
                <a:r>
                  <a:rPr lang="en-SG" sz="2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Hint: Check how does </a:t>
                </a:r>
                <a14:m>
                  <m:oMath xmlns:m="http://schemas.openxmlformats.org/officeDocument/2006/math">
                    <m:r>
                      <a:rPr lang="en-SG" sz="2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relate to energy.</a:t>
                </a:r>
                <a:br>
                  <a:rPr lang="en-SG" sz="2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SG" sz="2700" dirty="0">
                    <a:solidFill>
                      <a:schemeClr val="accent6"/>
                    </a:solidFill>
                  </a:rPr>
                  <a:t>      </a:t>
                </a:r>
                <a:r>
                  <a:rPr lang="en-SG" sz="2700" dirty="0">
                    <a:solidFill>
                      <a:schemeClr val="accent1"/>
                    </a:solidFill>
                  </a:rPr>
                  <a:t>How does the sign of </a:t>
                </a:r>
                <a14:m>
                  <m:oMath xmlns:m="http://schemas.openxmlformats.org/officeDocument/2006/math">
                    <m:r>
                      <a:rPr lang="en-SG" sz="27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700" dirty="0">
                    <a:solidFill>
                      <a:schemeClr val="accent1"/>
                    </a:solidFill>
                  </a:rPr>
                  <a:t> affect the evolution of the Universe?</a:t>
                </a:r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700808"/>
                <a:ext cx="10385632" cy="1246495"/>
              </a:xfrm>
              <a:prstGeom prst="rect">
                <a:avLst/>
              </a:prstGeom>
              <a:blipFill>
                <a:blip r:embed="rId3"/>
                <a:stretch>
                  <a:fillRect l="-1995" t="-7843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BFD2A-705F-474B-A803-F64721EDA864}"/>
              </a:ext>
            </a:extLst>
          </p:cNvPr>
          <p:cNvCxnSpPr>
            <a:cxnSpLocks/>
          </p:cNvCxnSpPr>
          <p:nvPr/>
        </p:nvCxnSpPr>
        <p:spPr>
          <a:xfrm flipH="1">
            <a:off x="407368" y="148478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913329-519E-4950-AD42-DECB888928EC}"/>
              </a:ext>
            </a:extLst>
          </p:cNvPr>
          <p:cNvCxnSpPr>
            <a:cxnSpLocks/>
          </p:cNvCxnSpPr>
          <p:nvPr/>
        </p:nvCxnSpPr>
        <p:spPr>
          <a:xfrm flipH="1">
            <a:off x="407368" y="6381328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5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Newtonian model of an Expanding Universe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29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6136B-BF28-4FCF-BD62-074C69A42D65}"/>
              </a:ext>
            </a:extLst>
          </p:cNvPr>
          <p:cNvSpPr txBox="1"/>
          <p:nvPr/>
        </p:nvSpPr>
        <p:spPr>
          <a:xfrm>
            <a:off x="695400" y="1686580"/>
            <a:ext cx="103856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Ex. Reproduce the following plots.</a:t>
            </a:r>
            <a:endParaRPr lang="en-SG" sz="2700" dirty="0">
              <a:solidFill>
                <a:schemeClr val="accent6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BFD2A-705F-474B-A803-F64721EDA864}"/>
              </a:ext>
            </a:extLst>
          </p:cNvPr>
          <p:cNvCxnSpPr>
            <a:cxnSpLocks/>
          </p:cNvCxnSpPr>
          <p:nvPr/>
        </p:nvCxnSpPr>
        <p:spPr>
          <a:xfrm flipH="1">
            <a:off x="407368" y="1484784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D6335DF-AEEE-405A-BFD7-4653705D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7"/>
          <a:stretch/>
        </p:blipFill>
        <p:spPr>
          <a:xfrm>
            <a:off x="1055439" y="2499409"/>
            <a:ext cx="5536828" cy="4222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2341A1-15FD-47F9-9E61-8E3592488B6C}"/>
                  </a:ext>
                </a:extLst>
              </p:cNvPr>
              <p:cNvSpPr txBox="1"/>
              <p:nvPr/>
            </p:nvSpPr>
            <p:spPr>
              <a:xfrm>
                <a:off x="6645658" y="1615215"/>
                <a:ext cx="4936742" cy="1005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Hint: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7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SG" sz="27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27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7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7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and </a:t>
                </a:r>
                <a14:m>
                  <m:oMath xmlns:m="http://schemas.openxmlformats.org/officeDocument/2006/math">
                    <m:r>
                      <a:rPr lang="en-US" sz="2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7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∝</m:t>
                        </m:r>
                        <m:r>
                          <a:rPr lang="en-SG" sz="27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SG" sz="27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(why?)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2341A1-15FD-47F9-9E61-8E3592488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58" y="1615215"/>
                <a:ext cx="4936742" cy="1005147"/>
              </a:xfrm>
              <a:prstGeom prst="rect">
                <a:avLst/>
              </a:prstGeom>
              <a:blipFill>
                <a:blip r:embed="rId4"/>
                <a:stretch>
                  <a:fillRect l="-4198" t="-1212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D6707B-896E-48E1-B906-6082CD6DA880}"/>
              </a:ext>
            </a:extLst>
          </p:cNvPr>
          <p:cNvCxnSpPr>
            <a:cxnSpLocks/>
          </p:cNvCxnSpPr>
          <p:nvPr/>
        </p:nvCxnSpPr>
        <p:spPr>
          <a:xfrm flipH="1">
            <a:off x="407368" y="6741368"/>
            <a:ext cx="11396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09320"/>
            <a:ext cx="2844800" cy="365125"/>
          </a:xfrm>
        </p:spPr>
        <p:txBody>
          <a:bodyPr/>
          <a:lstStyle/>
          <a:p>
            <a:fld id="{7081BC99-F884-43C5-B753-915CEB8D5D35}" type="slidenum">
              <a:rPr lang="en-SG" smtClean="0"/>
              <a:pPr/>
              <a:t>3</a:t>
            </a:fld>
            <a:endParaRPr lang="en-SG"/>
          </a:p>
        </p:txBody>
      </p:sp>
      <p:pic>
        <p:nvPicPr>
          <p:cNvPr id="22" name="Picture 21" descr="Screen Shot 2016-02-10 at 11.36.08 PM.png">
            <a:extLst>
              <a:ext uri="{FF2B5EF4-FFF2-40B4-BE49-F238E27FC236}">
                <a16:creationId xmlns:a16="http://schemas.microsoft.com/office/drawing/2014/main" id="{68AC01E7-7888-4591-85F0-AD735884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44"/>
            <a:ext cx="12192000" cy="688223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03945124-B3FC-41C0-B7D5-EA69418DB1C2}"/>
              </a:ext>
            </a:extLst>
          </p:cNvPr>
          <p:cNvSpPr txBox="1">
            <a:spLocks/>
          </p:cNvSpPr>
          <p:nvPr/>
        </p:nvSpPr>
        <p:spPr>
          <a:xfrm>
            <a:off x="479376" y="3429000"/>
            <a:ext cx="114768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accent6"/>
                </a:solidFill>
              </a:rPr>
              <a:t>Ex. Spot the Andromeda galaxy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77AFF-1ECA-446B-8CF4-A1685BA28F29}"/>
              </a:ext>
            </a:extLst>
          </p:cNvPr>
          <p:cNvSpPr txBox="1"/>
          <p:nvPr/>
        </p:nvSpPr>
        <p:spPr>
          <a:xfrm>
            <a:off x="21537" y="6167045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/>
                <a:cs typeface="Gill Sans MT"/>
              </a:rPr>
              <a:t>Credit: Andromeda on the Rocks, By Christian Fattinnanzi,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/>
                <a:cs typeface="Gill Sans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http://apod.nasa.gov/apod/ap130927.html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Gill Sans MT"/>
                <a:cs typeface="Gill Sans M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A45CFA-E8BE-4E70-B678-B199782DEA5D}"/>
              </a:ext>
            </a:extLst>
          </p:cNvPr>
          <p:cNvGrpSpPr/>
          <p:nvPr/>
        </p:nvGrpSpPr>
        <p:grpSpPr>
          <a:xfrm>
            <a:off x="5633965" y="404656"/>
            <a:ext cx="576071" cy="504064"/>
            <a:chOff x="5663944" y="1268753"/>
            <a:chExt cx="576071" cy="50406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A5B89F-2CC3-4557-8157-CBB84162F691}"/>
                </a:ext>
              </a:extLst>
            </p:cNvPr>
            <p:cNvCxnSpPr/>
            <p:nvPr/>
          </p:nvCxnSpPr>
          <p:spPr>
            <a:xfrm>
              <a:off x="5663944" y="1268753"/>
              <a:ext cx="0" cy="360047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8DC065-6B17-4DCA-A219-FD1378A8D2C5}"/>
                </a:ext>
              </a:extLst>
            </p:cNvPr>
            <p:cNvCxnSpPr/>
            <p:nvPr/>
          </p:nvCxnSpPr>
          <p:spPr>
            <a:xfrm rot="5400000">
              <a:off x="6059992" y="1592793"/>
              <a:ext cx="0" cy="360047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8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 of (flat) space in </a:t>
            </a:r>
            <a:r>
              <a:rPr lang="en-SG" dirty="0">
                <a:solidFill>
                  <a:schemeClr val="accent1"/>
                </a:solidFill>
              </a:rPr>
              <a:t>spherical coordinates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143672" y="1789366"/>
                <a:ext cx="534507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89366"/>
                <a:ext cx="534507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9493-4D3D-4285-9CBD-D72D24305BF8}"/>
                  </a:ext>
                </a:extLst>
              </p:cNvPr>
              <p:cNvSpPr txBox="1"/>
              <p:nvPr/>
            </p:nvSpPr>
            <p:spPr>
              <a:xfrm>
                <a:off x="3719736" y="2564904"/>
                <a:ext cx="3600400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SG" sz="2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769493-4D3D-4285-9CBD-D72D2430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564904"/>
                <a:ext cx="3600400" cy="1061829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9C063-A122-42F1-A619-4C9FA79C8AD1}"/>
                  </a:ext>
                </a:extLst>
              </p:cNvPr>
              <p:cNvSpPr txBox="1"/>
              <p:nvPr/>
            </p:nvSpPr>
            <p:spPr>
              <a:xfrm>
                <a:off x="3791744" y="4077072"/>
                <a:ext cx="8352928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SG" sz="2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23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3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SG" sz="23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func>
                            <m:funcPr>
                              <m:ctrlP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3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SG" sz="23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SG" sz="23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23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SG" sz="23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e>
                      </m:d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9C063-A122-42F1-A619-4C9FA79C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077072"/>
                <a:ext cx="8352928" cy="1061829"/>
              </a:xfrm>
              <a:prstGeom prst="rect">
                <a:avLst/>
              </a:prstGeom>
              <a:blipFill>
                <a:blip r:embed="rId5"/>
                <a:stretch>
                  <a:fillRect t="-575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ED9B2-9928-4BB2-9EF4-00EB4BAF459B}"/>
                  </a:ext>
                </a:extLst>
              </p:cNvPr>
              <p:cNvSpPr txBox="1"/>
              <p:nvPr/>
            </p:nvSpPr>
            <p:spPr>
              <a:xfrm>
                <a:off x="3719736" y="5761718"/>
                <a:ext cx="6389188" cy="432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ED9B2-9928-4BB2-9EF4-00EB4BAF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761718"/>
                <a:ext cx="6389188" cy="432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metric: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35EA8-AAFA-48A8-BCE8-036A2500348A}"/>
              </a:ext>
            </a:extLst>
          </p:cNvPr>
          <p:cNvSpPr txBox="1"/>
          <p:nvPr/>
        </p:nvSpPr>
        <p:spPr>
          <a:xfrm>
            <a:off x="695400" y="2617158"/>
            <a:ext cx="331236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Cartesian to spherical coordinates: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F93CC-5171-4A1D-8653-1DFC9CD9E78E}"/>
              </a:ext>
            </a:extLst>
          </p:cNvPr>
          <p:cNvSpPr txBox="1"/>
          <p:nvPr/>
        </p:nvSpPr>
        <p:spPr>
          <a:xfrm>
            <a:off x="695400" y="4077072"/>
            <a:ext cx="3312368" cy="353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differentials: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8801D-BD3E-417A-A344-24AB77B9E513}"/>
              </a:ext>
            </a:extLst>
          </p:cNvPr>
          <p:cNvSpPr txBox="1"/>
          <p:nvPr/>
        </p:nvSpPr>
        <p:spPr>
          <a:xfrm>
            <a:off x="695400" y="5373216"/>
            <a:ext cx="33123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Space metric in spherical coordinates:</a:t>
            </a:r>
          </a:p>
        </p:txBody>
      </p:sp>
    </p:spTree>
    <p:extLst>
      <p:ext uri="{BB962C8B-B14F-4D97-AF65-F5344CB8AC3E}">
        <p14:creationId xmlns:p14="http://schemas.microsoft.com/office/powerpoint/2010/main" val="3791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 of </a:t>
            </a:r>
            <a:r>
              <a:rPr lang="en-SG" dirty="0">
                <a:solidFill>
                  <a:schemeClr val="accent1"/>
                </a:solidFill>
              </a:rPr>
              <a:t>expanding (flat) space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719736" y="2811498"/>
                <a:ext cx="3112824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811498"/>
                <a:ext cx="311282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91104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6A209A-EBA2-43D4-8B5C-96813C2370ED}"/>
                  </a:ext>
                </a:extLst>
              </p:cNvPr>
              <p:cNvSpPr txBox="1"/>
              <p:nvPr/>
            </p:nvSpPr>
            <p:spPr>
              <a:xfrm>
                <a:off x="3143672" y="1791104"/>
                <a:ext cx="6389188" cy="432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6A209A-EBA2-43D4-8B5C-96813C23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791104"/>
                <a:ext cx="6389188" cy="43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6716BB-5BFF-40AF-A4F1-EB3E7F325ED8}"/>
                  </a:ext>
                </a:extLst>
              </p:cNvPr>
              <p:cNvSpPr txBox="1"/>
              <p:nvPr/>
            </p:nvSpPr>
            <p:spPr>
              <a:xfrm>
                <a:off x="3676483" y="4509120"/>
                <a:ext cx="6389188" cy="10741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6716BB-5BFF-40AF-A4F1-EB3E7F325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83" y="4509120"/>
                <a:ext cx="6389188" cy="1074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126404-0228-461F-BE8E-A8E71E4AA11A}"/>
                  </a:ext>
                </a:extLst>
              </p:cNvPr>
              <p:cNvSpPr txBox="1"/>
              <p:nvPr/>
            </p:nvSpPr>
            <p:spPr>
              <a:xfrm>
                <a:off x="3703258" y="3429000"/>
                <a:ext cx="534507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𝑆𝑑𝑟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126404-0228-461F-BE8E-A8E71E4AA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58" y="3429000"/>
                <a:ext cx="534507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6407AC4-D1F4-40BE-88F1-2A104B0F1F66}"/>
              </a:ext>
            </a:extLst>
          </p:cNvPr>
          <p:cNvSpPr txBox="1"/>
          <p:nvPr/>
        </p:nvSpPr>
        <p:spPr>
          <a:xfrm>
            <a:off x="695400" y="2776855"/>
            <a:ext cx="24482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dependent distance: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7908DF-BDC2-4444-BCE7-EC6D21510005}"/>
              </a:ext>
            </a:extLst>
          </p:cNvPr>
          <p:cNvSpPr txBox="1"/>
          <p:nvPr/>
        </p:nvSpPr>
        <p:spPr>
          <a:xfrm>
            <a:off x="695400" y="4520595"/>
            <a:ext cx="24482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Expanding space metric:</a:t>
            </a:r>
          </a:p>
        </p:txBody>
      </p:sp>
    </p:spTree>
    <p:extLst>
      <p:ext uri="{BB962C8B-B14F-4D97-AF65-F5344CB8AC3E}">
        <p14:creationId xmlns:p14="http://schemas.microsoft.com/office/powerpoint/2010/main" val="21423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32</a:t>
            </a:fld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997278"/>
            <a:ext cx="10585176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3100" i="1" dirty="0">
                <a:solidFill>
                  <a:schemeClr val="accent1"/>
                </a:solidFill>
              </a:rPr>
              <a:t>What is the sum of angles of a triangle in flat space? </a:t>
            </a:r>
          </a:p>
          <a:p>
            <a:r>
              <a:rPr lang="en-SG" sz="3100" i="1" dirty="0">
                <a:solidFill>
                  <a:schemeClr val="accent1"/>
                </a:solidFill>
              </a:rPr>
              <a:t>(not a trick question)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4E529-8D52-484B-BFCB-092B0FEB935E}"/>
              </a:ext>
            </a:extLst>
          </p:cNvPr>
          <p:cNvSpPr txBox="1"/>
          <p:nvPr/>
        </p:nvSpPr>
        <p:spPr>
          <a:xfrm>
            <a:off x="1127448" y="2420888"/>
            <a:ext cx="1022513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b="1" dirty="0">
                <a:solidFill>
                  <a:srgbClr val="FF0066"/>
                </a:solidFill>
              </a:rPr>
              <a:t>Activity</a:t>
            </a:r>
          </a:p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 ball, define a North pole, South pole and equator. </a:t>
            </a:r>
          </a:p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a triangle with 2 longitudinal lines and the equator. </a:t>
            </a:r>
          </a:p>
          <a:p>
            <a:r>
              <a:rPr lang="en-SG" sz="2700" dirty="0">
                <a:solidFill>
                  <a:srgbClr val="FF0066"/>
                </a:solidFill>
              </a:rPr>
              <a:t>Find the sum of the angles in the triangle.</a:t>
            </a:r>
          </a:p>
        </p:txBody>
      </p:sp>
    </p:spTree>
    <p:extLst>
      <p:ext uri="{BB962C8B-B14F-4D97-AF65-F5344CB8AC3E}">
        <p14:creationId xmlns:p14="http://schemas.microsoft.com/office/powerpoint/2010/main" val="11782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 of </a:t>
            </a:r>
            <a:r>
              <a:rPr lang="en-SG" dirty="0">
                <a:solidFill>
                  <a:schemeClr val="accent1"/>
                </a:solidFill>
              </a:rPr>
              <a:t>positively curved space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919280" y="3068960"/>
                <a:ext cx="534507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, 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80" y="3068960"/>
                <a:ext cx="534507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10887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2-Sphere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SG" sz="2700" dirty="0">
                <a:solidFill>
                  <a:schemeClr val="accent1"/>
                </a:solidFill>
              </a:rPr>
              <a:t>2-dimensional positively curved surface 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embedded on a 3-dimensional ball.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/>
              <p:nvPr/>
            </p:nvSpPr>
            <p:spPr>
              <a:xfrm>
                <a:off x="3887128" y="4024837"/>
                <a:ext cx="5345072" cy="1495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SG" sz="27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SG" sz="27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28" y="4024837"/>
                <a:ext cx="5345072" cy="1495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2D25A9-3A6D-4B2F-922D-E7A824BE827B}"/>
              </a:ext>
            </a:extLst>
          </p:cNvPr>
          <p:cNvSpPr txBox="1"/>
          <p:nvPr/>
        </p:nvSpPr>
        <p:spPr>
          <a:xfrm>
            <a:off x="695400" y="3080017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 ball: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BB276-B392-4CEC-BA6E-3D8AFF3DE166}"/>
              </a:ext>
            </a:extLst>
          </p:cNvPr>
          <p:cNvSpPr txBox="1"/>
          <p:nvPr/>
        </p:nvSpPr>
        <p:spPr>
          <a:xfrm>
            <a:off x="695400" y="4005064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758DE-EC9B-CC42-1339-863E4422682E}"/>
              </a:ext>
            </a:extLst>
          </p:cNvPr>
          <p:cNvSpPr txBox="1"/>
          <p:nvPr/>
        </p:nvSpPr>
        <p:spPr>
          <a:xfrm>
            <a:off x="1127448" y="5805264"/>
            <a:ext cx="104549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6"/>
                </a:solidFill>
              </a:rPr>
              <a:t>How many variables are there in the metric?</a:t>
            </a:r>
          </a:p>
        </p:txBody>
      </p:sp>
    </p:spTree>
    <p:extLst>
      <p:ext uri="{BB962C8B-B14F-4D97-AF65-F5344CB8AC3E}">
        <p14:creationId xmlns:p14="http://schemas.microsoft.com/office/powerpoint/2010/main" val="11595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 of </a:t>
            </a:r>
            <a:r>
              <a:rPr lang="en-SG" dirty="0">
                <a:solidFill>
                  <a:schemeClr val="accent1"/>
                </a:solidFill>
              </a:rPr>
              <a:t>positively curved space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34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919280" y="3068959"/>
                <a:ext cx="7577320" cy="426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, 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80" y="3068959"/>
                <a:ext cx="7577320" cy="426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10887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3-Sphere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SG" sz="2700" dirty="0">
                <a:solidFill>
                  <a:schemeClr val="accent1"/>
                </a:solidFill>
              </a:rPr>
              <a:t>3-dimensional positively curved surface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embedded on a 4-dimensional ball.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/>
              <p:nvPr/>
            </p:nvSpPr>
            <p:spPr>
              <a:xfrm>
                <a:off x="3071664" y="4270737"/>
                <a:ext cx="5881280" cy="498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4270737"/>
                <a:ext cx="5881280" cy="498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3D6BD-4CAA-4400-B35E-9DE6EFCB5664}"/>
                  </a:ext>
                </a:extLst>
              </p:cNvPr>
              <p:cNvSpPr txBox="1"/>
              <p:nvPr/>
            </p:nvSpPr>
            <p:spPr>
              <a:xfrm>
                <a:off x="4344432" y="4863211"/>
                <a:ext cx="6624736" cy="942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3D6BD-4CAA-4400-B35E-9DE6EFCB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432" y="4863211"/>
                <a:ext cx="6624736" cy="942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2D25A9-3A6D-4B2F-922D-E7A824BE827B}"/>
              </a:ext>
            </a:extLst>
          </p:cNvPr>
          <p:cNvSpPr txBox="1"/>
          <p:nvPr/>
        </p:nvSpPr>
        <p:spPr>
          <a:xfrm>
            <a:off x="695400" y="3080017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4D ball: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BB276-B392-4CEC-BA6E-3D8AFF3DE166}"/>
              </a:ext>
            </a:extLst>
          </p:cNvPr>
          <p:cNvSpPr txBox="1"/>
          <p:nvPr/>
        </p:nvSpPr>
        <p:spPr>
          <a:xfrm>
            <a:off x="695400" y="4250964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E5460F-9609-4445-8DFF-41C066C38FAE}"/>
                  </a:ext>
                </a:extLst>
              </p:cNvPr>
              <p:cNvSpPr txBox="1"/>
              <p:nvPr/>
            </p:nvSpPr>
            <p:spPr>
              <a:xfrm>
                <a:off x="5447928" y="3589566"/>
                <a:ext cx="612068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,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E5460F-9609-4445-8DFF-41C066C3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589566"/>
                <a:ext cx="6120680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79934F7-B7C3-2271-0E22-1845476DCD99}"/>
              </a:ext>
            </a:extLst>
          </p:cNvPr>
          <p:cNvSpPr txBox="1"/>
          <p:nvPr/>
        </p:nvSpPr>
        <p:spPr>
          <a:xfrm>
            <a:off x="10632504" y="5045695"/>
            <a:ext cx="14401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dirty="0">
                <a:solidFill>
                  <a:schemeClr val="bg1">
                    <a:lumMod val="50000"/>
                  </a:schemeClr>
                </a:solidFill>
              </a:rPr>
              <a:t>Details in L. notes </a:t>
            </a:r>
            <a:r>
              <a:rPr lang="en-SG" sz="1700" dirty="0" err="1">
                <a:solidFill>
                  <a:schemeClr val="bg1">
                    <a:lumMod val="50000"/>
                  </a:schemeClr>
                </a:solidFill>
              </a:rPr>
              <a:t>pg</a:t>
            </a:r>
            <a:r>
              <a:rPr lang="en-SG" sz="1700" dirty="0">
                <a:solidFill>
                  <a:schemeClr val="bg1">
                    <a:lumMod val="50000"/>
                  </a:schemeClr>
                </a:solidFill>
              </a:rPr>
              <a:t>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206BC-7DAF-E542-5E8A-CF4237AA6CD1}"/>
              </a:ext>
            </a:extLst>
          </p:cNvPr>
          <p:cNvSpPr txBox="1"/>
          <p:nvPr/>
        </p:nvSpPr>
        <p:spPr>
          <a:xfrm>
            <a:off x="1127448" y="6037838"/>
            <a:ext cx="1045495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6"/>
                </a:solidFill>
              </a:rPr>
              <a:t>How many variables are there in the metric?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4443E7-0590-D6C8-E051-21236949D10E}"/>
                  </a:ext>
                </a:extLst>
              </p:cNvPr>
              <p:cNvSpPr txBox="1"/>
              <p:nvPr/>
            </p:nvSpPr>
            <p:spPr>
              <a:xfrm>
                <a:off x="10704512" y="4437112"/>
                <a:ext cx="880576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𝑟𝑆</m:t>
                      </m:r>
                    </m:oMath>
                  </m:oMathPara>
                </a14:m>
                <a:endParaRPr lang="en-SG" sz="1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4443E7-0590-D6C8-E051-21236949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4437112"/>
                <a:ext cx="880576" cy="292388"/>
              </a:xfrm>
              <a:prstGeom prst="rect">
                <a:avLst/>
              </a:prstGeom>
              <a:blipFill>
                <a:blip r:embed="rId6"/>
                <a:stretch>
                  <a:fillRect l="-9722"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2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 of </a:t>
            </a:r>
            <a:r>
              <a:rPr lang="en-SG" dirty="0">
                <a:solidFill>
                  <a:schemeClr val="accent1"/>
                </a:solidFill>
              </a:rPr>
              <a:t>negatively curved space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919280" y="3068959"/>
                <a:ext cx="7577320" cy="426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, 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280" y="3068959"/>
                <a:ext cx="7577320" cy="426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10887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3-Hyperbola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SG" sz="2700" dirty="0">
                <a:solidFill>
                  <a:schemeClr val="accent1"/>
                </a:solidFill>
              </a:rPr>
              <a:t>3-dimensional negatively curved surface.</a:t>
            </a:r>
            <a:endParaRPr lang="en-SG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/>
              <p:nvPr/>
            </p:nvSpPr>
            <p:spPr>
              <a:xfrm>
                <a:off x="3383072" y="4270737"/>
                <a:ext cx="5881280" cy="498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E80CF8-CBD0-46FD-A546-D1399923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72" y="4270737"/>
                <a:ext cx="5881280" cy="498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3D6BD-4CAA-4400-B35E-9DE6EFCB5664}"/>
                  </a:ext>
                </a:extLst>
              </p:cNvPr>
              <p:cNvSpPr txBox="1"/>
              <p:nvPr/>
            </p:nvSpPr>
            <p:spPr>
              <a:xfrm>
                <a:off x="4511824" y="4797152"/>
                <a:ext cx="6624736" cy="942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3D6BD-4CAA-4400-B35E-9DE6EFCB5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4797152"/>
                <a:ext cx="6624736" cy="942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2D25A9-3A6D-4B2F-922D-E7A824BE827B}"/>
              </a:ext>
            </a:extLst>
          </p:cNvPr>
          <p:cNvSpPr txBox="1"/>
          <p:nvPr/>
        </p:nvSpPr>
        <p:spPr>
          <a:xfrm>
            <a:off x="695400" y="3080017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4D hyperboloid: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BB276-B392-4CEC-BA6E-3D8AFF3DE166}"/>
              </a:ext>
            </a:extLst>
          </p:cNvPr>
          <p:cNvSpPr txBox="1"/>
          <p:nvPr/>
        </p:nvSpPr>
        <p:spPr>
          <a:xfrm>
            <a:off x="695400" y="4250964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E5460F-9609-4445-8DFF-41C066C38FAE}"/>
                  </a:ext>
                </a:extLst>
              </p:cNvPr>
              <p:cNvSpPr txBox="1"/>
              <p:nvPr/>
            </p:nvSpPr>
            <p:spPr>
              <a:xfrm>
                <a:off x="5447928" y="3589566"/>
                <a:ext cx="612068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, 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E5460F-9609-4445-8DFF-41C066C3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589566"/>
                <a:ext cx="612068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7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Adding the time dimension..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36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8874A-3C75-D8E0-DDBB-66AE09D0CF68}"/>
                  </a:ext>
                </a:extLst>
              </p:cNvPr>
              <p:cNvSpPr txBox="1"/>
              <p:nvPr/>
            </p:nvSpPr>
            <p:spPr>
              <a:xfrm>
                <a:off x="1343472" y="2132856"/>
                <a:ext cx="7577320" cy="426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fixed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8874A-3C75-D8E0-DDBB-66AE09D0C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132856"/>
                <a:ext cx="7577320" cy="426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41D674-B4E6-7F3B-91F8-BF7D3F265818}"/>
                  </a:ext>
                </a:extLst>
              </p:cNvPr>
              <p:cNvSpPr txBox="1"/>
              <p:nvPr/>
            </p:nvSpPr>
            <p:spPr>
              <a:xfrm>
                <a:off x="1343472" y="2913027"/>
                <a:ext cx="10153128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allow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vary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Allow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Universe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expand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contract</m:t>
                      </m:r>
                      <m:r>
                        <a:rPr lang="en-SG" sz="27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41D674-B4E6-7F3B-91F8-BF7D3F26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913027"/>
                <a:ext cx="1015312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BEAE1D-D310-24D2-CB6A-E3C7A24251BD}"/>
                  </a:ext>
                </a:extLst>
              </p:cNvPr>
              <p:cNvSpPr txBox="1"/>
              <p:nvPr/>
            </p:nvSpPr>
            <p:spPr>
              <a:xfrm>
                <a:off x="1343472" y="3722525"/>
                <a:ext cx="7577320" cy="426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Coordinates</m:t>
                      </m:r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vary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SG" sz="27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BEAE1D-D310-24D2-CB6A-E3C7A242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722525"/>
                <a:ext cx="7577320" cy="426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74326-BBE8-E352-5FE8-88B1896EBAF9}"/>
                  </a:ext>
                </a:extLst>
              </p:cNvPr>
              <p:cNvSpPr txBox="1"/>
              <p:nvPr/>
            </p:nvSpPr>
            <p:spPr>
              <a:xfrm>
                <a:off x="1343472" y="4525670"/>
                <a:ext cx="1036915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Insert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differential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metric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like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Minkowski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SG" sz="27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474326-BBE8-E352-5FE8-88B1896E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4525670"/>
                <a:ext cx="1036915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64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and isotropic spacetime metrics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37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143672" y="1694859"/>
                <a:ext cx="8856984" cy="942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694859"/>
                <a:ext cx="8856984" cy="9420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479376" y="1999441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1"/>
                </a:solidFill>
              </a:rPr>
              <a:t>Positive curvature: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2855640" y="3661574"/>
                <a:ext cx="8856984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661574"/>
                <a:ext cx="885698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479376" y="3664479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curvature (flat):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143672" y="4935219"/>
                <a:ext cx="8856984" cy="942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935219"/>
                <a:ext cx="8856984" cy="942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479376" y="5239801"/>
            <a:ext cx="273630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accent6"/>
                </a:solidFill>
              </a:rPr>
              <a:t>Negative curvature:</a:t>
            </a:r>
          </a:p>
        </p:txBody>
      </p:sp>
    </p:spTree>
    <p:extLst>
      <p:ext uri="{BB962C8B-B14F-4D97-AF65-F5344CB8AC3E}">
        <p14:creationId xmlns:p14="http://schemas.microsoft.com/office/powerpoint/2010/main" val="3950609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and isotropic spacetime metrics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1667508" y="1844824"/>
                <a:ext cx="8856984" cy="942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27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27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27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08" y="1844824"/>
                <a:ext cx="8856984" cy="942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2063552" y="3239397"/>
            <a:ext cx="17281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189830" y="3654895"/>
                <a:ext cx="6120680" cy="1538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1 ,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positively</m:t>
                                </m:r>
                                <m: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curved</m:t>
                                </m:r>
                                <m: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space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0 ,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flat</m:t>
                                </m:r>
                                <m: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space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−1 ,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7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nega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ively</m:t>
                                </m:r>
                                <m: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curved</m:t>
                                </m:r>
                                <m: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70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space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30" y="3654895"/>
                <a:ext cx="6120680" cy="1538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803412" y="5589240"/>
            <a:ext cx="107789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independently by </a:t>
            </a:r>
            <a:r>
              <a:rPr lang="en-SG" sz="2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Friedmann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SG" sz="2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Lemaître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Robertson and Walker in 1920s-1930s. Now known as the </a:t>
            </a:r>
            <a:r>
              <a:rPr lang="en-SG" sz="2700" dirty="0">
                <a:solidFill>
                  <a:schemeClr val="accent1"/>
                </a:solidFill>
              </a:rPr>
              <a:t>FLRW metric</a:t>
            </a:r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5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39</a:t>
            </a:fld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53285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Einstein’s Happiest Thought (1907):</a:t>
            </a:r>
          </a:p>
        </p:txBody>
      </p:sp>
      <p:pic>
        <p:nvPicPr>
          <p:cNvPr id="32" name="Picture 6" descr="C:\Users\matlzh\Desktop\lect 3\Albert_Einstein_(Nobel).png">
            <a:extLst>
              <a:ext uri="{FF2B5EF4-FFF2-40B4-BE49-F238E27FC236}">
                <a16:creationId xmlns:a16="http://schemas.microsoft.com/office/drawing/2014/main" id="{3CF0024B-801B-8CD0-0AF4-474C08C2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3912" y="4797152"/>
            <a:ext cx="1177009" cy="1664626"/>
          </a:xfrm>
          <a:prstGeom prst="rect">
            <a:avLst/>
          </a:prstGeom>
          <a:noFill/>
        </p:spPr>
      </p:pic>
      <p:sp>
        <p:nvSpPr>
          <p:cNvPr id="33" name="Cloud Callout 7">
            <a:extLst>
              <a:ext uri="{FF2B5EF4-FFF2-40B4-BE49-F238E27FC236}">
                <a16:creationId xmlns:a16="http://schemas.microsoft.com/office/drawing/2014/main" id="{746DE73A-0A93-E33C-0B78-C60886D766EE}"/>
              </a:ext>
            </a:extLst>
          </p:cNvPr>
          <p:cNvSpPr/>
          <p:nvPr/>
        </p:nvSpPr>
        <p:spPr>
          <a:xfrm>
            <a:off x="1127448" y="2481808"/>
            <a:ext cx="3992058" cy="2819400"/>
          </a:xfrm>
          <a:prstGeom prst="cloudCallout">
            <a:avLst>
              <a:gd name="adj1" fmla="val 57535"/>
              <a:gd name="adj2" fmla="val 37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1180E9-8F42-C5E0-4BBE-A4E440E1482B}"/>
              </a:ext>
            </a:extLst>
          </p:cNvPr>
          <p:cNvGrpSpPr/>
          <p:nvPr/>
        </p:nvGrpSpPr>
        <p:grpSpPr>
          <a:xfrm>
            <a:off x="1892618" y="3312571"/>
            <a:ext cx="2048330" cy="1431011"/>
            <a:chOff x="5972331" y="3274741"/>
            <a:chExt cx="2367215" cy="16429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E8B994-664E-98D0-72C5-6645574BF2F7}"/>
                </a:ext>
              </a:extLst>
            </p:cNvPr>
            <p:cNvSpPr/>
            <p:nvPr/>
          </p:nvSpPr>
          <p:spPr>
            <a:xfrm>
              <a:off x="6303023" y="4033024"/>
              <a:ext cx="1364105" cy="884663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0D5E1F-79C7-E429-87AE-F3F33DFB1AAB}"/>
                </a:ext>
              </a:extLst>
            </p:cNvPr>
            <p:cNvCxnSpPr/>
            <p:nvPr/>
          </p:nvCxnSpPr>
          <p:spPr>
            <a:xfrm flipV="1">
              <a:off x="6303023" y="3576740"/>
              <a:ext cx="324787" cy="44233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F0773D-638C-6EE3-0E70-9C62C7B14CFC}"/>
                </a:ext>
              </a:extLst>
            </p:cNvPr>
            <p:cNvCxnSpPr/>
            <p:nvPr/>
          </p:nvCxnSpPr>
          <p:spPr>
            <a:xfrm>
              <a:off x="6627810" y="3576740"/>
              <a:ext cx="1387490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B9E41F2-BF74-9E9E-EEF2-47F357B7A25D}"/>
                </a:ext>
              </a:extLst>
            </p:cNvPr>
            <p:cNvCxnSpPr/>
            <p:nvPr/>
          </p:nvCxnSpPr>
          <p:spPr>
            <a:xfrm flipV="1">
              <a:off x="7677251" y="3576740"/>
              <a:ext cx="324787" cy="44233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97A3EE-4278-58E1-293B-F8D55181DE41}"/>
                </a:ext>
              </a:extLst>
            </p:cNvPr>
            <p:cNvCxnSpPr/>
            <p:nvPr/>
          </p:nvCxnSpPr>
          <p:spPr>
            <a:xfrm flipH="1" flipV="1">
              <a:off x="8012161" y="3580845"/>
              <a:ext cx="327385" cy="439804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9357CD-35F7-C378-AD9E-F98F206C94F9}"/>
                </a:ext>
              </a:extLst>
            </p:cNvPr>
            <p:cNvSpPr/>
            <p:nvPr/>
          </p:nvSpPr>
          <p:spPr>
            <a:xfrm>
              <a:off x="7667128" y="4033024"/>
              <a:ext cx="649574" cy="884663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50B732A-A7A9-D790-9622-A39D20CDB71F}"/>
                </a:ext>
              </a:extLst>
            </p:cNvPr>
            <p:cNvSpPr/>
            <p:nvPr/>
          </p:nvSpPr>
          <p:spPr>
            <a:xfrm>
              <a:off x="7543800" y="3415352"/>
              <a:ext cx="129915" cy="28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5CE7DB-A77E-53F9-141A-1FD781F51AF8}"/>
                </a:ext>
              </a:extLst>
            </p:cNvPr>
            <p:cNvSpPr/>
            <p:nvPr/>
          </p:nvSpPr>
          <p:spPr>
            <a:xfrm>
              <a:off x="6535518" y="4159405"/>
              <a:ext cx="272821" cy="265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26BF2EE-C0CB-E722-EB53-AC6A262C5E0B}"/>
                </a:ext>
              </a:extLst>
            </p:cNvPr>
            <p:cNvSpPr/>
            <p:nvPr/>
          </p:nvSpPr>
          <p:spPr>
            <a:xfrm>
              <a:off x="7134477" y="4159405"/>
              <a:ext cx="272821" cy="265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EEA466-DEA2-D831-9287-5457048F707B}"/>
                </a:ext>
              </a:extLst>
            </p:cNvPr>
            <p:cNvSpPr/>
            <p:nvPr/>
          </p:nvSpPr>
          <p:spPr>
            <a:xfrm>
              <a:off x="7913966" y="4521803"/>
              <a:ext cx="233847" cy="379141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66">
              <a:extLst>
                <a:ext uri="{FF2B5EF4-FFF2-40B4-BE49-F238E27FC236}">
                  <a16:creationId xmlns:a16="http://schemas.microsoft.com/office/drawing/2014/main" id="{0499CFC4-D4F2-8C75-B1FB-609E3E09764A}"/>
                </a:ext>
              </a:extLst>
            </p:cNvPr>
            <p:cNvGrpSpPr/>
            <p:nvPr/>
          </p:nvGrpSpPr>
          <p:grpSpPr>
            <a:xfrm>
              <a:off x="5972331" y="3274741"/>
              <a:ext cx="330692" cy="803214"/>
              <a:chOff x="6393873" y="3733800"/>
              <a:chExt cx="387927" cy="968581"/>
            </a:xfrm>
          </p:grpSpPr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32C9A2E4-70CD-26FF-BDCA-AE82538F87FA}"/>
                  </a:ext>
                </a:extLst>
              </p:cNvPr>
              <p:cNvSpPr/>
              <p:nvPr/>
            </p:nvSpPr>
            <p:spPr>
              <a:xfrm>
                <a:off x="6393873" y="4205844"/>
                <a:ext cx="214491" cy="395428"/>
              </a:xfrm>
              <a:custGeom>
                <a:avLst/>
                <a:gdLst>
                  <a:gd name="connsiteX0" fmla="*/ 190005 w 214491"/>
                  <a:gd name="connsiteY0" fmla="*/ 0 h 395428"/>
                  <a:gd name="connsiteX1" fmla="*/ 201881 w 214491"/>
                  <a:gd name="connsiteY1" fmla="*/ 47501 h 395428"/>
                  <a:gd name="connsiteX2" fmla="*/ 213756 w 214491"/>
                  <a:gd name="connsiteY2" fmla="*/ 83127 h 395428"/>
                  <a:gd name="connsiteX3" fmla="*/ 190005 w 214491"/>
                  <a:gd name="connsiteY3" fmla="*/ 249382 h 395428"/>
                  <a:gd name="connsiteX4" fmla="*/ 142504 w 214491"/>
                  <a:gd name="connsiteY4" fmla="*/ 273133 h 395428"/>
                  <a:gd name="connsiteX5" fmla="*/ 71252 w 214491"/>
                  <a:gd name="connsiteY5" fmla="*/ 320634 h 395428"/>
                  <a:gd name="connsiteX6" fmla="*/ 35626 w 214491"/>
                  <a:gd name="connsiteY6" fmla="*/ 391886 h 395428"/>
                  <a:gd name="connsiteX7" fmla="*/ 0 w 214491"/>
                  <a:gd name="connsiteY7" fmla="*/ 320634 h 39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491" h="395428">
                    <a:moveTo>
                      <a:pt x="190005" y="0"/>
                    </a:moveTo>
                    <a:cubicBezTo>
                      <a:pt x="193964" y="15834"/>
                      <a:pt x="197397" y="31808"/>
                      <a:pt x="201881" y="47501"/>
                    </a:cubicBezTo>
                    <a:cubicBezTo>
                      <a:pt x="205320" y="59537"/>
                      <a:pt x="214491" y="70631"/>
                      <a:pt x="213756" y="83127"/>
                    </a:cubicBezTo>
                    <a:cubicBezTo>
                      <a:pt x="210469" y="139011"/>
                      <a:pt x="209661" y="196965"/>
                      <a:pt x="190005" y="249382"/>
                    </a:cubicBezTo>
                    <a:cubicBezTo>
                      <a:pt x="183789" y="265958"/>
                      <a:pt x="157684" y="264025"/>
                      <a:pt x="142504" y="273133"/>
                    </a:cubicBezTo>
                    <a:cubicBezTo>
                      <a:pt x="118027" y="287819"/>
                      <a:pt x="71252" y="320634"/>
                      <a:pt x="71252" y="320634"/>
                    </a:cubicBezTo>
                    <a:cubicBezTo>
                      <a:pt x="69359" y="326313"/>
                      <a:pt x="49793" y="395428"/>
                      <a:pt x="35626" y="391886"/>
                    </a:cubicBezTo>
                    <a:cubicBezTo>
                      <a:pt x="35624" y="391886"/>
                      <a:pt x="5938" y="332510"/>
                      <a:pt x="0" y="320634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AD37DA78-D5BE-BB28-F0FF-596B0B5B9378}"/>
                  </a:ext>
                </a:extLst>
              </p:cNvPr>
              <p:cNvSpPr/>
              <p:nvPr/>
            </p:nvSpPr>
            <p:spPr>
              <a:xfrm>
                <a:off x="6488876" y="4443351"/>
                <a:ext cx="120412" cy="259030"/>
              </a:xfrm>
              <a:custGeom>
                <a:avLst/>
                <a:gdLst>
                  <a:gd name="connsiteX0" fmla="*/ 95002 w 120412"/>
                  <a:gd name="connsiteY0" fmla="*/ 0 h 259030"/>
                  <a:gd name="connsiteX1" fmla="*/ 118753 w 120412"/>
                  <a:gd name="connsiteY1" fmla="*/ 35626 h 259030"/>
                  <a:gd name="connsiteX2" fmla="*/ 95002 w 120412"/>
                  <a:gd name="connsiteY2" fmla="*/ 142504 h 259030"/>
                  <a:gd name="connsiteX3" fmla="*/ 71252 w 120412"/>
                  <a:gd name="connsiteY3" fmla="*/ 178130 h 259030"/>
                  <a:gd name="connsiteX4" fmla="*/ 23750 w 120412"/>
                  <a:gd name="connsiteY4" fmla="*/ 249382 h 259030"/>
                  <a:gd name="connsiteX5" fmla="*/ 11875 w 120412"/>
                  <a:gd name="connsiteY5" fmla="*/ 213756 h 259030"/>
                  <a:gd name="connsiteX6" fmla="*/ 0 w 120412"/>
                  <a:gd name="connsiteY6" fmla="*/ 190005 h 25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12" h="259030">
                    <a:moveTo>
                      <a:pt x="95002" y="0"/>
                    </a:moveTo>
                    <a:cubicBezTo>
                      <a:pt x="102919" y="11875"/>
                      <a:pt x="117177" y="21441"/>
                      <a:pt x="118753" y="35626"/>
                    </a:cubicBezTo>
                    <a:cubicBezTo>
                      <a:pt x="120412" y="50557"/>
                      <a:pt x="106387" y="119735"/>
                      <a:pt x="95002" y="142504"/>
                    </a:cubicBezTo>
                    <a:cubicBezTo>
                      <a:pt x="88619" y="155269"/>
                      <a:pt x="79169" y="166255"/>
                      <a:pt x="71252" y="178130"/>
                    </a:cubicBezTo>
                    <a:cubicBezTo>
                      <a:pt x="68051" y="190932"/>
                      <a:pt x="62342" y="259030"/>
                      <a:pt x="23750" y="249382"/>
                    </a:cubicBezTo>
                    <a:cubicBezTo>
                      <a:pt x="11606" y="246346"/>
                      <a:pt x="16524" y="225378"/>
                      <a:pt x="11875" y="213756"/>
                    </a:cubicBezTo>
                    <a:cubicBezTo>
                      <a:pt x="8588" y="205538"/>
                      <a:pt x="3958" y="197922"/>
                      <a:pt x="0" y="190005"/>
                    </a:cubicBezTo>
                  </a:path>
                </a:pathLst>
              </a:cu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457DC3B1-C4B6-3F2F-FC27-5D7745FCE5BB}"/>
                  </a:ext>
                </a:extLst>
              </p:cNvPr>
              <p:cNvSpPr/>
              <p:nvPr/>
            </p:nvSpPr>
            <p:spPr>
              <a:xfrm>
                <a:off x="6477000" y="4284025"/>
                <a:ext cx="304800" cy="228600"/>
              </a:xfrm>
              <a:prstGeom prst="arc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972C4A9-9C4F-B69D-C456-EAFF742BE6C5}"/>
                  </a:ext>
                </a:extLst>
              </p:cNvPr>
              <p:cNvSpPr/>
              <p:nvPr/>
            </p:nvSpPr>
            <p:spPr>
              <a:xfrm flipH="1">
                <a:off x="6412675" y="4279075"/>
                <a:ext cx="304800" cy="228600"/>
              </a:xfrm>
              <a:prstGeom prst="arc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4ABC99A-8F4C-05C3-E0CC-49E0B24E182B}"/>
                  </a:ext>
                </a:extLst>
              </p:cNvPr>
              <p:cNvCxnSpPr/>
              <p:nvPr/>
            </p:nvCxnSpPr>
            <p:spPr>
              <a:xfrm>
                <a:off x="6576950" y="374072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B1BF581-5726-6B47-A36B-9D31E2AAB2D2}"/>
                  </a:ext>
                </a:extLst>
              </p:cNvPr>
              <p:cNvCxnSpPr/>
              <p:nvPr/>
            </p:nvCxnSpPr>
            <p:spPr>
              <a:xfrm>
                <a:off x="6605650" y="378625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3C0E45C-32D6-F093-7D83-266A1597E75C}"/>
                  </a:ext>
                </a:extLst>
              </p:cNvPr>
              <p:cNvCxnSpPr/>
              <p:nvPr/>
            </p:nvCxnSpPr>
            <p:spPr>
              <a:xfrm>
                <a:off x="6593775" y="376052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1755662-B017-2BFB-7B73-EF14DEB584DB}"/>
                  </a:ext>
                </a:extLst>
              </p:cNvPr>
              <p:cNvCxnSpPr/>
              <p:nvPr/>
            </p:nvCxnSpPr>
            <p:spPr>
              <a:xfrm>
                <a:off x="6629400" y="380605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C63A7F-D1B3-ED00-104F-3A6505908950}"/>
                  </a:ext>
                </a:extLst>
              </p:cNvPr>
              <p:cNvCxnSpPr/>
              <p:nvPr/>
            </p:nvCxnSpPr>
            <p:spPr>
              <a:xfrm>
                <a:off x="6658100" y="385157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439530A-B885-4530-AE20-49B7052E9BEA}"/>
                  </a:ext>
                </a:extLst>
              </p:cNvPr>
              <p:cNvCxnSpPr/>
              <p:nvPr/>
            </p:nvCxnSpPr>
            <p:spPr>
              <a:xfrm>
                <a:off x="6565075" y="379022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E89AC2C-D6D4-CA8B-F143-215C6953590B}"/>
                  </a:ext>
                </a:extLst>
              </p:cNvPr>
              <p:cNvCxnSpPr/>
              <p:nvPr/>
            </p:nvCxnSpPr>
            <p:spPr>
              <a:xfrm>
                <a:off x="6541325" y="379317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A0E3BB5-F0D5-4B00-D3F6-5E5F9688515C}"/>
                  </a:ext>
                </a:extLst>
              </p:cNvPr>
              <p:cNvCxnSpPr/>
              <p:nvPr/>
            </p:nvCxnSpPr>
            <p:spPr>
              <a:xfrm>
                <a:off x="6541325" y="381495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39AE207-6D04-9DFA-2A9E-3BB7A4A6EA3E}"/>
                  </a:ext>
                </a:extLst>
              </p:cNvPr>
              <p:cNvCxnSpPr/>
              <p:nvPr/>
            </p:nvCxnSpPr>
            <p:spPr>
              <a:xfrm>
                <a:off x="6517575" y="384067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72524E3-BC89-DF62-65E5-FAEC241DA49F}"/>
                  </a:ext>
                </a:extLst>
              </p:cNvPr>
              <p:cNvCxnSpPr/>
              <p:nvPr/>
            </p:nvCxnSpPr>
            <p:spPr>
              <a:xfrm>
                <a:off x="6500750" y="386740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604C8F0-66CF-0FFC-5494-17A15B68CD6E}"/>
                  </a:ext>
                </a:extLst>
              </p:cNvPr>
              <p:cNvCxnSpPr/>
              <p:nvPr/>
            </p:nvCxnSpPr>
            <p:spPr>
              <a:xfrm>
                <a:off x="6570025" y="373380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673F7C7-34C9-10EE-D4B3-28ED0D1ADB51}"/>
                  </a:ext>
                </a:extLst>
              </p:cNvPr>
              <p:cNvCxnSpPr/>
              <p:nvPr/>
            </p:nvCxnSpPr>
            <p:spPr>
              <a:xfrm>
                <a:off x="6663050" y="3874325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B0FADBE-DFB1-4216-ACE2-83CD073C375E}"/>
                  </a:ext>
                </a:extLst>
              </p:cNvPr>
              <p:cNvCxnSpPr/>
              <p:nvPr/>
            </p:nvCxnSpPr>
            <p:spPr>
              <a:xfrm>
                <a:off x="6488875" y="3872350"/>
                <a:ext cx="0" cy="27432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A59E5D9-B7DA-03F7-FA2C-EB5677E7D339}"/>
                  </a:ext>
                </a:extLst>
              </p:cNvPr>
              <p:cNvSpPr/>
              <p:nvPr/>
            </p:nvSpPr>
            <p:spPr>
              <a:xfrm>
                <a:off x="6465125" y="3962400"/>
                <a:ext cx="228600" cy="228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4" name="Oval Callout 39">
            <a:extLst>
              <a:ext uri="{FF2B5EF4-FFF2-40B4-BE49-F238E27FC236}">
                <a16:creationId xmlns:a16="http://schemas.microsoft.com/office/drawing/2014/main" id="{59AB4E5F-7488-384A-F0FD-F5ECAF23486C}"/>
              </a:ext>
            </a:extLst>
          </p:cNvPr>
          <p:cNvSpPr/>
          <p:nvPr/>
        </p:nvSpPr>
        <p:spPr>
          <a:xfrm>
            <a:off x="1892618" y="2885237"/>
            <a:ext cx="2927024" cy="433198"/>
          </a:xfrm>
          <a:prstGeom prst="wedgeEllipseCallout">
            <a:avLst>
              <a:gd name="adj1" fmla="val -40896"/>
              <a:gd name="adj2" fmla="val 7066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/>
                <a:cs typeface="Gill Sans MT"/>
              </a:rPr>
              <a:t>There is no gravity!!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9A830C3-3D5D-E188-BC20-BA7D0928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198" y="3070826"/>
            <a:ext cx="6797466" cy="1329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50000"/>
                    <a:lumOff val="50000"/>
                  </a:schemeClr>
                </a:solidFill>
                <a:cs typeface="Gill Sans MT"/>
              </a:rPr>
              <a:t>Gravitational field has only a relative existence.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1"/>
                </a:solidFill>
                <a:cs typeface="Gill Sans MT"/>
              </a:rPr>
              <a:t>You can feel weightless when in a gravitational field.</a:t>
            </a:r>
          </a:p>
        </p:txBody>
      </p:sp>
    </p:spTree>
    <p:extLst>
      <p:ext uri="{BB962C8B-B14F-4D97-AF65-F5344CB8AC3E}">
        <p14:creationId xmlns:p14="http://schemas.microsoft.com/office/powerpoint/2010/main" val="6370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97D842-2EB4-49BE-B169-CB29EFA44A17}"/>
              </a:ext>
            </a:extLst>
          </p:cNvPr>
          <p:cNvSpPr txBox="1">
            <a:spLocks/>
          </p:cNvSpPr>
          <p:nvPr/>
        </p:nvSpPr>
        <p:spPr>
          <a:xfrm>
            <a:off x="1631504" y="381086"/>
            <a:ext cx="9950896" cy="103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Milton </a:t>
            </a:r>
            <a:r>
              <a:rPr lang="en-S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Humason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&amp; Edwin Hubble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143D88-1A18-4E5C-85A2-7502231B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11" y="1445558"/>
            <a:ext cx="5886537" cy="47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8DD2F7-8227-4912-A1BD-AB7C9C5E7CD0}"/>
              </a:ext>
            </a:extLst>
          </p:cNvPr>
          <p:cNvSpPr txBox="1">
            <a:spLocks/>
          </p:cNvSpPr>
          <p:nvPr/>
        </p:nvSpPr>
        <p:spPr>
          <a:xfrm>
            <a:off x="551384" y="1484784"/>
            <a:ext cx="4920110" cy="129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Used the 100-inch Hooke telescope in 1920-1930s to make some of the most important astronomical discoveries.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BACD96A-64D7-4971-AD07-3A7A9E0C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027899"/>
            <a:ext cx="2390279" cy="31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lidarity with the Mount Wilson Observatory | The Huntington">
            <a:extLst>
              <a:ext uri="{FF2B5EF4-FFF2-40B4-BE49-F238E27FC236}">
                <a16:creationId xmlns:a16="http://schemas.microsoft.com/office/drawing/2014/main" id="{600EEC00-C8A0-48EE-820B-5637DE6D1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8"/>
          <a:stretch/>
        </p:blipFill>
        <p:spPr bwMode="auto">
          <a:xfrm>
            <a:off x="407368" y="3023676"/>
            <a:ext cx="2927126" cy="31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40</a:t>
            </a:fld>
            <a:endParaRPr lang="en-SG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9EDC9AF-CBF3-482D-9A63-923912E42FE6}"/>
              </a:ext>
            </a:extLst>
          </p:cNvPr>
          <p:cNvCxnSpPr/>
          <p:nvPr/>
        </p:nvCxnSpPr>
        <p:spPr>
          <a:xfrm flipV="1">
            <a:off x="5201538" y="2132856"/>
            <a:ext cx="0" cy="35713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0AF367-DFC5-C6DE-EC5A-3995AED39E0A}"/>
              </a:ext>
            </a:extLst>
          </p:cNvPr>
          <p:cNvCxnSpPr/>
          <p:nvPr/>
        </p:nvCxnSpPr>
        <p:spPr>
          <a:xfrm>
            <a:off x="1772514" y="5489871"/>
            <a:ext cx="821537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46DCE-37A2-E94D-73B4-1AA771CC34ED}"/>
              </a:ext>
            </a:extLst>
          </p:cNvPr>
          <p:cNvCxnSpPr/>
          <p:nvPr/>
        </p:nvCxnSpPr>
        <p:spPr>
          <a:xfrm rot="5400000" flipH="1" flipV="1">
            <a:off x="5211859" y="2620131"/>
            <a:ext cx="2880000" cy="2880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F05B63-26F0-6EE2-CEBD-FA48725266B5}"/>
              </a:ext>
            </a:extLst>
          </p:cNvPr>
          <p:cNvCxnSpPr/>
          <p:nvPr/>
        </p:nvCxnSpPr>
        <p:spPr>
          <a:xfrm flipV="1">
            <a:off x="3580023" y="2533153"/>
            <a:ext cx="1184337" cy="295770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2">
            <a:extLst>
              <a:ext uri="{FF2B5EF4-FFF2-40B4-BE49-F238E27FC236}">
                <a16:creationId xmlns:a16="http://schemas.microsoft.com/office/drawing/2014/main" id="{B559205A-4DA8-AA0B-1286-8CF3C6029577}"/>
              </a:ext>
            </a:extLst>
          </p:cNvPr>
          <p:cNvSpPr/>
          <p:nvPr/>
        </p:nvSpPr>
        <p:spPr>
          <a:xfrm>
            <a:off x="8059058" y="2571174"/>
            <a:ext cx="1017431" cy="2927328"/>
          </a:xfrm>
          <a:custGeom>
            <a:avLst/>
            <a:gdLst>
              <a:gd name="connsiteX0" fmla="*/ 0 w 1017431"/>
              <a:gd name="connsiteY0" fmla="*/ 2820473 h 2820473"/>
              <a:gd name="connsiteX1" fmla="*/ 283335 w 1017431"/>
              <a:gd name="connsiteY1" fmla="*/ 1210614 h 2820473"/>
              <a:gd name="connsiteX2" fmla="*/ 1017431 w 1017431"/>
              <a:gd name="connsiteY2" fmla="*/ 0 h 282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431" h="2820473">
                <a:moveTo>
                  <a:pt x="0" y="2820473"/>
                </a:moveTo>
                <a:cubicBezTo>
                  <a:pt x="56881" y="2250583"/>
                  <a:pt x="113763" y="1680693"/>
                  <a:pt x="283335" y="1210614"/>
                </a:cubicBezTo>
                <a:cubicBezTo>
                  <a:pt x="452907" y="740535"/>
                  <a:pt x="735169" y="370267"/>
                  <a:pt x="1017431" y="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A015B5-41C0-F8FB-7F59-3E5A9B99D804}"/>
              </a:ext>
            </a:extLst>
          </p:cNvPr>
          <p:cNvCxnSpPr/>
          <p:nvPr/>
        </p:nvCxnSpPr>
        <p:spPr>
          <a:xfrm rot="5400000" flipH="1" flipV="1">
            <a:off x="1162373" y="3999933"/>
            <a:ext cx="3000396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C8B84A-A96D-9996-F7FA-D33E5EDA703F}"/>
              </a:ext>
            </a:extLst>
          </p:cNvPr>
          <p:cNvSpPr txBox="1"/>
          <p:nvPr/>
        </p:nvSpPr>
        <p:spPr>
          <a:xfrm>
            <a:off x="1272480" y="2513853"/>
            <a:ext cx="128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Worldline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stationary observer</a:t>
            </a:r>
            <a:endParaRPr lang="en-S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2C851-E0AE-E872-C486-0254EC1230AB}"/>
              </a:ext>
            </a:extLst>
          </p:cNvPr>
          <p:cNvSpPr txBox="1"/>
          <p:nvPr/>
        </p:nvSpPr>
        <p:spPr>
          <a:xfrm>
            <a:off x="3252192" y="1700808"/>
            <a:ext cx="192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Worldline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an observer moving with constant speed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F69F9-27E9-6FEC-F4B1-51D4FF1CACBA}"/>
              </a:ext>
            </a:extLst>
          </p:cNvPr>
          <p:cNvSpPr txBox="1"/>
          <p:nvPr/>
        </p:nvSpPr>
        <p:spPr>
          <a:xfrm>
            <a:off x="6487454" y="2428298"/>
            <a:ext cx="1285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Worldline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a photon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20A4D-BBB8-A1A1-AD74-FDDC775E6342}"/>
              </a:ext>
            </a:extLst>
          </p:cNvPr>
          <p:cNvSpPr txBox="1"/>
          <p:nvPr/>
        </p:nvSpPr>
        <p:spPr>
          <a:xfrm>
            <a:off x="8487686" y="3425041"/>
            <a:ext cx="27208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>
                <a:solidFill>
                  <a:srgbClr val="00B050"/>
                </a:solidFill>
              </a:rPr>
              <a:t>Worldline</a:t>
            </a:r>
            <a:r>
              <a:rPr lang="en-US" sz="2300" b="1" dirty="0">
                <a:solidFill>
                  <a:srgbClr val="00B050"/>
                </a:solidFill>
              </a:rPr>
              <a:t> of an observer moving with non-constant speed (acceleration)</a:t>
            </a:r>
            <a:endParaRPr lang="en-SG" sz="23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1B9FD-D1F1-F759-EC91-31E4082507CE}"/>
              </a:ext>
            </a:extLst>
          </p:cNvPr>
          <p:cNvSpPr txBox="1"/>
          <p:nvPr/>
        </p:nvSpPr>
        <p:spPr>
          <a:xfrm>
            <a:off x="1488504" y="5811941"/>
            <a:ext cx="9144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Acceleration = Curve in </a:t>
            </a:r>
            <a:r>
              <a:rPr lang="en-US" sz="3100" b="1" dirty="0" err="1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spacetime</a:t>
            </a:r>
            <a:r>
              <a:rPr lang="en-US" sz="31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 diagram</a:t>
            </a:r>
            <a:endParaRPr lang="en-SG" sz="3100" b="1" dirty="0">
              <a:solidFill>
                <a:srgbClr val="00B050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2A47E00B-26B3-C381-A0C9-BF05BE057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80015">
            <a:off x="2958828" y="3640459"/>
            <a:ext cx="1824124" cy="504545"/>
          </a:xfrm>
          <a:prstGeom prst="rect">
            <a:avLst/>
          </a:prstGeom>
        </p:spPr>
      </p:pic>
      <p:pic>
        <p:nvPicPr>
          <p:cNvPr id="20" name="Picture 19" descr="latex-image-1.pdf">
            <a:extLst>
              <a:ext uri="{FF2B5EF4-FFF2-40B4-BE49-F238E27FC236}">
                <a16:creationId xmlns:a16="http://schemas.microsoft.com/office/drawing/2014/main" id="{4AAFD702-8832-8DC6-35DB-21983C2EC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7347" y="1980951"/>
            <a:ext cx="241300" cy="215900"/>
          </a:xfrm>
          <a:prstGeom prst="rect">
            <a:avLst/>
          </a:prstGeom>
        </p:spPr>
      </p:pic>
      <p:pic>
        <p:nvPicPr>
          <p:cNvPr id="21" name="Picture 20" descr="latex-image-1.pdf">
            <a:extLst>
              <a:ext uri="{FF2B5EF4-FFF2-40B4-BE49-F238E27FC236}">
                <a16:creationId xmlns:a16="http://schemas.microsoft.com/office/drawing/2014/main" id="{3A959876-4BD6-94EF-A87D-526D2B713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331" y="5526241"/>
            <a:ext cx="1651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41</a:t>
            </a:fld>
            <a:endParaRPr lang="en-S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0D9C01-A241-BE9C-1B2D-1E45E181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>
                <a:solidFill>
                  <a:srgbClr val="FF0000"/>
                </a:solidFill>
                <a:ea typeface="Verdana" pitchFamily="34" charset="0"/>
                <a:cs typeface="Gill Sans MT"/>
              </a:rPr>
              <a:t>All bodies accelerate equally in a gravitational field</a:t>
            </a:r>
          </a:p>
        </p:txBody>
      </p:sp>
      <p:pic>
        <p:nvPicPr>
          <p:cNvPr id="14" name="Picture 2" descr="http://www.bluffton.edu/~bergerd/classes/NSC109/Handouts/2-37.gif">
            <a:extLst>
              <a:ext uri="{FF2B5EF4-FFF2-40B4-BE49-F238E27FC236}">
                <a16:creationId xmlns:a16="http://schemas.microsoft.com/office/drawing/2014/main" id="{AFAFC778-65EA-5A99-097E-40FBFC00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2677" y="1628800"/>
            <a:ext cx="2619987" cy="3600000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8A44C4-BC26-E82B-8CE0-D4D262CC5654}"/>
              </a:ext>
            </a:extLst>
          </p:cNvPr>
          <p:cNvSpPr txBox="1"/>
          <p:nvPr/>
        </p:nvSpPr>
        <p:spPr>
          <a:xfrm>
            <a:off x="9372872" y="5157192"/>
            <a:ext cx="2664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Gill Sans MT"/>
              </a:rPr>
              <a:t>Retrieved from </a:t>
            </a:r>
            <a:r>
              <a:rPr lang="en-SG" sz="1100" u="sng" dirty="0">
                <a:cs typeface="Gill Sans MT"/>
                <a:hlinkClick r:id="rId4"/>
              </a:rPr>
              <a:t>h</a:t>
            </a:r>
            <a:r>
              <a:rPr lang="en-SG" sz="1100" dirty="0">
                <a:cs typeface="Gill Sans MT"/>
                <a:hlinkClick r:id="rId4"/>
              </a:rPr>
              <a:t>ttp://www.bluffton.edu/~bergerd/classes/NSC109/Handouts/answers2-3.html</a:t>
            </a:r>
            <a:r>
              <a:rPr lang="en-US" sz="1100" dirty="0">
                <a:cs typeface="Gill Sans MT"/>
              </a:rPr>
              <a:t> </a:t>
            </a:r>
            <a:endParaRPr lang="en-SG" sz="1100" dirty="0">
              <a:cs typeface="Gill Sans MT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03EB264-5A85-D22F-4DF7-49EA4B99F526}"/>
              </a:ext>
            </a:extLst>
          </p:cNvPr>
          <p:cNvSpPr txBox="1">
            <a:spLocks/>
          </p:cNvSpPr>
          <p:nvPr/>
        </p:nvSpPr>
        <p:spPr>
          <a:xfrm>
            <a:off x="1271464" y="3332892"/>
            <a:ext cx="734481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300" dirty="0">
                <a:ea typeface="Verdana" pitchFamily="34" charset="0"/>
                <a:cs typeface="Gill Sans MT"/>
              </a:rPr>
              <a:t>a ball that is released from the top of the Tower of Pisa.</a:t>
            </a:r>
          </a:p>
          <a:p>
            <a:pPr marL="514350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300" dirty="0">
                <a:ea typeface="Verdana" pitchFamily="34" charset="0"/>
                <a:cs typeface="Gill Sans MT"/>
              </a:rPr>
              <a:t>a ball released simultaneously with the first, </a:t>
            </a:r>
            <a:r>
              <a:rPr lang="en-US" sz="2300" dirty="0">
                <a:solidFill>
                  <a:srgbClr val="FF0000"/>
                </a:solidFill>
                <a:ea typeface="Verdana" pitchFamily="34" charset="0"/>
                <a:cs typeface="Gill Sans MT"/>
              </a:rPr>
              <a:t>from 1m below the top.</a:t>
            </a:r>
            <a:endParaRPr lang="en-SG" sz="2300" dirty="0">
              <a:ea typeface="Verdana" pitchFamily="34" charset="0"/>
              <a:cs typeface="Gill Sans MT"/>
            </a:endParaRPr>
          </a:p>
          <a:p>
            <a:pPr marL="514350" indent="-51435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300" dirty="0">
                <a:ea typeface="Verdana" pitchFamily="34" charset="0"/>
                <a:cs typeface="Gill Sans MT"/>
              </a:rPr>
              <a:t>yet another ball, that is released from the top of the Tower </a:t>
            </a:r>
            <a:r>
              <a:rPr lang="en-US" sz="2300" dirty="0">
                <a:solidFill>
                  <a:srgbClr val="FF0000"/>
                </a:solidFill>
                <a:ea typeface="Verdana" pitchFamily="34" charset="0"/>
                <a:cs typeface="Gill Sans MT"/>
              </a:rPr>
              <a:t>1s later</a:t>
            </a:r>
            <a:r>
              <a:rPr lang="en-US" sz="2300" dirty="0">
                <a:ea typeface="Verdana" pitchFamily="34" charset="0"/>
                <a:cs typeface="Gill Sans MT"/>
              </a:rPr>
              <a:t>.</a:t>
            </a:r>
            <a:endParaRPr lang="en-SG" sz="2300" dirty="0">
              <a:ea typeface="Verdana" pitchFamily="34" charset="0"/>
              <a:cs typeface="Gill Sans 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3A268-DA07-F245-B854-B2C64C732D96}"/>
              </a:ext>
            </a:extLst>
          </p:cNvPr>
          <p:cNvSpPr txBox="1"/>
          <p:nvPr/>
        </p:nvSpPr>
        <p:spPr>
          <a:xfrm>
            <a:off x="1019944" y="2501895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ea typeface="Verdana" pitchFamily="34" charset="0"/>
                <a:cs typeface="Gill Sans MT"/>
              </a:rPr>
              <a:t>Ex. Sketch on a spacetime diagram, the worldline of: </a:t>
            </a:r>
          </a:p>
          <a:p>
            <a:endParaRPr lang="en-US" sz="23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229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56351"/>
            <a:ext cx="1093912" cy="365125"/>
          </a:xfrm>
        </p:spPr>
        <p:txBody>
          <a:bodyPr/>
          <a:lstStyle/>
          <a:p>
            <a:fld id="{7081BC99-F884-43C5-B753-915CEB8D5D35}" type="slidenum">
              <a:rPr lang="en-SG" smtClean="0"/>
              <a:pPr/>
              <a:t>42</a:t>
            </a:fld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1C47C-CFF8-E440-2BAF-FBCD24C37B89}"/>
              </a:ext>
            </a:extLst>
          </p:cNvPr>
          <p:cNvGrpSpPr/>
          <p:nvPr/>
        </p:nvGrpSpPr>
        <p:grpSpPr>
          <a:xfrm>
            <a:off x="2927648" y="1412776"/>
            <a:ext cx="2350616" cy="5411067"/>
            <a:chOff x="3034556" y="1313806"/>
            <a:chExt cx="2350616" cy="541106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8409B84-B931-D0A5-3876-C8F47AF6ABC7}"/>
                </a:ext>
              </a:extLst>
            </p:cNvPr>
            <p:cNvSpPr/>
            <p:nvPr/>
          </p:nvSpPr>
          <p:spPr>
            <a:xfrm>
              <a:off x="3347864" y="3444429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ln>
                  <a:solidFill>
                    <a:srgbClr val="000000"/>
                  </a:solidFill>
                </a:ln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534FFC-B1C9-7E83-FA81-BA964E3F96F7}"/>
                </a:ext>
              </a:extLst>
            </p:cNvPr>
            <p:cNvCxnSpPr/>
            <p:nvPr/>
          </p:nvCxnSpPr>
          <p:spPr>
            <a:xfrm flipV="1">
              <a:off x="3347864" y="1385815"/>
              <a:ext cx="0" cy="501094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7E83C1-624B-0C93-7B58-E4EB2CD7597A}"/>
                </a:ext>
              </a:extLst>
            </p:cNvPr>
            <p:cNvCxnSpPr/>
            <p:nvPr/>
          </p:nvCxnSpPr>
          <p:spPr>
            <a:xfrm flipV="1">
              <a:off x="3352424" y="6403450"/>
              <a:ext cx="1800200" cy="2292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2267029-0FFF-812E-BA04-F4F8BA5A7D1B}"/>
                </a:ext>
              </a:extLst>
            </p:cNvPr>
            <p:cNvSpPr/>
            <p:nvPr/>
          </p:nvSpPr>
          <p:spPr>
            <a:xfrm>
              <a:off x="3347864" y="2897982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E5A68581-51E2-3DA1-CDDE-FF515A15308F}"/>
                </a:ext>
              </a:extLst>
            </p:cNvPr>
            <p:cNvSpPr/>
            <p:nvPr/>
          </p:nvSpPr>
          <p:spPr>
            <a:xfrm>
              <a:off x="3347864" y="2321918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4C75D05-9AB1-699F-7811-4FB864E0045C}"/>
                </a:ext>
              </a:extLst>
            </p:cNvPr>
            <p:cNvSpPr/>
            <p:nvPr/>
          </p:nvSpPr>
          <p:spPr>
            <a:xfrm>
              <a:off x="3347864" y="1745854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7E9A5BA-2528-AE03-B10F-993C002983B2}"/>
                </a:ext>
              </a:extLst>
            </p:cNvPr>
            <p:cNvSpPr/>
            <p:nvPr/>
          </p:nvSpPr>
          <p:spPr>
            <a:xfrm>
              <a:off x="3563888" y="3474046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A909F57-F73B-6D4F-186C-FA3618DA4572}"/>
                </a:ext>
              </a:extLst>
            </p:cNvPr>
            <p:cNvSpPr/>
            <p:nvPr/>
          </p:nvSpPr>
          <p:spPr>
            <a:xfrm>
              <a:off x="3779912" y="3474046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3CF83F62-0A0A-12E3-5E31-BC79DA40DFED}"/>
                </a:ext>
              </a:extLst>
            </p:cNvPr>
            <p:cNvSpPr/>
            <p:nvPr/>
          </p:nvSpPr>
          <p:spPr>
            <a:xfrm>
              <a:off x="3995936" y="3474046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AB4489D-6C25-3685-4F29-8C4AC5EBA097}"/>
                </a:ext>
              </a:extLst>
            </p:cNvPr>
            <p:cNvSpPr/>
            <p:nvPr/>
          </p:nvSpPr>
          <p:spPr>
            <a:xfrm>
              <a:off x="4211960" y="3457421"/>
              <a:ext cx="1008112" cy="2952328"/>
            </a:xfrm>
            <a:custGeom>
              <a:avLst/>
              <a:gdLst>
                <a:gd name="connsiteX0" fmla="*/ 0 w 1017431"/>
                <a:gd name="connsiteY0" fmla="*/ 2820473 h 2820473"/>
                <a:gd name="connsiteX1" fmla="*/ 283335 w 1017431"/>
                <a:gd name="connsiteY1" fmla="*/ 1210614 h 2820473"/>
                <a:gd name="connsiteX2" fmla="*/ 1017431 w 1017431"/>
                <a:gd name="connsiteY2" fmla="*/ 0 h 28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431" h="2820473">
                  <a:moveTo>
                    <a:pt x="0" y="2820473"/>
                  </a:moveTo>
                  <a:cubicBezTo>
                    <a:pt x="56881" y="2250583"/>
                    <a:pt x="113763" y="1680693"/>
                    <a:pt x="283335" y="1210614"/>
                  </a:cubicBezTo>
                  <a:cubicBezTo>
                    <a:pt x="452907" y="740535"/>
                    <a:pt x="735169" y="370267"/>
                    <a:pt x="101743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3FD40A-4934-87AD-E47B-B7A099700517}"/>
                </a:ext>
              </a:extLst>
            </p:cNvPr>
            <p:cNvCxnSpPr/>
            <p:nvPr/>
          </p:nvCxnSpPr>
          <p:spPr>
            <a:xfrm>
              <a:off x="4360536" y="1313806"/>
              <a:ext cx="0" cy="5154959"/>
            </a:xfrm>
            <a:prstGeom prst="line">
              <a:avLst/>
            </a:prstGeom>
            <a:ln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latex-image-1.pdf">
              <a:extLst>
                <a:ext uri="{FF2B5EF4-FFF2-40B4-BE49-F238E27FC236}">
                  <a16:creationId xmlns:a16="http://schemas.microsoft.com/office/drawing/2014/main" id="{E28C0356-00C5-6236-2ABD-9E51D60A2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0072" y="6307557"/>
              <a:ext cx="165100" cy="152400"/>
            </a:xfrm>
            <a:prstGeom prst="rect">
              <a:avLst/>
            </a:prstGeom>
          </p:spPr>
        </p:pic>
        <p:pic>
          <p:nvPicPr>
            <p:cNvPr id="19" name="Picture 18" descr="latex-image-1.pdf">
              <a:extLst>
                <a:ext uri="{FF2B5EF4-FFF2-40B4-BE49-F238E27FC236}">
                  <a16:creationId xmlns:a16="http://schemas.microsoft.com/office/drawing/2014/main" id="{29BF25FD-590F-CD64-569E-A5C14DBD5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2192" y="6483573"/>
              <a:ext cx="177800" cy="241300"/>
            </a:xfrm>
            <a:prstGeom prst="rect">
              <a:avLst/>
            </a:prstGeom>
          </p:spPr>
        </p:pic>
        <p:pic>
          <p:nvPicPr>
            <p:cNvPr id="20" name="Picture 19" descr="latex-image-1.pdf">
              <a:extLst>
                <a:ext uri="{FF2B5EF4-FFF2-40B4-BE49-F238E27FC236}">
                  <a16:creationId xmlns:a16="http://schemas.microsoft.com/office/drawing/2014/main" id="{8B45BE5C-ED4B-815A-4B07-F2386DA1D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4556" y="1484784"/>
              <a:ext cx="241300" cy="2286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A703D5-861A-049B-C92F-08786AB94655}"/>
                </a:ext>
              </a:extLst>
            </p:cNvPr>
            <p:cNvSpPr/>
            <p:nvPr/>
          </p:nvSpPr>
          <p:spPr>
            <a:xfrm>
              <a:off x="4402140" y="3106389"/>
              <a:ext cx="936104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73216-30DE-8356-C3DE-EA3FD0FDF57A}"/>
              </a:ext>
            </a:extLst>
          </p:cNvPr>
          <p:cNvSpPr txBox="1">
            <a:spLocks/>
          </p:cNvSpPr>
          <p:nvPr/>
        </p:nvSpPr>
        <p:spPr>
          <a:xfrm>
            <a:off x="5375920" y="2996952"/>
            <a:ext cx="612068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ea typeface="Verdana" pitchFamily="34" charset="0"/>
                <a:cs typeface="Gill Sans MT"/>
              </a:rPr>
              <a:t>The gravitational field defines a particular </a:t>
            </a:r>
            <a:r>
              <a:rPr lang="en-US" sz="2900" dirty="0">
                <a:solidFill>
                  <a:schemeClr val="accent1"/>
                </a:solidFill>
                <a:ea typeface="Verdana" pitchFamily="34" charset="0"/>
                <a:cs typeface="Gill Sans MT"/>
              </a:rPr>
              <a:t>set of curves </a:t>
            </a:r>
            <a:r>
              <a:rPr lang="en-US" sz="2900" dirty="0">
                <a:solidFill>
                  <a:schemeClr val="tx1">
                    <a:lumMod val="65000"/>
                    <a:lumOff val="35000"/>
                  </a:schemeClr>
                </a:solidFill>
                <a:ea typeface="Verdana" pitchFamily="34" charset="0"/>
                <a:cs typeface="Gill Sans MT"/>
              </a:rPr>
              <a:t>in spacetime.</a:t>
            </a:r>
            <a:endParaRPr lang="en-SG" sz="2900" dirty="0">
              <a:solidFill>
                <a:schemeClr val="tx1">
                  <a:lumMod val="65000"/>
                  <a:lumOff val="35000"/>
                </a:schemeClr>
              </a:solidFill>
              <a:ea typeface="Verdana" pitchFamily="34" charset="0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84459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43</a:t>
            </a:fld>
            <a:endParaRPr lang="en-SG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F1F93E-778A-8638-1BEB-32EB50E9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772816"/>
            <a:ext cx="10297144" cy="216024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sz="2900" dirty="0">
                <a:latin typeface="+mj-lt"/>
                <a:cs typeface="Gill Sans MT"/>
              </a:rPr>
              <a:t>All bodies accelerate </a:t>
            </a:r>
            <a:r>
              <a:rPr lang="en-US" sz="2900" b="1" dirty="0">
                <a:latin typeface="+mj-lt"/>
                <a:cs typeface="Gill Sans MT"/>
              </a:rPr>
              <a:t>equally </a:t>
            </a:r>
            <a:r>
              <a:rPr lang="en-US" sz="2900" dirty="0">
                <a:latin typeface="+mj-lt"/>
                <a:cs typeface="Gill Sans MT"/>
              </a:rPr>
              <a:t>in a given gravitational field.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sz="2900" dirty="0">
                <a:latin typeface="+mj-lt"/>
                <a:cs typeface="Gill Sans MT"/>
              </a:rPr>
              <a:t>“</a:t>
            </a:r>
            <a:r>
              <a:rPr lang="en-US" sz="2900" b="1" dirty="0">
                <a:latin typeface="+mj-lt"/>
                <a:cs typeface="Gill Sans MT"/>
              </a:rPr>
              <a:t>Equally</a:t>
            </a:r>
            <a:r>
              <a:rPr lang="en-US" sz="2900" dirty="0">
                <a:latin typeface="+mj-lt"/>
                <a:cs typeface="Gill Sans MT"/>
              </a:rPr>
              <a:t>” = move along the </a:t>
            </a:r>
            <a:r>
              <a:rPr lang="en-US" sz="2900" b="1" dirty="0">
                <a:latin typeface="+mj-lt"/>
                <a:cs typeface="Gill Sans MT"/>
              </a:rPr>
              <a:t>same set of curves </a:t>
            </a:r>
            <a:r>
              <a:rPr lang="en-US" sz="2900" dirty="0">
                <a:latin typeface="+mj-lt"/>
                <a:cs typeface="Gill Sans MT"/>
              </a:rPr>
              <a:t>in spacetime.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US" sz="2900" dirty="0">
                <a:latin typeface="+mj-lt"/>
                <a:cs typeface="Gill Sans MT"/>
              </a:rPr>
              <a:t>The g-field defines the set of curves where all bodies move in.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900" dirty="0">
              <a:latin typeface="+mj-lt"/>
              <a:cs typeface="Gill Sans MT"/>
            </a:endParaRPr>
          </a:p>
        </p:txBody>
      </p:sp>
      <p:pic>
        <p:nvPicPr>
          <p:cNvPr id="3" name="Picture 6" descr="C:\Users\matlzh\Desktop\lect 3\Albert_Einstein_(Nobel).png">
            <a:extLst>
              <a:ext uri="{FF2B5EF4-FFF2-40B4-BE49-F238E27FC236}">
                <a16:creationId xmlns:a16="http://schemas.microsoft.com/office/drawing/2014/main" id="{A023DBB2-3C68-5C64-81DD-D4C20E59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3266" y="4221088"/>
            <a:ext cx="1177009" cy="166462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0B4189-A02E-11DE-8A44-A1F8CB7272F9}"/>
              </a:ext>
            </a:extLst>
          </p:cNvPr>
          <p:cNvSpPr txBox="1"/>
          <p:nvPr/>
        </p:nvSpPr>
        <p:spPr>
          <a:xfrm>
            <a:off x="2567608" y="4437112"/>
            <a:ext cx="82089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100" dirty="0">
                <a:solidFill>
                  <a:schemeClr val="accent1"/>
                </a:solidFill>
              </a:rPr>
              <a:t>Let us think of gravity, not as a force, but as </a:t>
            </a:r>
            <a:r>
              <a:rPr lang="en-SG" sz="3100" b="1" dirty="0">
                <a:solidFill>
                  <a:schemeClr val="accent1"/>
                </a:solidFill>
              </a:rPr>
              <a:t>spacetime geometry.</a:t>
            </a:r>
          </a:p>
        </p:txBody>
      </p:sp>
    </p:spTree>
    <p:extLst>
      <p:ext uri="{BB962C8B-B14F-4D97-AF65-F5344CB8AC3E}">
        <p14:creationId xmlns:p14="http://schemas.microsoft.com/office/powerpoint/2010/main" val="28502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44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47A7-6700-9E2A-B033-B35798FC4C9D}"/>
              </a:ext>
            </a:extLst>
          </p:cNvPr>
          <p:cNvSpPr txBox="1"/>
          <p:nvPr/>
        </p:nvSpPr>
        <p:spPr>
          <a:xfrm>
            <a:off x="614586" y="1702176"/>
            <a:ext cx="47212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cs typeface="Gill Sans MT"/>
              </a:rPr>
              <a:t>Spacetime metric on Special Relativity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13051-1EEC-177C-F0A4-17B0A696976A}"/>
                  </a:ext>
                </a:extLst>
              </p:cNvPr>
              <p:cNvSpPr txBox="1"/>
              <p:nvPr/>
            </p:nvSpPr>
            <p:spPr>
              <a:xfrm>
                <a:off x="1271464" y="2276872"/>
                <a:ext cx="6076599" cy="1438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3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𝑑𝑥𝑑𝑡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𝑑𝑦𝑑𝑡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𝑑𝑧𝑑𝑡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𝑑𝑧𝑑𝑥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3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𝑑𝑥𝑑𝑧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+0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SG" sz="2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13051-1EEC-177C-F0A4-17B0A6969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2276872"/>
                <a:ext cx="6076599" cy="143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05CF0C-EB7E-1916-2023-8979AB129C9B}"/>
              </a:ext>
            </a:extLst>
          </p:cNvPr>
          <p:cNvSpPr txBox="1"/>
          <p:nvPr/>
        </p:nvSpPr>
        <p:spPr>
          <a:xfrm>
            <a:off x="623392" y="4365104"/>
            <a:ext cx="48434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cs typeface="Gill Sans MT"/>
              </a:rPr>
              <a:t>Spacetime metric on General Relativity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F13AE-FEE7-1E65-581C-8FB6C3E56D0F}"/>
                  </a:ext>
                </a:extLst>
              </p:cNvPr>
              <p:cNvSpPr txBox="1"/>
              <p:nvPr/>
            </p:nvSpPr>
            <p:spPr>
              <a:xfrm>
                <a:off x="1199456" y="4939800"/>
                <a:ext cx="7240828" cy="1444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SG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𝑑𝑥𝑑𝑡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𝑑𝑦𝑑𝑡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𝑑𝑧𝑑𝑡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𝑑𝑧𝑑𝑥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03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𝑑𝑡𝑑𝑧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𝑑𝑥𝑑𝑧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𝑑𝑧𝑑𝑦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2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𝑑𝑦𝑑𝑧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  <m:r>
                                          <a:rPr lang="en-SG" sz="2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sSup>
                                          <m:sSupPr>
                                            <m:ctrlP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SG" sz="23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0F13AE-FEE7-1E65-581C-8FB6C3E5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939800"/>
                <a:ext cx="7240828" cy="1444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05380B16-FEC4-3081-6A94-C4530B041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80" y="1568093"/>
            <a:ext cx="2448272" cy="22929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D796FC7-79F8-2916-4261-CF7F55F5D9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674" r="19715"/>
          <a:stretch/>
        </p:blipFill>
        <p:spPr>
          <a:xfrm>
            <a:off x="8616280" y="4509120"/>
            <a:ext cx="2342314" cy="21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0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45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9E455-F1C8-4647-6902-2CB35CA3C34A}"/>
              </a:ext>
            </a:extLst>
          </p:cNvPr>
          <p:cNvSpPr txBox="1"/>
          <p:nvPr/>
        </p:nvSpPr>
        <p:spPr>
          <a:xfrm>
            <a:off x="1343472" y="3032914"/>
            <a:ext cx="609719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b="1" dirty="0"/>
              <a:t>Space tells matter how move </a:t>
            </a:r>
            <a:endParaRPr lang="en-SG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DC3C6-E4E8-9A8F-58FC-D99EC7A9E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74" r="19715"/>
          <a:stretch/>
        </p:blipFill>
        <p:spPr>
          <a:xfrm>
            <a:off x="6888088" y="2734879"/>
            <a:ext cx="2342314" cy="21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16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46</a:t>
            </a:fld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13002"/>
            <a:ext cx="1087320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300" dirty="0"/>
              <a:t>Einstein’s field equation (1916): </a:t>
            </a:r>
          </a:p>
          <a:p>
            <a:r>
              <a:rPr lang="en-SG" sz="2300" dirty="0"/>
              <a:t>A link between the amount of energy (matter) and the curvature of spacetime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626CAA-E401-C42A-D4F8-C856001F8775}"/>
              </a:ext>
            </a:extLst>
          </p:cNvPr>
          <p:cNvGrpSpPr/>
          <p:nvPr/>
        </p:nvGrpSpPr>
        <p:grpSpPr>
          <a:xfrm>
            <a:off x="839416" y="2749284"/>
            <a:ext cx="5345072" cy="1821001"/>
            <a:chOff x="2423592" y="2454312"/>
            <a:chExt cx="5345072" cy="18210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96136B-BF28-4FCF-BD62-074C69A42D65}"/>
                    </a:ext>
                  </a:extLst>
                </p:cNvPr>
                <p:cNvSpPr txBox="1"/>
                <p:nvPr/>
              </p:nvSpPr>
              <p:spPr>
                <a:xfrm>
                  <a:off x="2423592" y="2520657"/>
                  <a:ext cx="5345072" cy="7891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SG" sz="27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96136B-BF28-4FCF-BD62-074C69A42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592" y="2520657"/>
                  <a:ext cx="5345072" cy="789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89F3A-4BDC-3FAE-6E23-6D4CC02233DF}"/>
                </a:ext>
              </a:extLst>
            </p:cNvPr>
            <p:cNvGrpSpPr/>
            <p:nvPr/>
          </p:nvGrpSpPr>
          <p:grpSpPr>
            <a:xfrm>
              <a:off x="2711624" y="2454312"/>
              <a:ext cx="4662233" cy="1821001"/>
              <a:chOff x="2701861" y="2403030"/>
              <a:chExt cx="4662233" cy="1821001"/>
            </a:xfrm>
          </p:grpSpPr>
          <p:sp>
            <p:nvSpPr>
              <p:cNvPr id="2" name="Right Brace 1"/>
              <p:cNvSpPr/>
              <p:nvPr/>
            </p:nvSpPr>
            <p:spPr>
              <a:xfrm rot="5400000">
                <a:off x="4065145" y="2434124"/>
                <a:ext cx="333772" cy="2081291"/>
              </a:xfrm>
              <a:prstGeom prst="rightBrace">
                <a:avLst>
                  <a:gd name="adj1" fmla="val 28405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/>
              <p:nvPr/>
            </p:nvSpPr>
            <p:spPr>
              <a:xfrm>
                <a:off x="2701861" y="3682557"/>
                <a:ext cx="306034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SG" sz="2300" dirty="0">
                    <a:solidFill>
                      <a:schemeClr val="accent1"/>
                    </a:solidFill>
                  </a:rPr>
                  <a:t>Spacetime part</a:t>
                </a:r>
              </a:p>
            </p:txBody>
          </p:sp>
          <p:sp>
            <p:nvSpPr>
              <p:cNvPr id="9" name="Right Brace 8"/>
              <p:cNvSpPr/>
              <p:nvPr/>
            </p:nvSpPr>
            <p:spPr>
              <a:xfrm rot="5400000">
                <a:off x="6532953" y="3116636"/>
                <a:ext cx="199621" cy="569123"/>
              </a:xfrm>
              <a:prstGeom prst="rightBrace">
                <a:avLst>
                  <a:gd name="adj1" fmla="val 28405"/>
                  <a:gd name="adj2" fmla="val 5000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/>
              <p:nvPr/>
            </p:nvSpPr>
            <p:spPr>
              <a:xfrm>
                <a:off x="5906985" y="3516145"/>
                <a:ext cx="1457109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SG" sz="2300" dirty="0">
                    <a:solidFill>
                      <a:schemeClr val="accent6"/>
                    </a:solidFill>
                  </a:rPr>
                  <a:t>Energy content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DA440D-106D-1818-524D-1286778303C4}"/>
                  </a:ext>
                </a:extLst>
              </p:cNvPr>
              <p:cNvSpPr/>
              <p:nvPr/>
            </p:nvSpPr>
            <p:spPr>
              <a:xfrm>
                <a:off x="3191386" y="2411162"/>
                <a:ext cx="2081292" cy="883220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C12774-2A34-7949-1536-344AD39FD33A}"/>
                  </a:ext>
                </a:extLst>
              </p:cNvPr>
              <p:cNvSpPr/>
              <p:nvPr/>
            </p:nvSpPr>
            <p:spPr>
              <a:xfrm>
                <a:off x="5663953" y="2403030"/>
                <a:ext cx="1484652" cy="883220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D5D718-6EA3-7178-901D-847ECFC110E0}"/>
              </a:ext>
            </a:extLst>
          </p:cNvPr>
          <p:cNvSpPr txBox="1"/>
          <p:nvPr/>
        </p:nvSpPr>
        <p:spPr>
          <a:xfrm>
            <a:off x="1061178" y="5013176"/>
            <a:ext cx="1052122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b="1" dirty="0"/>
              <a:t>Space tells matter how move, matter tells space how to curve </a:t>
            </a:r>
            <a:endParaRPr lang="en-SG" sz="3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A16A96-B4C6-671E-7104-E5F935E30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74" r="19715"/>
          <a:stretch/>
        </p:blipFill>
        <p:spPr>
          <a:xfrm>
            <a:off x="6888088" y="2734879"/>
            <a:ext cx="2342314" cy="213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brief look at General Relativity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47</a:t>
            </a:fld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13002"/>
            <a:ext cx="10873208" cy="353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300" dirty="0"/>
              <a:t>Einstein’s field equation applied to Homogeneous and Isotropic Universe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626CAA-E401-C42A-D4F8-C856001F8775}"/>
              </a:ext>
            </a:extLst>
          </p:cNvPr>
          <p:cNvGrpSpPr/>
          <p:nvPr/>
        </p:nvGrpSpPr>
        <p:grpSpPr>
          <a:xfrm>
            <a:off x="839416" y="2749284"/>
            <a:ext cx="5345072" cy="2174944"/>
            <a:chOff x="2423592" y="2454312"/>
            <a:chExt cx="5345072" cy="21749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96136B-BF28-4FCF-BD62-074C69A42D65}"/>
                    </a:ext>
                  </a:extLst>
                </p:cNvPr>
                <p:cNvSpPr txBox="1"/>
                <p:nvPr/>
              </p:nvSpPr>
              <p:spPr>
                <a:xfrm>
                  <a:off x="2423592" y="2520657"/>
                  <a:ext cx="5345072" cy="7891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SG" sz="27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7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7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</m:oMath>
                    </m:oMathPara>
                  </a14:m>
                  <a:endPara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96136B-BF28-4FCF-BD62-074C69A42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592" y="2520657"/>
                  <a:ext cx="5345072" cy="789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189F3A-4BDC-3FAE-6E23-6D4CC02233DF}"/>
                </a:ext>
              </a:extLst>
            </p:cNvPr>
            <p:cNvGrpSpPr/>
            <p:nvPr/>
          </p:nvGrpSpPr>
          <p:grpSpPr>
            <a:xfrm>
              <a:off x="3201148" y="2454312"/>
              <a:ext cx="4514264" cy="2174944"/>
              <a:chOff x="3191385" y="2403030"/>
              <a:chExt cx="4514264" cy="2174944"/>
            </a:xfrm>
          </p:grpSpPr>
          <p:sp>
            <p:nvSpPr>
              <p:cNvPr id="2" name="Right Brace 1"/>
              <p:cNvSpPr/>
              <p:nvPr/>
            </p:nvSpPr>
            <p:spPr>
              <a:xfrm rot="5400000">
                <a:off x="4065145" y="2434124"/>
                <a:ext cx="333772" cy="2081291"/>
              </a:xfrm>
              <a:prstGeom prst="rightBrace">
                <a:avLst>
                  <a:gd name="adj1" fmla="val 28405"/>
                  <a:gd name="adj2" fmla="val 50000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/>
              <p:nvPr/>
            </p:nvSpPr>
            <p:spPr>
              <a:xfrm>
                <a:off x="3277925" y="3682557"/>
                <a:ext cx="1908212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SG" sz="2300" dirty="0">
                    <a:solidFill>
                      <a:schemeClr val="accent1"/>
                    </a:solidFill>
                  </a:rPr>
                  <a:t>FLRW metric</a:t>
                </a:r>
              </a:p>
            </p:txBody>
          </p:sp>
          <p:sp>
            <p:nvSpPr>
              <p:cNvPr id="9" name="Right Brace 8"/>
              <p:cNvSpPr/>
              <p:nvPr/>
            </p:nvSpPr>
            <p:spPr>
              <a:xfrm rot="5400000">
                <a:off x="6532953" y="3116636"/>
                <a:ext cx="199621" cy="569123"/>
              </a:xfrm>
              <a:prstGeom prst="rightBrace">
                <a:avLst>
                  <a:gd name="adj1" fmla="val 28405"/>
                  <a:gd name="adj2" fmla="val 5000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/>
              <p:nvPr/>
            </p:nvSpPr>
            <p:spPr>
              <a:xfrm>
                <a:off x="5654189" y="3516145"/>
                <a:ext cx="2051460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SG" sz="2300" dirty="0">
                    <a:solidFill>
                      <a:schemeClr val="accent6"/>
                    </a:solidFill>
                  </a:rPr>
                  <a:t>Homogeneous and isotropic Energy content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DA440D-106D-1818-524D-1286778303C4}"/>
                  </a:ext>
                </a:extLst>
              </p:cNvPr>
              <p:cNvSpPr/>
              <p:nvPr/>
            </p:nvSpPr>
            <p:spPr>
              <a:xfrm>
                <a:off x="3191386" y="2411162"/>
                <a:ext cx="2081292" cy="883220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C12774-2A34-7949-1536-344AD39FD33A}"/>
                  </a:ext>
                </a:extLst>
              </p:cNvPr>
              <p:cNvSpPr/>
              <p:nvPr/>
            </p:nvSpPr>
            <p:spPr>
              <a:xfrm>
                <a:off x="5663953" y="2403030"/>
                <a:ext cx="1484652" cy="883220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F7A271-E130-D1AB-1F41-E3AEC369A21C}"/>
                  </a:ext>
                </a:extLst>
              </p:cNvPr>
              <p:cNvSpPr txBox="1"/>
              <p:nvPr/>
            </p:nvSpPr>
            <p:spPr>
              <a:xfrm>
                <a:off x="191344" y="5589240"/>
                <a:ext cx="6532894" cy="662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SG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SG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9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9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SG" sz="19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19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19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 sz="190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SG" sz="19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SG" sz="19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SG" sz="19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19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F7A271-E130-D1AB-1F41-E3AEC369A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589240"/>
                <a:ext cx="6532894" cy="662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02CA9B-B086-ECAB-8C61-2650F5552B04}"/>
                  </a:ext>
                </a:extLst>
              </p:cNvPr>
              <p:cNvSpPr txBox="1"/>
              <p:nvPr/>
            </p:nvSpPr>
            <p:spPr>
              <a:xfrm>
                <a:off x="6737659" y="2530497"/>
                <a:ext cx="3349543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02CA9B-B086-ECAB-8C61-2650F555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59" y="2530497"/>
                <a:ext cx="3349543" cy="787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67056A-E92E-8204-DFBF-748EEFC0C866}"/>
                  </a:ext>
                </a:extLst>
              </p:cNvPr>
              <p:cNvSpPr txBox="1"/>
              <p:nvPr/>
            </p:nvSpPr>
            <p:spPr>
              <a:xfrm>
                <a:off x="6672064" y="3668572"/>
                <a:ext cx="4843959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67056A-E92E-8204-DFBF-748EEFC0C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3668572"/>
                <a:ext cx="4843959" cy="787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4B218677-214F-4C93-E1AC-79A6E26723EB}"/>
              </a:ext>
            </a:extLst>
          </p:cNvPr>
          <p:cNvSpPr/>
          <p:nvPr/>
        </p:nvSpPr>
        <p:spPr>
          <a:xfrm>
            <a:off x="6312024" y="2384884"/>
            <a:ext cx="553646" cy="2088232"/>
          </a:xfrm>
          <a:prstGeom prst="leftBrace">
            <a:avLst>
              <a:gd name="adj1" fmla="val 27023"/>
              <a:gd name="adj2" fmla="val 4435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6356634-172B-2333-1933-50CBFB2AC0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1739" y="4226698"/>
            <a:ext cx="1152128" cy="1455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475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Friedmann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equations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423464" y="2636912"/>
                <a:ext cx="5345072" cy="924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7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464" y="2636912"/>
                <a:ext cx="5345072" cy="924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8856984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the FLRW metric into Einstein’s equation yields: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2656234" y="4016684"/>
                <a:ext cx="5345072" cy="924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7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7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34" y="4016684"/>
                <a:ext cx="5345072" cy="924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96483A-B0B0-4FA7-8044-74CCB3A65267}"/>
                  </a:ext>
                </a:extLst>
              </p:cNvPr>
              <p:cNvSpPr txBox="1"/>
              <p:nvPr/>
            </p:nvSpPr>
            <p:spPr>
              <a:xfrm>
                <a:off x="1127448" y="5445224"/>
                <a:ext cx="712879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Solve the differential equations to obtain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23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96483A-B0B0-4FA7-8044-74CCB3A6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5445224"/>
                <a:ext cx="7128792" cy="446276"/>
              </a:xfrm>
              <a:prstGeom prst="rect">
                <a:avLst/>
              </a:prstGeom>
              <a:blipFill>
                <a:blip r:embed="rId4"/>
                <a:stretch>
                  <a:fillRect l="-1283" t="-958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07765-C7BF-473A-BBBB-4EBC2BA5465A}"/>
                  </a:ext>
                </a:extLst>
              </p:cNvPr>
              <p:cNvSpPr txBox="1"/>
              <p:nvPr/>
            </p:nvSpPr>
            <p:spPr>
              <a:xfrm>
                <a:off x="1127448" y="5964965"/>
                <a:ext cx="734481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SG" sz="23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tells the story of how the size of the Universe evolves.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07765-C7BF-473A-BBBB-4EBC2BA5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5964965"/>
                <a:ext cx="7344816" cy="446276"/>
              </a:xfrm>
              <a:prstGeom prst="rect">
                <a:avLst/>
              </a:prstGeom>
              <a:blipFill>
                <a:blip r:embed="rId5"/>
                <a:stretch>
                  <a:fillRect l="-166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density and Pressure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49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487232" y="1789366"/>
                <a:ext cx="534507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1789366"/>
                <a:ext cx="534507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1789366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density: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487232" y="2509446"/>
                <a:ext cx="5345072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2509446"/>
                <a:ext cx="534507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95400" y="2581454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3478909" y="3267633"/>
                <a:ext cx="2329059" cy="781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7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09" y="3267633"/>
                <a:ext cx="2329059" cy="781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687076" y="3426095"/>
            <a:ext cx="2744627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/>
              <p:nvPr/>
            </p:nvSpPr>
            <p:spPr>
              <a:xfrm>
                <a:off x="6080548" y="3189032"/>
                <a:ext cx="546124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characterises the </a:t>
                </a:r>
                <a:r>
                  <a:rPr lang="en-SG" sz="2700" dirty="0">
                    <a:solidFill>
                      <a:schemeClr val="accent1"/>
                    </a:solidFill>
                  </a:rPr>
                  <a:t>type</a:t>
                </a:r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of fluid. 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sz="2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constant in time.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03C860-A219-417D-9ECE-DBC196D50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8" y="3189032"/>
                <a:ext cx="5461243" cy="830997"/>
              </a:xfrm>
              <a:prstGeom prst="rect">
                <a:avLst/>
              </a:prstGeom>
              <a:blipFill>
                <a:blip r:embed="rId5"/>
                <a:stretch>
                  <a:fillRect t="-11765" b="-2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191344" y="5730054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730054"/>
                <a:ext cx="5345072" cy="787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/>
          <p:cNvSpPr/>
          <p:nvPr/>
        </p:nvSpPr>
        <p:spPr>
          <a:xfrm>
            <a:off x="5231904" y="4681135"/>
            <a:ext cx="304512" cy="1836379"/>
          </a:xfrm>
          <a:prstGeom prst="rightBrace">
            <a:avLst>
              <a:gd name="adj1" fmla="val 53056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/>
              <p:nvPr/>
            </p:nvSpPr>
            <p:spPr>
              <a:xfrm>
                <a:off x="5756454" y="5327582"/>
                <a:ext cx="3075850" cy="443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7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7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d>
                            <m:dPr>
                              <m:ctrlPr>
                                <a:rPr lang="en-US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7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96136B-BF28-4FCF-BD62-074C69A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4" y="5327582"/>
                <a:ext cx="3075850" cy="4436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303C860-A219-417D-9ECE-DBC196D50BC9}"/>
              </a:ext>
            </a:extLst>
          </p:cNvPr>
          <p:cNvSpPr txBox="1"/>
          <p:nvPr/>
        </p:nvSpPr>
        <p:spPr>
          <a:xfrm>
            <a:off x="9709679" y="5373216"/>
            <a:ext cx="1714914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 on </a:t>
            </a:r>
            <a:r>
              <a:rPr lang="en-SG" sz="1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pg</a:t>
            </a:r>
            <a:r>
              <a:rPr lang="en-SG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13  of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31707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6" grpId="0"/>
      <p:bldP spid="2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8DD2F7-8227-4912-A1BD-AB7C9C5E7CD0}"/>
              </a:ext>
            </a:extLst>
          </p:cNvPr>
          <p:cNvSpPr txBox="1">
            <a:spLocks/>
          </p:cNvSpPr>
          <p:nvPr/>
        </p:nvSpPr>
        <p:spPr>
          <a:xfrm>
            <a:off x="564553" y="692696"/>
            <a:ext cx="4920110" cy="193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Hubble and </a:t>
            </a:r>
            <a:r>
              <a:rPr lang="en-GB" sz="3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Humason</a:t>
            </a: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dirty="0">
                <a:solidFill>
                  <a:schemeClr val="accent1"/>
                </a:solidFill>
              </a:rPr>
              <a:t>measured distance 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galaxies.</a:t>
            </a: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8127D-5152-42BD-AABE-84389E8FAC80}"/>
                  </a:ext>
                </a:extLst>
              </p:cNvPr>
              <p:cNvSpPr txBox="1"/>
              <p:nvPr/>
            </p:nvSpPr>
            <p:spPr>
              <a:xfrm>
                <a:off x="1080331" y="5588163"/>
                <a:ext cx="3034549" cy="865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3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3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SG" sz="23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SG" sz="23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  <m:sup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SG" sz="23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)/5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8127D-5152-42BD-AABE-84389E8F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1" y="5588163"/>
                <a:ext cx="3034549" cy="86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7D6529-7BB0-4961-B83D-F5BA05833A27}"/>
                  </a:ext>
                </a:extLst>
              </p:cNvPr>
              <p:cNvSpPr txBox="1"/>
              <p:nvPr/>
            </p:nvSpPr>
            <p:spPr>
              <a:xfrm>
                <a:off x="1055440" y="4796075"/>
                <a:ext cx="3321294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=−2.76</m:t>
                      </m:r>
                      <m:func>
                        <m:funcPr>
                          <m:ctrlP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SG" sz="23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SG" sz="23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−1.40</m:t>
                          </m:r>
                        </m:e>
                      </m:func>
                    </m:oMath>
                  </m:oMathPara>
                </a14:m>
                <a:endParaRPr lang="en-SG" sz="23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7D6529-7BB0-4961-B83D-F5BA05833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4796075"/>
                <a:ext cx="3321294" cy="353943"/>
              </a:xfrm>
              <a:prstGeom prst="rect">
                <a:avLst/>
              </a:prstGeom>
              <a:blipFill>
                <a:blip r:embed="rId4"/>
                <a:stretch>
                  <a:fillRect l="-1468" t="-1724" r="-1835" b="-327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80656C-7AAD-47AA-AF13-FD2E8B682D33}"/>
              </a:ext>
            </a:extLst>
          </p:cNvPr>
          <p:cNvSpPr txBox="1">
            <a:spLocks/>
          </p:cNvSpPr>
          <p:nvPr/>
        </p:nvSpPr>
        <p:spPr>
          <a:xfrm>
            <a:off x="571446" y="3068960"/>
            <a:ext cx="5164513" cy="115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finding </a:t>
            </a:r>
            <a:r>
              <a:rPr lang="en-GB" sz="2300" dirty="0">
                <a:solidFill>
                  <a:schemeClr val="accent6"/>
                </a:solidFill>
              </a:rPr>
              <a:t>Cepheids</a:t>
            </a: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galaxies.</a:t>
            </a:r>
          </a:p>
          <a:p>
            <a:pPr marL="0" indent="0">
              <a:buFont typeface="Arial" pitchFamily="34" charset="0"/>
              <a:buNone/>
            </a:pPr>
            <a:endParaRPr lang="en-GB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ubble's 1923 image of M31">
            <a:extLst>
              <a:ext uri="{FF2B5EF4-FFF2-40B4-BE49-F238E27FC236}">
                <a16:creationId xmlns:a16="http://schemas.microsoft.com/office/drawing/2014/main" id="{BEAE118D-3EFD-70A6-4303-85683802A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/>
          <a:stretch/>
        </p:blipFill>
        <p:spPr bwMode="auto">
          <a:xfrm>
            <a:off x="6023992" y="162751"/>
            <a:ext cx="6074561" cy="65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F7D18B-A8C3-F746-98F3-4E9CA8243030}"/>
              </a:ext>
            </a:extLst>
          </p:cNvPr>
          <p:cNvSpPr txBox="1">
            <a:spLocks/>
          </p:cNvSpPr>
          <p:nvPr/>
        </p:nvSpPr>
        <p:spPr>
          <a:xfrm>
            <a:off x="6240016" y="5715365"/>
            <a:ext cx="5472608" cy="66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100" dirty="0">
                <a:solidFill>
                  <a:schemeClr val="bg1">
                    <a:lumMod val="65000"/>
                  </a:schemeClr>
                </a:solidFill>
              </a:rPr>
              <a:t>Photograph of the first variable star in a galaxy (Andromeda) observed in 1923 by Hubble.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1034B-AA0E-97A1-D667-8E08EFEDD283}"/>
              </a:ext>
            </a:extLst>
          </p:cNvPr>
          <p:cNvSpPr txBox="1"/>
          <p:nvPr/>
        </p:nvSpPr>
        <p:spPr>
          <a:xfrm>
            <a:off x="6312124" y="6381328"/>
            <a:ext cx="45364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chemeClr val="bg1">
                    <a:lumMod val="65000"/>
                  </a:schemeClr>
                </a:solidFill>
              </a:rPr>
              <a:t>Image credit: </a:t>
            </a:r>
            <a:r>
              <a:rPr lang="en-SG" sz="1300" dirty="0">
                <a:solidFill>
                  <a:schemeClr val="bg1">
                    <a:lumMod val="65000"/>
                  </a:schemeClr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Carnegie Science</a:t>
            </a:r>
            <a:endParaRPr lang="en-SG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Matter-dominated Universe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50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/>
              <p:nvPr/>
            </p:nvSpPr>
            <p:spPr>
              <a:xfrm>
                <a:off x="3487232" y="1789366"/>
                <a:ext cx="2672536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1789366"/>
                <a:ext cx="2672536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AD2F89-5D80-235D-1996-76F1DD4CD6B8}"/>
              </a:ext>
            </a:extLst>
          </p:cNvPr>
          <p:cNvSpPr txBox="1"/>
          <p:nvPr/>
        </p:nvSpPr>
        <p:spPr>
          <a:xfrm>
            <a:off x="695400" y="1789366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density: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/>
              <p:nvPr/>
            </p:nvSpPr>
            <p:spPr>
              <a:xfrm>
                <a:off x="3487232" y="2624184"/>
                <a:ext cx="2049184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2624184"/>
                <a:ext cx="2049184" cy="353943"/>
              </a:xfrm>
              <a:prstGeom prst="rect">
                <a:avLst/>
              </a:prstGeom>
              <a:blipFill>
                <a:blip r:embed="rId4"/>
                <a:stretch>
                  <a:fillRect l="-5060" b="-220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E8079C-9C4C-75EF-ED5C-25C92126F64A}"/>
              </a:ext>
            </a:extLst>
          </p:cNvPr>
          <p:cNvSpPr txBox="1"/>
          <p:nvPr/>
        </p:nvSpPr>
        <p:spPr>
          <a:xfrm>
            <a:off x="695400" y="2581454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/>
              <p:nvPr/>
            </p:nvSpPr>
            <p:spPr>
              <a:xfrm>
                <a:off x="3478909" y="3318252"/>
                <a:ext cx="2329059" cy="666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09" y="3318252"/>
                <a:ext cx="2329059" cy="666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CB4C2E-6E62-BF65-A061-8F57D1B04E86}"/>
              </a:ext>
            </a:extLst>
          </p:cNvPr>
          <p:cNvSpPr txBox="1"/>
          <p:nvPr/>
        </p:nvSpPr>
        <p:spPr>
          <a:xfrm>
            <a:off x="687076" y="3426095"/>
            <a:ext cx="2744627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/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13D95B-441C-D172-3B71-20773AE362AF}"/>
                  </a:ext>
                </a:extLst>
              </p:cNvPr>
              <p:cNvSpPr txBox="1"/>
              <p:nvPr/>
            </p:nvSpPr>
            <p:spPr>
              <a:xfrm>
                <a:off x="7032104" y="4941168"/>
                <a:ext cx="2844800" cy="365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13D95B-441C-D172-3B71-20773AE3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941168"/>
                <a:ext cx="2844800" cy="365125"/>
              </a:xfrm>
              <a:prstGeom prst="rect">
                <a:avLst/>
              </a:prstGeom>
              <a:blipFill>
                <a:blip r:embed="rId7"/>
                <a:stretch>
                  <a:fillRect t="-18644" b="-101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D167FD-4B2B-7EBF-F3ED-9BFB4510AC1B}"/>
              </a:ext>
            </a:extLst>
          </p:cNvPr>
          <p:cNvSpPr/>
          <p:nvPr/>
        </p:nvSpPr>
        <p:spPr>
          <a:xfrm>
            <a:off x="5744506" y="4975352"/>
            <a:ext cx="504056" cy="288032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1AEC60-5F00-FE03-A34D-58A2606F7ACC}"/>
                  </a:ext>
                </a:extLst>
              </p:cNvPr>
              <p:cNvSpPr txBox="1"/>
              <p:nvPr/>
            </p:nvSpPr>
            <p:spPr>
              <a:xfrm>
                <a:off x="191344" y="5730054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1AEC60-5F00-FE03-A34D-58A2606F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730054"/>
                <a:ext cx="5345072" cy="7874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BF7BA0-1A8A-BF18-0863-99AD91526FE7}"/>
              </a:ext>
            </a:extLst>
          </p:cNvPr>
          <p:cNvSpPr/>
          <p:nvPr/>
        </p:nvSpPr>
        <p:spPr>
          <a:xfrm>
            <a:off x="5735960" y="5983464"/>
            <a:ext cx="504056" cy="2880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690982-1DB6-9D87-F4A8-BC583440CD4A}"/>
                  </a:ext>
                </a:extLst>
              </p:cNvPr>
              <p:cNvSpPr txBox="1"/>
              <p:nvPr/>
            </p:nvSpPr>
            <p:spPr>
              <a:xfrm>
                <a:off x="7536160" y="5936976"/>
                <a:ext cx="2740889" cy="444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3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3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3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∝−</m:t>
                      </m:r>
                      <m:sSup>
                        <m:sSupPr>
                          <m:ctrlPr>
                            <a:rPr lang="en-SG" sz="23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3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690982-1DB6-9D87-F4A8-BC583440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936976"/>
                <a:ext cx="2740889" cy="4443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77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accent6"/>
                </a:solidFill>
              </a:rPr>
              <a:t>Radiation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-dominated Universe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51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/>
              <p:nvPr/>
            </p:nvSpPr>
            <p:spPr>
              <a:xfrm>
                <a:off x="3487232" y="1789366"/>
                <a:ext cx="217672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1789366"/>
                <a:ext cx="2176720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AD2F89-5D80-235D-1996-76F1DD4CD6B8}"/>
              </a:ext>
            </a:extLst>
          </p:cNvPr>
          <p:cNvSpPr txBox="1"/>
          <p:nvPr/>
        </p:nvSpPr>
        <p:spPr>
          <a:xfrm>
            <a:off x="695400" y="1789366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density: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/>
              <p:nvPr/>
            </p:nvSpPr>
            <p:spPr>
              <a:xfrm>
                <a:off x="3487232" y="2404034"/>
                <a:ext cx="2448272" cy="664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2404034"/>
                <a:ext cx="2448272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E8079C-9C4C-75EF-ED5C-25C92126F64A}"/>
              </a:ext>
            </a:extLst>
          </p:cNvPr>
          <p:cNvSpPr txBox="1"/>
          <p:nvPr/>
        </p:nvSpPr>
        <p:spPr>
          <a:xfrm>
            <a:off x="695400" y="2581454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/>
              <p:nvPr/>
            </p:nvSpPr>
            <p:spPr>
              <a:xfrm>
                <a:off x="3478909" y="3284984"/>
                <a:ext cx="2329059" cy="724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09" y="3284984"/>
                <a:ext cx="2329059" cy="724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CB4C2E-6E62-BF65-A061-8F57D1B04E86}"/>
              </a:ext>
            </a:extLst>
          </p:cNvPr>
          <p:cNvSpPr txBox="1"/>
          <p:nvPr/>
        </p:nvSpPr>
        <p:spPr>
          <a:xfrm>
            <a:off x="687076" y="3426095"/>
            <a:ext cx="2744627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/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13D95B-441C-D172-3B71-20773AE362AF}"/>
                  </a:ext>
                </a:extLst>
              </p:cNvPr>
              <p:cNvSpPr txBox="1"/>
              <p:nvPr/>
            </p:nvSpPr>
            <p:spPr>
              <a:xfrm>
                <a:off x="7032104" y="4941168"/>
                <a:ext cx="2844800" cy="365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13D95B-441C-D172-3B71-20773AE3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941168"/>
                <a:ext cx="2844800" cy="365125"/>
              </a:xfrm>
              <a:prstGeom prst="rect">
                <a:avLst/>
              </a:prstGeom>
              <a:blipFill>
                <a:blip r:embed="rId6"/>
                <a:stretch>
                  <a:fillRect t="-18644" b="-101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D167FD-4B2B-7EBF-F3ED-9BFB4510AC1B}"/>
              </a:ext>
            </a:extLst>
          </p:cNvPr>
          <p:cNvSpPr/>
          <p:nvPr/>
        </p:nvSpPr>
        <p:spPr>
          <a:xfrm>
            <a:off x="5744506" y="4975352"/>
            <a:ext cx="504056" cy="288032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73F8A-52AB-EE7F-676D-456E82C4A1B4}"/>
              </a:ext>
            </a:extLst>
          </p:cNvPr>
          <p:cNvSpPr txBox="1"/>
          <p:nvPr/>
        </p:nvSpPr>
        <p:spPr>
          <a:xfrm>
            <a:off x="5519936" y="1772816"/>
            <a:ext cx="55446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Why? Consider cosmological redshift!</a:t>
            </a:r>
          </a:p>
        </p:txBody>
      </p:sp>
    </p:spTree>
    <p:extLst>
      <p:ext uri="{BB962C8B-B14F-4D97-AF65-F5344CB8AC3E}">
        <p14:creationId xmlns:p14="http://schemas.microsoft.com/office/powerpoint/2010/main" val="165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/>
              <a:t>Dark Energy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-dominated Universe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/>
              <p:nvPr/>
            </p:nvSpPr>
            <p:spPr>
              <a:xfrm>
                <a:off x="3487232" y="1789366"/>
                <a:ext cx="2896800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sz="2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SG" sz="2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BC1E1-ECFC-3051-6EBE-A977D69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1789366"/>
                <a:ext cx="2896800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8AD2F89-5D80-235D-1996-76F1DD4CD6B8}"/>
              </a:ext>
            </a:extLst>
          </p:cNvPr>
          <p:cNvSpPr txBox="1"/>
          <p:nvPr/>
        </p:nvSpPr>
        <p:spPr>
          <a:xfrm>
            <a:off x="695400" y="1789366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Energy density: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/>
              <p:nvPr/>
            </p:nvSpPr>
            <p:spPr>
              <a:xfrm>
                <a:off x="3487232" y="2564904"/>
                <a:ext cx="2448272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A2C48-ED1F-BDFC-0C3F-D5CE9ACF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2" y="2564904"/>
                <a:ext cx="2448272" cy="353943"/>
              </a:xfrm>
              <a:prstGeom prst="rect">
                <a:avLst/>
              </a:prstGeom>
              <a:blipFill>
                <a:blip r:embed="rId3"/>
                <a:stretch>
                  <a:fillRect l="-4229" t="-1724" b="-241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E8079C-9C4C-75EF-ED5C-25C92126F64A}"/>
              </a:ext>
            </a:extLst>
          </p:cNvPr>
          <p:cNvSpPr txBox="1"/>
          <p:nvPr/>
        </p:nvSpPr>
        <p:spPr>
          <a:xfrm>
            <a:off x="695400" y="2581454"/>
            <a:ext cx="24482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/>
              <p:nvPr/>
            </p:nvSpPr>
            <p:spPr>
              <a:xfrm>
                <a:off x="3478909" y="3338984"/>
                <a:ext cx="2329059" cy="666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A60CB-E0CE-D2CF-8D0D-9F179A25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909" y="3338984"/>
                <a:ext cx="2329059" cy="666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CB4C2E-6E62-BF65-A061-8F57D1B04E86}"/>
              </a:ext>
            </a:extLst>
          </p:cNvPr>
          <p:cNvSpPr txBox="1"/>
          <p:nvPr/>
        </p:nvSpPr>
        <p:spPr>
          <a:xfrm>
            <a:off x="687076" y="3426095"/>
            <a:ext cx="2744627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of 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/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7162E-D9DE-AA42-8B9B-BC46EE10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6" y="4681135"/>
                <a:ext cx="5345072" cy="787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ED167FD-4B2B-7EBF-F3ED-9BFB4510AC1B}"/>
              </a:ext>
            </a:extLst>
          </p:cNvPr>
          <p:cNvSpPr/>
          <p:nvPr/>
        </p:nvSpPr>
        <p:spPr>
          <a:xfrm>
            <a:off x="5744506" y="4975352"/>
            <a:ext cx="504056" cy="288032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73F8A-52AB-EE7F-676D-456E82C4A1B4}"/>
              </a:ext>
            </a:extLst>
          </p:cNvPr>
          <p:cNvSpPr txBox="1"/>
          <p:nvPr/>
        </p:nvSpPr>
        <p:spPr>
          <a:xfrm>
            <a:off x="6600056" y="1772816"/>
            <a:ext cx="17281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DD214-AC03-FA6A-DBCA-16082D2E70DA}"/>
                  </a:ext>
                </a:extLst>
              </p:cNvPr>
              <p:cNvSpPr txBox="1"/>
              <p:nvPr/>
            </p:nvSpPr>
            <p:spPr>
              <a:xfrm>
                <a:off x="6816080" y="4695588"/>
                <a:ext cx="3528392" cy="664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3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3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SG" sz="23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3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FDD214-AC03-FA6A-DBCA-16082D2E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4695588"/>
                <a:ext cx="3528392" cy="664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700" dirty="0"/>
              <a:t>What if the scale factor of our Universe is currently accelerating? How will Hubble’s plot change?</a:t>
            </a:r>
            <a:endParaRPr lang="en-SG" sz="3700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53</a:t>
            </a:fld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B2C09-A04F-BFA4-6C9D-B81A6AD512B9}"/>
              </a:ext>
            </a:extLst>
          </p:cNvPr>
          <p:cNvCxnSpPr>
            <a:cxnSpLocks/>
          </p:cNvCxnSpPr>
          <p:nvPr/>
        </p:nvCxnSpPr>
        <p:spPr>
          <a:xfrm flipV="1">
            <a:off x="3431704" y="2555612"/>
            <a:ext cx="0" cy="29523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95913-E0F1-5849-6841-52A015EFB69D}"/>
              </a:ext>
            </a:extLst>
          </p:cNvPr>
          <p:cNvCxnSpPr>
            <a:cxnSpLocks/>
          </p:cNvCxnSpPr>
          <p:nvPr/>
        </p:nvCxnSpPr>
        <p:spPr>
          <a:xfrm rot="5400000" flipV="1">
            <a:off x="5591944" y="3347700"/>
            <a:ext cx="0" cy="43204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9A5FD-49D7-C292-515D-AA99A549CC55}"/>
              </a:ext>
            </a:extLst>
          </p:cNvPr>
          <p:cNvSpPr txBox="1"/>
          <p:nvPr/>
        </p:nvSpPr>
        <p:spPr>
          <a:xfrm>
            <a:off x="7104112" y="56519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7A283-8F8F-227E-7A99-68982ADEFBEE}"/>
              </a:ext>
            </a:extLst>
          </p:cNvPr>
          <p:cNvSpPr txBox="1"/>
          <p:nvPr/>
        </p:nvSpPr>
        <p:spPr>
          <a:xfrm>
            <a:off x="2999656" y="218627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Velocity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FADD0C-40B5-4A5E-D80E-C6599EDBDDC5}"/>
              </a:ext>
            </a:extLst>
          </p:cNvPr>
          <p:cNvCxnSpPr/>
          <p:nvPr/>
        </p:nvCxnSpPr>
        <p:spPr>
          <a:xfrm flipV="1">
            <a:off x="3431704" y="2926872"/>
            <a:ext cx="3528392" cy="2592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1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700" dirty="0"/>
              <a:t>What if the scale factor of our Universe is currently accelerating? How will Hubble’s plot change?</a:t>
            </a:r>
            <a:endParaRPr lang="en-SG" sz="3700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54</a:t>
            </a:fld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B2C09-A04F-BFA4-6C9D-B81A6AD512B9}"/>
              </a:ext>
            </a:extLst>
          </p:cNvPr>
          <p:cNvCxnSpPr>
            <a:cxnSpLocks/>
          </p:cNvCxnSpPr>
          <p:nvPr/>
        </p:nvCxnSpPr>
        <p:spPr>
          <a:xfrm flipV="1">
            <a:off x="3431704" y="2555612"/>
            <a:ext cx="0" cy="29523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95913-E0F1-5849-6841-52A015EFB69D}"/>
              </a:ext>
            </a:extLst>
          </p:cNvPr>
          <p:cNvCxnSpPr>
            <a:cxnSpLocks/>
          </p:cNvCxnSpPr>
          <p:nvPr/>
        </p:nvCxnSpPr>
        <p:spPr>
          <a:xfrm rot="5400000" flipV="1">
            <a:off x="5591944" y="3347700"/>
            <a:ext cx="0" cy="43204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9A5FD-49D7-C292-515D-AA99A549CC55}"/>
              </a:ext>
            </a:extLst>
          </p:cNvPr>
          <p:cNvSpPr txBox="1"/>
          <p:nvPr/>
        </p:nvSpPr>
        <p:spPr>
          <a:xfrm>
            <a:off x="7824192" y="53012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7A283-8F8F-227E-7A99-68982ADEFBEE}"/>
              </a:ext>
            </a:extLst>
          </p:cNvPr>
          <p:cNvSpPr txBox="1"/>
          <p:nvPr/>
        </p:nvSpPr>
        <p:spPr>
          <a:xfrm>
            <a:off x="2999656" y="218627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Velocity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FADD0C-40B5-4A5E-D80E-C6599EDBDDC5}"/>
              </a:ext>
            </a:extLst>
          </p:cNvPr>
          <p:cNvCxnSpPr>
            <a:cxnSpLocks/>
          </p:cNvCxnSpPr>
          <p:nvPr/>
        </p:nvCxnSpPr>
        <p:spPr>
          <a:xfrm flipV="1">
            <a:off x="3431704" y="2636912"/>
            <a:ext cx="3923060" cy="2882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5AAC14-00FB-B746-588E-F14EC457513B}"/>
              </a:ext>
            </a:extLst>
          </p:cNvPr>
          <p:cNvSpPr/>
          <p:nvPr/>
        </p:nvSpPr>
        <p:spPr>
          <a:xfrm>
            <a:off x="3438817" y="3501008"/>
            <a:ext cx="3915946" cy="2019051"/>
          </a:xfrm>
          <a:custGeom>
            <a:avLst/>
            <a:gdLst>
              <a:gd name="connsiteX0" fmla="*/ 0 w 3500525"/>
              <a:gd name="connsiteY0" fmla="*/ 1868069 h 1868069"/>
              <a:gd name="connsiteX1" fmla="*/ 1133183 w 3500525"/>
              <a:gd name="connsiteY1" fmla="*/ 1077085 h 1868069"/>
              <a:gd name="connsiteX2" fmla="*/ 2277585 w 3500525"/>
              <a:gd name="connsiteY2" fmla="*/ 409517 h 1868069"/>
              <a:gd name="connsiteX3" fmla="*/ 3500525 w 3500525"/>
              <a:gd name="connsiteY3" fmla="*/ 0 h 18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525" h="1868069">
                <a:moveTo>
                  <a:pt x="0" y="1868069"/>
                </a:moveTo>
                <a:cubicBezTo>
                  <a:pt x="376793" y="1594123"/>
                  <a:pt x="753586" y="1320177"/>
                  <a:pt x="1133183" y="1077085"/>
                </a:cubicBezTo>
                <a:cubicBezTo>
                  <a:pt x="1512780" y="833993"/>
                  <a:pt x="1883028" y="589031"/>
                  <a:pt x="2277585" y="409517"/>
                </a:cubicBezTo>
                <a:cubicBezTo>
                  <a:pt x="2672142" y="230003"/>
                  <a:pt x="3086333" y="115001"/>
                  <a:pt x="35005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E27E61-2FEF-488B-83E3-815813F5237D}"/>
              </a:ext>
            </a:extLst>
          </p:cNvPr>
          <p:cNvSpPr/>
          <p:nvPr/>
        </p:nvSpPr>
        <p:spPr>
          <a:xfrm rot="17362787" flipV="1">
            <a:off x="3024173" y="3188573"/>
            <a:ext cx="3704393" cy="1740716"/>
          </a:xfrm>
          <a:custGeom>
            <a:avLst/>
            <a:gdLst>
              <a:gd name="connsiteX0" fmla="*/ 0 w 3500525"/>
              <a:gd name="connsiteY0" fmla="*/ 1868069 h 1868069"/>
              <a:gd name="connsiteX1" fmla="*/ 1133183 w 3500525"/>
              <a:gd name="connsiteY1" fmla="*/ 1077085 h 1868069"/>
              <a:gd name="connsiteX2" fmla="*/ 2277585 w 3500525"/>
              <a:gd name="connsiteY2" fmla="*/ 409517 h 1868069"/>
              <a:gd name="connsiteX3" fmla="*/ 3500525 w 3500525"/>
              <a:gd name="connsiteY3" fmla="*/ 0 h 18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525" h="1868069">
                <a:moveTo>
                  <a:pt x="0" y="1868069"/>
                </a:moveTo>
                <a:cubicBezTo>
                  <a:pt x="376793" y="1594123"/>
                  <a:pt x="753586" y="1320177"/>
                  <a:pt x="1133183" y="1077085"/>
                </a:cubicBezTo>
                <a:cubicBezTo>
                  <a:pt x="1512780" y="833993"/>
                  <a:pt x="1883028" y="589031"/>
                  <a:pt x="2277585" y="409517"/>
                </a:cubicBezTo>
                <a:cubicBezTo>
                  <a:pt x="2672142" y="230003"/>
                  <a:pt x="3086333" y="115001"/>
                  <a:pt x="3500525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7E163-FE85-660B-B451-EF4B1EDF40A3}"/>
                  </a:ext>
                </a:extLst>
              </p:cNvPr>
              <p:cNvSpPr txBox="1"/>
              <p:nvPr/>
            </p:nvSpPr>
            <p:spPr>
              <a:xfrm>
                <a:off x="7354763" y="2348880"/>
                <a:ext cx="910827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7E163-FE85-660B-B451-EF4B1EDF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763" y="2348880"/>
                <a:ext cx="910827" cy="431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5D16B-30A4-8FE5-7B86-6A67C9993EA5}"/>
                  </a:ext>
                </a:extLst>
              </p:cNvPr>
              <p:cNvSpPr txBox="1"/>
              <p:nvPr/>
            </p:nvSpPr>
            <p:spPr>
              <a:xfrm>
                <a:off x="7420718" y="3292597"/>
                <a:ext cx="912429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5D16B-30A4-8FE5-7B86-6A67C999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18" y="3292597"/>
                <a:ext cx="912429" cy="431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3EF2F5-DD1B-16D6-DC8D-3700DEEBB8F3}"/>
                  </a:ext>
                </a:extLst>
              </p:cNvPr>
              <p:cNvSpPr txBox="1"/>
              <p:nvPr/>
            </p:nvSpPr>
            <p:spPr>
              <a:xfrm>
                <a:off x="5864819" y="2155276"/>
                <a:ext cx="912429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3EF2F5-DD1B-16D6-DC8D-3700DEEB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819" y="2155276"/>
                <a:ext cx="912429" cy="431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AC415F-8261-0B02-8D81-B5F7578C9BAF}"/>
              </a:ext>
            </a:extLst>
          </p:cNvPr>
          <p:cNvSpPr txBox="1"/>
          <p:nvPr/>
        </p:nvSpPr>
        <p:spPr>
          <a:xfrm>
            <a:off x="7354762" y="3764615"/>
            <a:ext cx="34937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dirty="0"/>
              <a:t>Universe is accelerating.</a:t>
            </a:r>
          </a:p>
          <a:p>
            <a:r>
              <a:rPr lang="en-SG" sz="1900" dirty="0"/>
              <a:t>(Slower in the past)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CAC8-5FB2-822F-CB96-09AE79178F33}"/>
              </a:ext>
            </a:extLst>
          </p:cNvPr>
          <p:cNvSpPr txBox="1"/>
          <p:nvPr/>
        </p:nvSpPr>
        <p:spPr>
          <a:xfrm>
            <a:off x="6746686" y="56225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[Far away = past]</a:t>
            </a:r>
          </a:p>
        </p:txBody>
      </p:sp>
    </p:spTree>
    <p:extLst>
      <p:ext uri="{BB962C8B-B14F-4D97-AF65-F5344CB8AC3E}">
        <p14:creationId xmlns:p14="http://schemas.microsoft.com/office/powerpoint/2010/main" val="3403078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700" dirty="0"/>
              <a:t>What if the scale factor of our Universe is currently accelerating? How will Hubble’s plot change?</a:t>
            </a:r>
            <a:endParaRPr lang="en-SG" sz="3700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55</a:t>
            </a:fld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B2C09-A04F-BFA4-6C9D-B81A6AD512B9}"/>
              </a:ext>
            </a:extLst>
          </p:cNvPr>
          <p:cNvCxnSpPr>
            <a:cxnSpLocks/>
          </p:cNvCxnSpPr>
          <p:nvPr/>
        </p:nvCxnSpPr>
        <p:spPr>
          <a:xfrm flipV="1">
            <a:off x="3431704" y="2555612"/>
            <a:ext cx="0" cy="295232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95913-E0F1-5849-6841-52A015EFB69D}"/>
              </a:ext>
            </a:extLst>
          </p:cNvPr>
          <p:cNvCxnSpPr>
            <a:cxnSpLocks/>
          </p:cNvCxnSpPr>
          <p:nvPr/>
        </p:nvCxnSpPr>
        <p:spPr>
          <a:xfrm rot="5400000" flipV="1">
            <a:off x="5591944" y="3347700"/>
            <a:ext cx="0" cy="43204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9A5FD-49D7-C292-515D-AA99A549CC55}"/>
              </a:ext>
            </a:extLst>
          </p:cNvPr>
          <p:cNvSpPr txBox="1"/>
          <p:nvPr/>
        </p:nvSpPr>
        <p:spPr>
          <a:xfrm>
            <a:off x="2711624" y="1940282"/>
            <a:ext cx="168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Distance (Brightness)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7A283-8F8F-227E-7A99-68982ADEFBEE}"/>
              </a:ext>
            </a:extLst>
          </p:cNvPr>
          <p:cNvSpPr txBox="1"/>
          <p:nvPr/>
        </p:nvSpPr>
        <p:spPr>
          <a:xfrm>
            <a:off x="7875062" y="5301208"/>
            <a:ext cx="25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Velocity (Redshift)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FADD0C-40B5-4A5E-D80E-C6599EDBDDC5}"/>
              </a:ext>
            </a:extLst>
          </p:cNvPr>
          <p:cNvCxnSpPr>
            <a:cxnSpLocks/>
          </p:cNvCxnSpPr>
          <p:nvPr/>
        </p:nvCxnSpPr>
        <p:spPr>
          <a:xfrm flipV="1">
            <a:off x="3431704" y="2636912"/>
            <a:ext cx="3923060" cy="28822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5AAC14-00FB-B746-588E-F14EC457513B}"/>
              </a:ext>
            </a:extLst>
          </p:cNvPr>
          <p:cNvSpPr/>
          <p:nvPr/>
        </p:nvSpPr>
        <p:spPr>
          <a:xfrm>
            <a:off x="3438817" y="3501008"/>
            <a:ext cx="3915946" cy="2019051"/>
          </a:xfrm>
          <a:custGeom>
            <a:avLst/>
            <a:gdLst>
              <a:gd name="connsiteX0" fmla="*/ 0 w 3500525"/>
              <a:gd name="connsiteY0" fmla="*/ 1868069 h 1868069"/>
              <a:gd name="connsiteX1" fmla="*/ 1133183 w 3500525"/>
              <a:gd name="connsiteY1" fmla="*/ 1077085 h 1868069"/>
              <a:gd name="connsiteX2" fmla="*/ 2277585 w 3500525"/>
              <a:gd name="connsiteY2" fmla="*/ 409517 h 1868069"/>
              <a:gd name="connsiteX3" fmla="*/ 3500525 w 3500525"/>
              <a:gd name="connsiteY3" fmla="*/ 0 h 18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525" h="1868069">
                <a:moveTo>
                  <a:pt x="0" y="1868069"/>
                </a:moveTo>
                <a:cubicBezTo>
                  <a:pt x="376793" y="1594123"/>
                  <a:pt x="753586" y="1320177"/>
                  <a:pt x="1133183" y="1077085"/>
                </a:cubicBezTo>
                <a:cubicBezTo>
                  <a:pt x="1512780" y="833993"/>
                  <a:pt x="1883028" y="589031"/>
                  <a:pt x="2277585" y="409517"/>
                </a:cubicBezTo>
                <a:cubicBezTo>
                  <a:pt x="2672142" y="230003"/>
                  <a:pt x="3086333" y="115001"/>
                  <a:pt x="3500525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E27E61-2FEF-488B-83E3-815813F5237D}"/>
              </a:ext>
            </a:extLst>
          </p:cNvPr>
          <p:cNvSpPr/>
          <p:nvPr/>
        </p:nvSpPr>
        <p:spPr>
          <a:xfrm rot="17362787" flipV="1">
            <a:off x="3024173" y="3188573"/>
            <a:ext cx="3704393" cy="1740716"/>
          </a:xfrm>
          <a:custGeom>
            <a:avLst/>
            <a:gdLst>
              <a:gd name="connsiteX0" fmla="*/ 0 w 3500525"/>
              <a:gd name="connsiteY0" fmla="*/ 1868069 h 1868069"/>
              <a:gd name="connsiteX1" fmla="*/ 1133183 w 3500525"/>
              <a:gd name="connsiteY1" fmla="*/ 1077085 h 1868069"/>
              <a:gd name="connsiteX2" fmla="*/ 2277585 w 3500525"/>
              <a:gd name="connsiteY2" fmla="*/ 409517 h 1868069"/>
              <a:gd name="connsiteX3" fmla="*/ 3500525 w 3500525"/>
              <a:gd name="connsiteY3" fmla="*/ 0 h 186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525" h="1868069">
                <a:moveTo>
                  <a:pt x="0" y="1868069"/>
                </a:moveTo>
                <a:cubicBezTo>
                  <a:pt x="376793" y="1594123"/>
                  <a:pt x="753586" y="1320177"/>
                  <a:pt x="1133183" y="1077085"/>
                </a:cubicBezTo>
                <a:cubicBezTo>
                  <a:pt x="1512780" y="833993"/>
                  <a:pt x="1883028" y="589031"/>
                  <a:pt x="2277585" y="409517"/>
                </a:cubicBezTo>
                <a:cubicBezTo>
                  <a:pt x="2672142" y="230003"/>
                  <a:pt x="3086333" y="115001"/>
                  <a:pt x="35005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7E163-FE85-660B-B451-EF4B1EDF40A3}"/>
                  </a:ext>
                </a:extLst>
              </p:cNvPr>
              <p:cNvSpPr txBox="1"/>
              <p:nvPr/>
            </p:nvSpPr>
            <p:spPr>
              <a:xfrm>
                <a:off x="7354763" y="2348880"/>
                <a:ext cx="910827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7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7E163-FE85-660B-B451-EF4B1EDF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763" y="2348880"/>
                <a:ext cx="910827" cy="431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5D16B-30A4-8FE5-7B86-6A67C9993EA5}"/>
                  </a:ext>
                </a:extLst>
              </p:cNvPr>
              <p:cNvSpPr txBox="1"/>
              <p:nvPr/>
            </p:nvSpPr>
            <p:spPr>
              <a:xfrm>
                <a:off x="7420718" y="3292597"/>
                <a:ext cx="912429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SG" sz="27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B5D16B-30A4-8FE5-7B86-6A67C999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18" y="3292597"/>
                <a:ext cx="912429" cy="431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3EF2F5-DD1B-16D6-DC8D-3700DEEBB8F3}"/>
                  </a:ext>
                </a:extLst>
              </p:cNvPr>
              <p:cNvSpPr txBox="1"/>
              <p:nvPr/>
            </p:nvSpPr>
            <p:spPr>
              <a:xfrm>
                <a:off x="5864819" y="2155276"/>
                <a:ext cx="912429" cy="431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SG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7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SG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3EF2F5-DD1B-16D6-DC8D-3700DEEB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819" y="2155276"/>
                <a:ext cx="912429" cy="431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AC415F-8261-0B02-8D81-B5F7578C9BAF}"/>
              </a:ext>
            </a:extLst>
          </p:cNvPr>
          <p:cNvSpPr txBox="1"/>
          <p:nvPr/>
        </p:nvSpPr>
        <p:spPr>
          <a:xfrm rot="18777793">
            <a:off x="3632286" y="3417179"/>
            <a:ext cx="3096183" cy="353943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583555"/>
              </a:avLst>
            </a:prstTxWarp>
            <a:spAutoFit/>
          </a:bodyPr>
          <a:lstStyle/>
          <a:p>
            <a:r>
              <a:rPr lang="en-SG" sz="17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Accelerating. (Last time slower)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2CAC8-5FB2-822F-CB96-09AE79178F33}"/>
              </a:ext>
            </a:extLst>
          </p:cNvPr>
          <p:cNvSpPr txBox="1"/>
          <p:nvPr/>
        </p:nvSpPr>
        <p:spPr>
          <a:xfrm>
            <a:off x="1620778" y="28225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[Far away = past]</a:t>
            </a:r>
          </a:p>
        </p:txBody>
      </p:sp>
    </p:spTree>
    <p:extLst>
      <p:ext uri="{BB962C8B-B14F-4D97-AF65-F5344CB8AC3E}">
        <p14:creationId xmlns:p14="http://schemas.microsoft.com/office/powerpoint/2010/main" val="330273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100" dirty="0"/>
              <a:t>Observations using Supernovae finds our Universe accelerating!</a:t>
            </a:r>
            <a:endParaRPr lang="en-SG" sz="3100" dirty="0">
              <a:solidFill>
                <a:schemeClr val="accent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56</a:t>
            </a:fld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7100D-CC96-2E11-4730-361A41610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0"/>
          <a:stretch/>
        </p:blipFill>
        <p:spPr>
          <a:xfrm>
            <a:off x="1343472" y="1346221"/>
            <a:ext cx="7920879" cy="53169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0BAA8C-693F-07AD-B39B-07B4C417B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541" y="3573016"/>
            <a:ext cx="1658987" cy="16025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8C0A20-C1BA-759E-8CEA-86F8BB2B813C}"/>
              </a:ext>
            </a:extLst>
          </p:cNvPr>
          <p:cNvSpPr txBox="1"/>
          <p:nvPr/>
        </p:nvSpPr>
        <p:spPr>
          <a:xfrm>
            <a:off x="8832304" y="5208875"/>
            <a:ext cx="25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2011 Physics Nobel Prize</a:t>
            </a:r>
          </a:p>
        </p:txBody>
      </p:sp>
    </p:spTree>
    <p:extLst>
      <p:ext uri="{BB962C8B-B14F-4D97-AF65-F5344CB8AC3E}">
        <p14:creationId xmlns:p14="http://schemas.microsoft.com/office/powerpoint/2010/main" val="10182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1DCD0-E4F1-4F7F-B88D-CF64C093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692696"/>
            <a:ext cx="6738178" cy="551019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C15DB3-3047-4A9A-985B-22C6B222C6FD}"/>
              </a:ext>
            </a:extLst>
          </p:cNvPr>
          <p:cNvSpPr txBox="1">
            <a:spLocks/>
          </p:cNvSpPr>
          <p:nvPr/>
        </p:nvSpPr>
        <p:spPr>
          <a:xfrm>
            <a:off x="595342" y="3068960"/>
            <a:ext cx="4391613" cy="941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Took </a:t>
            </a:r>
            <a:r>
              <a:rPr lang="en-GB" sz="2300" dirty="0">
                <a:solidFill>
                  <a:schemeClr val="accent6"/>
                </a:solidFill>
              </a:rPr>
              <a:t>spectra</a:t>
            </a: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galaxies and observed </a:t>
            </a:r>
            <a:r>
              <a:rPr lang="en-GB" sz="2300" dirty="0">
                <a:solidFill>
                  <a:schemeClr val="accent6"/>
                </a:solidFill>
              </a:rPr>
              <a:t>redshift</a:t>
            </a:r>
            <a:r>
              <a:rPr lang="en-GB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ABCEB7C5-D121-4945-BB7F-8BA8F747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081BC99-F884-43C5-B753-915CEB8D5D35}" type="slidenum">
              <a:rPr lang="en-SG" smtClean="0"/>
              <a:pPr/>
              <a:t>6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24FFB9-10C5-4963-B7A3-43574E6C8FA8}"/>
                  </a:ext>
                </a:extLst>
              </p:cNvPr>
              <p:cNvSpPr txBox="1"/>
              <p:nvPr/>
            </p:nvSpPr>
            <p:spPr>
              <a:xfrm>
                <a:off x="2567608" y="4797152"/>
                <a:ext cx="172819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24FFB9-10C5-4963-B7A3-43574E6C8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4797152"/>
                <a:ext cx="1728192" cy="446276"/>
              </a:xfrm>
              <a:prstGeom prst="rect">
                <a:avLst/>
              </a:prstGeom>
              <a:blipFill>
                <a:blip r:embed="rId4"/>
                <a:stretch>
                  <a:fillRect l="-1056" t="-10959" b="-301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B857F6-30D5-46D4-9048-6CEA9FB2F67B}"/>
                  </a:ext>
                </a:extLst>
              </p:cNvPr>
              <p:cNvSpPr txBox="1"/>
              <p:nvPr/>
            </p:nvSpPr>
            <p:spPr>
              <a:xfrm>
                <a:off x="843993" y="4700981"/>
                <a:ext cx="157959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3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SG" sz="2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23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SG" sz="23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SG" sz="2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B857F6-30D5-46D4-9048-6CEA9FB2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3" y="4700981"/>
                <a:ext cx="1579599" cy="672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9478EFC-1610-691A-FBA7-49D9F016930E}"/>
              </a:ext>
            </a:extLst>
          </p:cNvPr>
          <p:cNvSpPr txBox="1">
            <a:spLocks/>
          </p:cNvSpPr>
          <p:nvPr/>
        </p:nvSpPr>
        <p:spPr>
          <a:xfrm>
            <a:off x="564553" y="692696"/>
            <a:ext cx="4811367" cy="1938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Hubble and </a:t>
            </a:r>
            <a:r>
              <a:rPr lang="en-GB" sz="3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Humason</a:t>
            </a: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dirty="0">
                <a:solidFill>
                  <a:schemeClr val="accent1"/>
                </a:solidFill>
              </a:rPr>
              <a:t>measured velocities 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 galaxies.</a:t>
            </a:r>
            <a:r>
              <a:rPr lang="en-GB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3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40A94-2B61-4618-9D75-8150291F6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" t="7319" r="2856" b="3253"/>
          <a:stretch/>
        </p:blipFill>
        <p:spPr>
          <a:xfrm>
            <a:off x="5879976" y="1772816"/>
            <a:ext cx="6048672" cy="4104456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0214E6D-73C8-4E73-B452-B4907A29E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" y="1381293"/>
            <a:ext cx="5614702" cy="468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0F5AC4-F249-4237-8DE9-3D0325293503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Hubble plotted velocity against distance and…</a:t>
            </a:r>
          </a:p>
        </p:txBody>
      </p:sp>
    </p:spTree>
    <p:extLst>
      <p:ext uri="{BB962C8B-B14F-4D97-AF65-F5344CB8AC3E}">
        <p14:creationId xmlns:p14="http://schemas.microsoft.com/office/powerpoint/2010/main" val="34554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289A6B7-831E-4B5D-A5C8-BAB009A9FD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59526"/>
                <a:ext cx="109728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S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Hubble’s Law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SG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SG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S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289A6B7-831E-4B5D-A5C8-BAB009A9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526"/>
                <a:ext cx="10972800" cy="1143000"/>
              </a:xfrm>
              <a:prstGeom prst="rect">
                <a:avLst/>
              </a:prstGeom>
              <a:blipFill>
                <a:blip r:embed="rId2"/>
                <a:stretch>
                  <a:fillRect l="-2222" b="-90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8</a:t>
            </a:fld>
            <a:endParaRPr lang="en-SG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9F89D57-22ED-42D7-9535-66BBB0A3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1" y="1844824"/>
            <a:ext cx="5136491" cy="36724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A71ECC4-43DE-45C4-9F98-E7757487CA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" t="6718" r="2133" b="3520"/>
          <a:stretch/>
        </p:blipFill>
        <p:spPr>
          <a:xfrm>
            <a:off x="479376" y="1772816"/>
            <a:ext cx="5328594" cy="3672408"/>
          </a:xfrm>
          <a:prstGeom prst="rect">
            <a:avLst/>
          </a:prstGeom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A90BC5C-FEB0-4832-BACA-8409A3EC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5505169"/>
            <a:ext cx="3970784" cy="1143000"/>
          </a:xfrm>
        </p:spPr>
        <p:txBody>
          <a:bodyPr>
            <a:noAutofit/>
          </a:bodyPr>
          <a:lstStyle/>
          <a:p>
            <a:r>
              <a:rPr lang="en-US" sz="2900" dirty="0">
                <a:latin typeface="+mn-lt"/>
                <a:cs typeface="Gill Sans MT"/>
              </a:rPr>
              <a:t>Hubble (1929)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A10A306B-05B0-4468-B6A6-237083D1C13E}"/>
              </a:ext>
            </a:extLst>
          </p:cNvPr>
          <p:cNvSpPr txBox="1">
            <a:spLocks/>
          </p:cNvSpPr>
          <p:nvPr/>
        </p:nvSpPr>
        <p:spPr>
          <a:xfrm>
            <a:off x="7176120" y="5445224"/>
            <a:ext cx="4104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>
                <a:latin typeface="+mn-lt"/>
                <a:cs typeface="Gill Sans MT"/>
              </a:rPr>
              <a:t>Reiss </a:t>
            </a:r>
            <a:r>
              <a:rPr lang="en-US" sz="2900" i="1" dirty="0">
                <a:latin typeface="+mn-lt"/>
                <a:cs typeface="Gill Sans MT"/>
              </a:rPr>
              <a:t>et al</a:t>
            </a:r>
            <a:r>
              <a:rPr lang="en-US" sz="2900" dirty="0">
                <a:latin typeface="+mn-lt"/>
                <a:cs typeface="Gill Sans MT"/>
              </a:rPr>
              <a:t>. (1996)</a:t>
            </a:r>
          </a:p>
        </p:txBody>
      </p:sp>
    </p:spTree>
    <p:extLst>
      <p:ext uri="{BB962C8B-B14F-4D97-AF65-F5344CB8AC3E}">
        <p14:creationId xmlns:p14="http://schemas.microsoft.com/office/powerpoint/2010/main" val="37549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97D842-2EB4-49BE-B169-CB29EFA44A1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Spectrum of a </a:t>
            </a:r>
            <a:r>
              <a:rPr lang="en-SG" dirty="0">
                <a:solidFill>
                  <a:schemeClr val="accent1"/>
                </a:solidFill>
              </a:rPr>
              <a:t>galaxy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16" name="Google Shape;466;p27">
            <a:extLst>
              <a:ext uri="{FF2B5EF4-FFF2-40B4-BE49-F238E27FC236}">
                <a16:creationId xmlns:a16="http://schemas.microsoft.com/office/drawing/2014/main" id="{9C69D5ED-399A-4987-AC5C-9FC8EE8B3710}"/>
              </a:ext>
            </a:extLst>
          </p:cNvPr>
          <p:cNvSpPr txBox="1"/>
          <p:nvPr/>
        </p:nvSpPr>
        <p:spPr>
          <a:xfrm>
            <a:off x="8040216" y="2356375"/>
            <a:ext cx="4078313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Spectrum of a galaxy</a:t>
            </a:r>
            <a:r>
              <a:rPr lang="en-SG" sz="2900" baseline="30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showing both continuous 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blackbody and </a:t>
            </a:r>
            <a:r>
              <a:rPr lang="en-SG" sz="29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discreet atomic </a:t>
            </a:r>
            <a:r>
              <a:rPr lang="en-SG" sz="29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emission peaks</a:t>
            </a:r>
            <a:endParaRPr dirty="0"/>
          </a:p>
        </p:txBody>
      </p:sp>
      <p:pic>
        <p:nvPicPr>
          <p:cNvPr id="17" name="Google Shape;467;p27">
            <a:extLst>
              <a:ext uri="{FF2B5EF4-FFF2-40B4-BE49-F238E27FC236}">
                <a16:creationId xmlns:a16="http://schemas.microsoft.com/office/drawing/2014/main" id="{1D9318F6-A891-42BF-BC7C-0140003B25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924" r="6338"/>
          <a:stretch/>
        </p:blipFill>
        <p:spPr>
          <a:xfrm>
            <a:off x="539864" y="1268760"/>
            <a:ext cx="7356336" cy="545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68;p27">
            <a:extLst>
              <a:ext uri="{FF2B5EF4-FFF2-40B4-BE49-F238E27FC236}">
                <a16:creationId xmlns:a16="http://schemas.microsoft.com/office/drawing/2014/main" id="{6C6940DF-77ED-4314-892C-E7AD6B19A3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3168" y="1772816"/>
            <a:ext cx="1800200" cy="16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69;p27">
            <a:extLst>
              <a:ext uri="{FF2B5EF4-FFF2-40B4-BE49-F238E27FC236}">
                <a16:creationId xmlns:a16="http://schemas.microsoft.com/office/drawing/2014/main" id="{0A076316-7E29-409D-AE58-8372228A3A24}"/>
              </a:ext>
            </a:extLst>
          </p:cNvPr>
          <p:cNvSpPr txBox="1"/>
          <p:nvPr/>
        </p:nvSpPr>
        <p:spPr>
          <a:xfrm>
            <a:off x="8138367" y="4588623"/>
            <a:ext cx="40783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900" baseline="30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SG" sz="1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SDSS object  582093484903825431</a:t>
            </a:r>
            <a:endParaRPr/>
          </a:p>
        </p:txBody>
      </p:sp>
      <p:sp>
        <p:nvSpPr>
          <p:cNvPr id="20" name="Google Shape;470;p27">
            <a:extLst>
              <a:ext uri="{FF2B5EF4-FFF2-40B4-BE49-F238E27FC236}">
                <a16:creationId xmlns:a16="http://schemas.microsoft.com/office/drawing/2014/main" id="{3770DDCA-AD7D-4A94-8190-88BD11E22E87}"/>
              </a:ext>
            </a:extLst>
          </p:cNvPr>
          <p:cNvSpPr txBox="1"/>
          <p:nvPr/>
        </p:nvSpPr>
        <p:spPr>
          <a:xfrm>
            <a:off x="8146057" y="5884767"/>
            <a:ext cx="392443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credit: </a:t>
            </a:r>
            <a:r>
              <a:rPr lang="en-SG" sz="13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SDSS</a:t>
            </a:r>
            <a:r>
              <a:rPr lang="en-SG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3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35080</TotalTime>
  <Words>2550</Words>
  <Application>Microsoft Office PowerPoint</Application>
  <PresentationFormat>Widescreen</PresentationFormat>
  <Paragraphs>390</Paragraphs>
  <Slides>56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Gill Sans MT</vt:lpstr>
      <vt:lpstr>Office Theme</vt:lpstr>
      <vt:lpstr>SP3176 The Universe  Chapter 7: The Expanding Universe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Hubble (1929)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Universe Lecture 1</dc:title>
  <dc:creator>AdminNUS</dc:creator>
  <cp:lastModifiedBy>Lim Zhi Han</cp:lastModifiedBy>
  <cp:revision>181</cp:revision>
  <dcterms:created xsi:type="dcterms:W3CDTF">2012-08-06T08:15:27Z</dcterms:created>
  <dcterms:modified xsi:type="dcterms:W3CDTF">2023-10-23T15:54:46Z</dcterms:modified>
</cp:coreProperties>
</file>