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44" r:id="rId24"/>
    <p:sldId id="279" r:id="rId25"/>
    <p:sldId id="335" r:id="rId26"/>
    <p:sldId id="341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45" r:id="rId39"/>
    <p:sldId id="291" r:id="rId40"/>
    <p:sldId id="292" r:id="rId41"/>
    <p:sldId id="346" r:id="rId42"/>
    <p:sldId id="293" r:id="rId43"/>
    <p:sldId id="294" r:id="rId44"/>
    <p:sldId id="295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36" r:id="rId55"/>
    <p:sldId id="337" r:id="rId56"/>
    <p:sldId id="306" r:id="rId57"/>
    <p:sldId id="307" r:id="rId58"/>
    <p:sldId id="343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42" r:id="rId69"/>
    <p:sldId id="317" r:id="rId70"/>
    <p:sldId id="318" r:id="rId71"/>
    <p:sldId id="319" r:id="rId72"/>
    <p:sldId id="320" r:id="rId73"/>
    <p:sldId id="321" r:id="rId74"/>
    <p:sldId id="322" r:id="rId75"/>
    <p:sldId id="338" r:id="rId76"/>
    <p:sldId id="323" r:id="rId77"/>
    <p:sldId id="340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8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0F817892-530D-43EC-8042-F54FD1CE7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331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C55836-7477-42A0-8C30-1C3C0F49088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DF5372-A045-4373-A26B-8FE153C7152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6378A0-B6CA-460C-9541-6AB2E1E5BD2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9B58B3-4B6C-4E94-A195-F9168BC807F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0B7725-FB0F-440A-BAD1-3277DCAED5F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0BE368-AEDF-4E3A-9B13-D3022EB7D45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057504-CE8A-4741-96E6-7DAAD4FCBF0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53C0A6-C57B-452A-8693-AFD654E7A8A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8A3B3D-1980-4ED9-B6F2-E18E72BD3A0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480ECC-AF44-4349-BB1B-2DCDA08E1D8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41EDF2-6BB6-4B7D-8CD3-580DE3A762D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7C44A4-101E-40E3-BEF3-4229DA8EDE1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1FA05D-073A-4523-A7EE-3F25A3DB799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7A6482-1EF2-4561-A6BB-C03140D0934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B07BE4-8DED-4D1D-8A5A-9E80670AFAC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B07BE4-8DED-4D1D-8A5A-9E80670AFAC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978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B7BBA0-B882-4540-A7F7-DAD3F480D61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B7BBA0-B882-4540-A7F7-DAD3F480D61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B7BBA0-B882-4540-A7F7-DAD3F480D61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182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E752A2-A0B3-40A6-B824-DA5C3357A08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138CE8-D250-485C-9793-16390899119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2903EB-6E4A-4B23-9DB0-D2AF5826CB6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3709D4-EE78-472D-8518-7FA20B5271A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472E16-26F2-4935-BB74-DBC7066A2E0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55FB84-9FEA-47A8-8C36-C6EAA12F32F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8F2A56-83B9-40F0-B612-CBC017DCCDC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0A124E-FA89-49E5-9CE9-A416361C4EB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FBCF20-8EF0-474B-A855-36C9263C923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5B1B26-39FF-42F7-8DC8-D2F1C95D194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150DF7-5F2A-4270-A541-791FC057D41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E07A5E-803A-4CE0-9CC8-9F0499184E1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E07A5E-803A-4CE0-9CC8-9F0499184E1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3397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D48FDD-B715-4D30-BABD-D956B9F67C7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F809B-06AE-4412-88B3-0BF3CECF3C7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3F5E3D-E7B9-41E4-A92C-180CEDFC469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208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3F5E3D-E7B9-41E4-A92C-180CEDFC469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08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026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AF45B4-547A-4978-925E-2F12BF0A18F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0D2E9-4DC9-4F7B-897B-BE82AEADFB2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28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78A66E-326D-4569-8482-15A3E5C4086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39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9736BA-3E89-421B-A522-6828FA5AE96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59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D10203-E2C0-4DB2-9654-2147812CB57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69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48B50-9B02-462C-B190-27563B3D6C2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F4E8AF-8397-4514-BD9D-3D89A9DF409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D7D1EA-8136-4B34-8E0A-10EAEF84102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300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89E7C7-A30D-40E8-AB1C-640535C4C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B7A118-5B82-4AE6-8E71-513C5C977E9C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C96CBA-DCFD-4D40-92DE-D48BE196EBD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5CB81F-D79A-4D10-B84F-40103DA19033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C13C98-0231-4B1B-A387-BEB6BEBE8C3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4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5CB81F-D79A-4D10-B84F-40103DA19033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5CB81F-D79A-4D10-B84F-40103DA1903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FA74FD-6241-4B2D-A8CF-0C01CA1143C8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35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49D72D-E380-41E2-A2B1-EF29BF49B997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36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3AB449-6868-4B8E-ACDE-88D28C5992B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46826F-FD26-4F56-999C-0F38F59A6DE5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DE9C82-519E-47D0-A88B-F853A0AC419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31F1F4-4A46-44E9-8E02-69B54E45E0DB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39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61E541-FD6C-4D44-ACCA-E0E8BD66539C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5C6997-2DAB-4CE1-B5B2-20BC2C83AEF0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41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102D77-A271-4492-B256-01B8258E40FC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42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410F40-3CA6-46F3-AE17-A37325CEAB77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43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46FE5E-92D8-4A37-B4CD-D4CFC2C93DB2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44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96817F-B2F1-47EE-9C81-0575A4CB9EF1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0C362D-7AC9-49CC-B728-7F8B1502E793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BEA8C7-EC00-411A-BD95-C350125DE070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EF48C7-8A89-46AF-B52A-F5AC32429128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5A18D9-1087-438D-A174-45C4D3D75BF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63C11A-F6A5-41BB-A4EA-ABA174C8D210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49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D7AA1-97D4-4C92-85BA-DE2A5D246D94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50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B6CBD1-4A9B-4A78-B753-6F6F1B9D7AEA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51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0DFB15-C3A6-4061-8B3F-C335812E914E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52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0DFB15-C3A6-4061-8B3F-C335812E914E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52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979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C3062C-7F0B-4481-9B32-E925BB1AD7D6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53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6BE55B-6E0A-4B42-A9F0-589C5BCBC43E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54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2C4221-A9AD-4C40-B36A-BF7522FA6052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55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D7B188-B142-4CA5-8B27-D2C8D3E8419E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56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97AA6F-2081-4621-BF34-453A24BE5452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57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D8C20-C027-4A1D-8392-60548CCC62D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088496-3DE2-4CB3-8B65-37E2CEBD9075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58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FDBD35-9B9C-4C38-9303-1E60BF83DEB3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59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2A9A77-979F-46B3-8C5B-D4C56E03E4F8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0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9C3D70-051A-4DB5-B5A0-D70B6E5D3CD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1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D34E67-39FE-4D21-BA40-98DBB1B6AE1C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2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F7C39A-611D-434C-BDF7-C7ACF2BEFFFD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3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64B733-6AEE-4937-AAD4-D98DFE3C21A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7C19BFC-208E-44B5-8213-D9B1A44C52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9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4CE43D-A331-49CA-BD89-4402657A4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1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D3522A-F480-47B8-AD06-D04F81EA2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1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BAE21FA6-39B5-45F6-901A-54256F6FD4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83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4C3FA60-6178-4CE6-9697-03D6B7BD13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00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372C30-3FE3-4A4A-B763-A60F76ABA7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9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DC91B2-E057-41AD-B347-144F7C563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38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C9A9BF3-0341-49DD-B594-A289084249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82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F17375-E624-43B7-A9F2-1BA127289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9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3D1E53-158B-40EB-96A9-4B6FB3792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14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12BDFD5-63BB-4D4A-BCE0-F9EF8AF1D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9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7D52BDF-CE68-4B2E-975B-6B3C53CC6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1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46AF9808-EDD9-4536-8EFD-85B04BDCFD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av"/><Relationship Id="rId13" Type="http://schemas.microsoft.com/office/2007/relationships/media" Target="../media/media8.wav"/><Relationship Id="rId18" Type="http://schemas.openxmlformats.org/officeDocument/2006/relationships/notesSlide" Target="../notesSlides/notesSlide56.xml"/><Relationship Id="rId3" Type="http://schemas.microsoft.com/office/2007/relationships/media" Target="../media/media3.wav"/><Relationship Id="rId7" Type="http://schemas.microsoft.com/office/2007/relationships/media" Target="../media/media5.wav"/><Relationship Id="rId12" Type="http://schemas.openxmlformats.org/officeDocument/2006/relationships/audio" Target="../media/media7.wav"/><Relationship Id="rId17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6" Type="http://schemas.openxmlformats.org/officeDocument/2006/relationships/audio" Target="../media/media9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microsoft.com/office/2007/relationships/media" Target="../media/media7.wav"/><Relationship Id="rId5" Type="http://schemas.microsoft.com/office/2007/relationships/media" Target="../media/media4.wav"/><Relationship Id="rId15" Type="http://schemas.microsoft.com/office/2007/relationships/media" Target="../media/media9.wav"/><Relationship Id="rId10" Type="http://schemas.openxmlformats.org/officeDocument/2006/relationships/audio" Target="../media/media6.wav"/><Relationship Id="rId19" Type="http://schemas.openxmlformats.org/officeDocument/2006/relationships/image" Target="../media/image6.png"/><Relationship Id="rId4" Type="http://schemas.openxmlformats.org/officeDocument/2006/relationships/audio" Target="../media/media3.wav"/><Relationship Id="rId9" Type="http://schemas.microsoft.com/office/2007/relationships/media" Target="../media/media6.wav"/><Relationship Id="rId14" Type="http://schemas.openxmlformats.org/officeDocument/2006/relationships/audio" Target="../media/media8.wav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11.wav"/><Relationship Id="rId7" Type="http://schemas.openxmlformats.org/officeDocument/2006/relationships/image" Target="../media/image7.png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1.wav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media" Target="../media/media14.wav"/><Relationship Id="rId7" Type="http://schemas.openxmlformats.org/officeDocument/2006/relationships/image" Target="../media/image6.png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4.wav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media" Target="../media/media16.wav"/><Relationship Id="rId7" Type="http://schemas.openxmlformats.org/officeDocument/2006/relationships/image" Target="../media/image6.png"/><Relationship Id="rId2" Type="http://schemas.openxmlformats.org/officeDocument/2006/relationships/audio" Target="../media/media15.wav"/><Relationship Id="rId1" Type="http://schemas.microsoft.com/office/2007/relationships/media" Target="../media/media15.wav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6.wav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18.wav"/><Relationship Id="rId7" Type="http://schemas.openxmlformats.org/officeDocument/2006/relationships/image" Target="../media/image6.png"/><Relationship Id="rId2" Type="http://schemas.openxmlformats.org/officeDocument/2006/relationships/audio" Target="../media/media17.wav"/><Relationship Id="rId1" Type="http://schemas.microsoft.com/office/2007/relationships/media" Target="../media/media17.wav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8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wav"/><Relationship Id="rId1" Type="http://schemas.microsoft.com/office/2007/relationships/media" Target="../media/media19.wa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Week 3: Phonetics II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65125" y="6008688"/>
            <a:ext cx="9280525" cy="941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 anchor="ctr"/>
          <a:lstStyle/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Rebecca Starr										      EL1101E</a:t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30/1/25									           NUS AY2024-25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530350"/>
            <a:ext cx="68580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Which of these vowels are rounded?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2103437"/>
            <a:ext cx="9490074" cy="457200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C5000B"/>
                </a:solidFill>
              </a:rPr>
              <a:t>MOW 		rounded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MAY			unrounded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C5000B"/>
                </a:solidFill>
              </a:rPr>
              <a:t>PUT			rounded	</a:t>
            </a:r>
            <a:r>
              <a:rPr lang="en-US" altLang="en-US" dirty="0"/>
              <a:t>				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PUTT		unrounded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MET			unrounded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PIT			unrounded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MAMA		unrounded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C5000B"/>
                </a:solidFill>
              </a:rPr>
              <a:t>MOP		Singapore, UK: rounded 	US: unrounded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More features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Make a slide between EE and AHH.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Now do it again, really slowly.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More features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Make a slide between EE and AHH.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Now do it again, really slowly.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Did you notice that you go through some other English vowels on the way down?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Also, what did you notice your mouth doing?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20650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height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6213" y="1443038"/>
            <a:ext cx="1150937" cy="5578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B3225-2653-4259-9193-B9B5E7830B63}"/>
              </a:ext>
            </a:extLst>
          </p:cNvPr>
          <p:cNvSpPr txBox="1"/>
          <p:nvPr/>
        </p:nvSpPr>
        <p:spPr>
          <a:xfrm>
            <a:off x="312034" y="7146316"/>
            <a:ext cx="9453380" cy="292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https://cdn.britannica.com/48/4348-050-74DE4D6B/Diagram-tongue-position-vowel-words-language-head.jpg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B9F13-C633-4ACC-AA9B-F6C0F84C0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88"/>
          <a:stretch/>
        </p:blipFill>
        <p:spPr>
          <a:xfrm>
            <a:off x="312034" y="2179637"/>
            <a:ext cx="9453381" cy="27215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height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011363"/>
            <a:ext cx="8869362" cy="502920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[i] is a</a:t>
            </a:r>
            <a:r>
              <a:rPr lang="en-US" altLang="en-US" b="1"/>
              <a:t> high</a:t>
            </a:r>
            <a:r>
              <a:rPr lang="en-US" altLang="en-US"/>
              <a:t> vowel (aka “closed”)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[ɛ] is a </a:t>
            </a:r>
            <a:r>
              <a:rPr lang="en-US" altLang="en-US" b="1"/>
              <a:t>mid</a:t>
            </a:r>
            <a:r>
              <a:rPr lang="en-US" altLang="en-US"/>
              <a:t> vowel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[ɑ] is a</a:t>
            </a:r>
            <a:r>
              <a:rPr lang="en-US" altLang="en-US" b="1"/>
              <a:t> low </a:t>
            </a:r>
            <a:r>
              <a:rPr lang="en-US" altLang="en-US"/>
              <a:t>vowel (aka “open”)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This three-level height division is arbitrary, but common because it captures the key vowel distinctions in most languages.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On the full IPA chart there are four height divisions.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frontness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011363"/>
            <a:ext cx="8869362" cy="502920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Let’s go back to [i] and [u]. Before, we talked about lip rounding.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But there is another difference!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[i] is a high </a:t>
            </a:r>
            <a:r>
              <a:rPr lang="en-US" altLang="en-US" b="1"/>
              <a:t>front</a:t>
            </a:r>
            <a:r>
              <a:rPr lang="en-US" altLang="en-US"/>
              <a:t> vowel.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[u] is a high </a:t>
            </a:r>
            <a:r>
              <a:rPr lang="en-US" altLang="en-US" b="1"/>
              <a:t>back </a:t>
            </a:r>
            <a:r>
              <a:rPr lang="en-US" altLang="en-US"/>
              <a:t>vowel.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frontness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011363"/>
            <a:ext cx="8869362" cy="502920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b="1"/>
              <a:t>Frontness</a:t>
            </a:r>
            <a:r>
              <a:rPr lang="en-US" altLang="en-US"/>
              <a:t> (or “advancement”) refers to horizontal movement of the tongue body.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H="1">
            <a:off x="8410575" y="5578475"/>
            <a:ext cx="552450" cy="4572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315200" y="3292475"/>
            <a:ext cx="2378075" cy="3749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06357-EC4C-4FE7-BF93-A1E8E83343DE}"/>
              </a:ext>
            </a:extLst>
          </p:cNvPr>
          <p:cNvSpPr txBox="1"/>
          <p:nvPr/>
        </p:nvSpPr>
        <p:spPr>
          <a:xfrm>
            <a:off x="211229" y="7195529"/>
            <a:ext cx="9453380" cy="292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https://cdn.britannica.com/48/4348-050-74DE4D6B/Diagram-tongue-position-vowel-words-language-head.jpg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0FC3C-A0AF-4B6A-8A9A-FCBB17F9A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" r="74859" b="52743"/>
          <a:stretch/>
        </p:blipFill>
        <p:spPr>
          <a:xfrm>
            <a:off x="1763712" y="3323272"/>
            <a:ext cx="2534375" cy="2849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F6B387-2E30-4C3A-9D83-771EB1A61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4" t="47809" r="-149" b="5383"/>
          <a:stretch/>
        </p:blipFill>
        <p:spPr>
          <a:xfrm>
            <a:off x="5345112" y="3322637"/>
            <a:ext cx="2514600" cy="2895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frontness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We usually distinguish three levels of frontness: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Front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Central (remember, “mid” was used for height)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Practice: features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Say PET vs. PUTT: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Which one is a front vowel?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  <a:p>
            <a:pPr marL="431800" indent="-323850" algn="just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Say LOGO vs. LOG:</a:t>
            </a:r>
          </a:p>
          <a:p>
            <a:pPr marL="863600" lvl="1" indent="-323850" algn="just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Which one is lower?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Practice: features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Say PET vs. PUTT: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Which one is a front vowel? </a:t>
            </a:r>
            <a:r>
              <a:rPr lang="en-US" altLang="en-US" b="1">
                <a:solidFill>
                  <a:srgbClr val="C5000B"/>
                </a:solidFill>
              </a:rPr>
              <a:t>PET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  <a:p>
            <a:pPr marL="431800" indent="-323850" algn="just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Say LOGO vs. LOG:</a:t>
            </a:r>
          </a:p>
          <a:p>
            <a:pPr marL="863600" lvl="1" indent="-323850" algn="just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Which one is lower?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Today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920875"/>
            <a:ext cx="8869362" cy="423386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Introducing Vowels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Vowels in US, UK, and Singapore English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Stress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Practice: features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Say PET vs. PUTT: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Which one is a front vowel? </a:t>
            </a:r>
            <a:r>
              <a:rPr lang="en-US" altLang="en-US" b="1">
                <a:solidFill>
                  <a:srgbClr val="C5000B"/>
                </a:solidFill>
              </a:rPr>
              <a:t>PET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  <a:p>
            <a:pPr marL="431800" indent="-323850" algn="just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Say LOGO vs. LOG:</a:t>
            </a:r>
          </a:p>
          <a:p>
            <a:pPr marL="863600" lvl="1" indent="-323850" algn="just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Which one is lower? </a:t>
            </a:r>
            <a:r>
              <a:rPr lang="en-US" altLang="en-US" b="1">
                <a:solidFill>
                  <a:srgbClr val="C5000B"/>
                </a:solidFill>
              </a:rPr>
              <a:t>LOG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tense vs. lax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8148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Some languages have a vowel </a:t>
            </a:r>
            <a:r>
              <a:rPr lang="en-US" altLang="en-US" b="1" dirty="0"/>
              <a:t>length</a:t>
            </a:r>
            <a:r>
              <a:rPr lang="en-US" altLang="en-US" dirty="0"/>
              <a:t> distinction: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Japanese: </a:t>
            </a:r>
            <a:r>
              <a:rPr lang="en-US" altLang="en-US" dirty="0" err="1"/>
              <a:t>obasan</a:t>
            </a:r>
            <a:r>
              <a:rPr lang="en-US" altLang="en-US" dirty="0"/>
              <a:t> vs. </a:t>
            </a:r>
            <a:r>
              <a:rPr lang="en-US" altLang="en-US" dirty="0" err="1"/>
              <a:t>obaasan</a:t>
            </a:r>
            <a:r>
              <a:rPr lang="en-US" altLang="en-US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In many varieties of English, we distinguish between </a:t>
            </a:r>
            <a:r>
              <a:rPr lang="en-US" altLang="en-US" b="1" dirty="0"/>
              <a:t>tense</a:t>
            </a:r>
            <a:r>
              <a:rPr lang="en-US" altLang="en-US" dirty="0"/>
              <a:t> vowels and </a:t>
            </a:r>
            <a:r>
              <a:rPr lang="en-US" altLang="en-US" b="1" dirty="0"/>
              <a:t>lax</a:t>
            </a:r>
            <a:r>
              <a:rPr lang="en-US" altLang="en-US" dirty="0"/>
              <a:t> vowels.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Tense vowels: more extreme tongue position, longer duration. Produced with greater articulatory effort.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Lax vowels: less extreme tongue position, shorter. Produced with less effort.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tense vs. lax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8148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Singapore English doesn’t have a tense-lax distinction.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As a result, some pairs of vowels that are distinct in UK English are not distinct for many speakers of Singapore English.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See if you pronounce these pairs differently: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TEEN, TIN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FOOL, FULL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CAUGHT, COT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tense vs. lax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677193"/>
            <a:ext cx="8869362" cy="5226844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Singapore English doesn’t have a tense-lax distinction.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As a result, some pairs of vowels that are distinct in UK English are not distinct for many speakers of Singapore English.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See if you pronounce these pairs differently: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TEEN, TIN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FOOL, FULL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CAUGHT, COT</a:t>
            </a:r>
          </a:p>
          <a:p>
            <a:pPr marL="539750" lvl="1" indent="0"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400" dirty="0"/>
              <a:t>(All first words in the above pairs are tense, second are lax, as pronounced in standard UK English.)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7765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tense vs. lax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2173" y="1798636"/>
            <a:ext cx="8869362" cy="4579939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In English, one-syllable words that end in vowels can typically only end in tense vowels.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Tense vowel words: “me”, “mow,” “too”, “may”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Lax vowel interjections: “meh.” “</a:t>
            </a:r>
            <a:r>
              <a:rPr lang="en-US" altLang="en-US" dirty="0" err="1"/>
              <a:t>uhhh</a:t>
            </a:r>
            <a:r>
              <a:rPr lang="en-US" altLang="en-US" dirty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93949" y="-30163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Feature: tense vs. lax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4755" y="1570036"/>
            <a:ext cx="8869362" cy="4648201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Note: for some vowels, particularly [ɑ] and [ɔ], not all linguists agree whether they should be classified as tense or lax. 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The tense-lax distinction is only relevant for certain pairs of vowels.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Typically, [ɔ:] is classified as tense in UK English and paired with its lax neighbor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oulos SIL" charset="0"/>
                <a:ea typeface="Microsoft YaHei" charset="-122"/>
              </a:rPr>
              <a:t>ɒ</a:t>
            </a:r>
            <a:r>
              <a:rPr lang="en-US" altLang="en-US" dirty="0"/>
              <a:t>] (e.g., “bought” vs. “bot”), while [ɔ] is classified as lax in US English and paired with its tense neighbor [o] (e.g. “boat” vs. “bought”).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We won’t be testing you on whether [ɑ] or [ɔ] are tense or lax.</a:t>
            </a:r>
          </a:p>
        </p:txBody>
      </p:sp>
    </p:spTree>
    <p:extLst>
      <p:ext uri="{BB962C8B-B14F-4D97-AF65-F5344CB8AC3E}">
        <p14:creationId xmlns:p14="http://schemas.microsoft.com/office/powerpoint/2010/main" val="3652077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93949" y="-30163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Feature: tense vs. lax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4755" y="1874836"/>
            <a:ext cx="8869362" cy="418968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So, you may see some textbook or online materials that divide up tense vs. lax vowels differently.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Please stick with the tense vs. lax categories we will learn in lecture, to preserve your sanity.</a:t>
            </a:r>
          </a:p>
        </p:txBody>
      </p:sp>
    </p:spTree>
    <p:extLst>
      <p:ext uri="{BB962C8B-B14F-4D97-AF65-F5344CB8AC3E}">
        <p14:creationId xmlns:p14="http://schemas.microsoft.com/office/powerpoint/2010/main" val="1656048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Representing the vowel system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The two dimensions of height and frontness form a little trapezoid inside the mouth: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2905125"/>
            <a:ext cx="4846638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Representing the vowel system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The two dimensions of height and frontness form a little trapezoid inside the mouth: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2905125"/>
            <a:ext cx="4846638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Freeform 4"/>
          <p:cNvSpPr>
            <a:spLocks noChangeArrowheads="1"/>
          </p:cNvSpPr>
          <p:nvPr/>
        </p:nvSpPr>
        <p:spPr bwMode="auto">
          <a:xfrm>
            <a:off x="4664075" y="3932238"/>
            <a:ext cx="1189038" cy="823912"/>
          </a:xfrm>
          <a:custGeom>
            <a:avLst/>
            <a:gdLst>
              <a:gd name="T0" fmla="*/ 0 w 3303"/>
              <a:gd name="T1" fmla="*/ 0 h 2287"/>
              <a:gd name="T2" fmla="*/ 3302 w 3303"/>
              <a:gd name="T3" fmla="*/ 254 h 2287"/>
              <a:gd name="T4" fmla="*/ 3048 w 3303"/>
              <a:gd name="T5" fmla="*/ 2286 h 2287"/>
              <a:gd name="T6" fmla="*/ 762 w 3303"/>
              <a:gd name="T7" fmla="*/ 2032 h 2287"/>
              <a:gd name="T8" fmla="*/ 0 w 3303"/>
              <a:gd name="T9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3" h="2287">
                <a:moveTo>
                  <a:pt x="0" y="0"/>
                </a:moveTo>
                <a:lnTo>
                  <a:pt x="3302" y="254"/>
                </a:lnTo>
                <a:lnTo>
                  <a:pt x="3048" y="2286"/>
                </a:lnTo>
                <a:lnTo>
                  <a:pt x="762" y="2032"/>
                </a:lnTo>
                <a:lnTo>
                  <a:pt x="0" y="0"/>
                </a:lnTo>
              </a:path>
            </a:pathLst>
          </a:custGeom>
          <a:solidFill>
            <a:srgbClr val="AECF0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Full IPA vowel chart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563688"/>
            <a:ext cx="7289800" cy="565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Reminder: Consonants vs. Vowels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103438"/>
            <a:ext cx="8869362" cy="405130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Consonants: airflow through the oral cavity is </a:t>
            </a:r>
            <a:r>
              <a:rPr lang="en-US" altLang="en-US" b="1"/>
              <a:t>obstructed</a:t>
            </a:r>
            <a:r>
              <a:rPr lang="en-US" altLang="en-US"/>
              <a:t> in some way.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Vowels: airflow through the oral cavity is </a:t>
            </a:r>
            <a:r>
              <a:rPr lang="en-US" altLang="en-US" b="1"/>
              <a:t>not obstructed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9367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Full IPA vowel chart: </a:t>
            </a:r>
            <a:br>
              <a:rPr lang="en-US" altLang="en-US"/>
            </a:br>
            <a:r>
              <a:rPr lang="en-US" altLang="en-US"/>
              <a:t>symbols you need to know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563688"/>
            <a:ext cx="7289800" cy="565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7847013" y="1955800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7188200" y="5851525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7132638" y="4572000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7954963" y="3292475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6675438" y="2560638"/>
            <a:ext cx="822325" cy="731837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7954963" y="4572000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3657600" y="4664075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4206875" y="5303838"/>
            <a:ext cx="822325" cy="731837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2835275" y="3292475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1955800" y="1939925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3200400" y="2560638"/>
            <a:ext cx="822325" cy="731837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5486400" y="3932238"/>
            <a:ext cx="822325" cy="731837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4664075" y="5943600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5486400" y="4664075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7954963" y="5851525"/>
            <a:ext cx="822325" cy="731838"/>
          </a:xfrm>
          <a:prstGeom prst="ellipse">
            <a:avLst/>
          </a:prstGeom>
          <a:noFill/>
          <a:ln w="54720" cap="flat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Where is tense vs. lax?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Notice that this chart represents only: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Height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err="1"/>
              <a:t>Frontness</a:t>
            </a:r>
            <a:endParaRPr lang="en-US" altLang="en-US" dirty="0"/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Roundedness (rounded vowels are to the right of each dot)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Tense vs. lax is not represented on the chart.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Are these all the vowels?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The IPA chart represents all </a:t>
            </a:r>
            <a:r>
              <a:rPr lang="en-US" altLang="en-US" b="1" dirty="0"/>
              <a:t>monophthongs</a:t>
            </a:r>
            <a:r>
              <a:rPr lang="en-US" altLang="en-US" dirty="0"/>
              <a:t>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vowels which are produced in a steady state from start to finish.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Many languages (including English) also contain </a:t>
            </a:r>
            <a:r>
              <a:rPr lang="en-US" altLang="en-US" b="1" dirty="0"/>
              <a:t>diphthongs</a:t>
            </a:r>
            <a:r>
              <a:rPr lang="en-US" altLang="en-US" dirty="0"/>
              <a:t>: 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vowels which move from one state to another.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MY, JOY, COW, etc.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More on this in a bit!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Summary: vowel features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Lip rounding: rounded, unrounded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Height: high, mid, low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Frontness: front, central, back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Tenseness: tense, lax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Monophthongs vs. diphthongs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Question: how many possible vowels are there?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828800"/>
            <a:ext cx="7289800" cy="565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The infinite vowel space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804988"/>
            <a:ext cx="8869362" cy="50895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Technically, there are an infinite number of possible vowels produced in slightly different positions.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We divide them into categories using the IPA, but this is not 100% precise.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This is one factor that makes IPA transcription for vowels a bit variable: for some vowels, it is not totally clear which transcription is best.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Variable vowels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7228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Vowels are particularly prone to variation between different people, regions, etc.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Vowels also vary depending on what surrounds them: BAT, BAG.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Often, instead of a narrow (precise) transcription, it makes more sense to use a broad transcription to get a consistent IPA symbol across slightly different instances of the “same” vowel.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A note about Singapore and vowels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5467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Singapore English pronunciation developed with influence from Malay and Chinese dialects.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There are a few vowel </a:t>
            </a:r>
            <a:r>
              <a:rPr lang="en-US" altLang="en-US" b="1" dirty="0"/>
              <a:t>shifts</a:t>
            </a:r>
            <a:r>
              <a:rPr lang="en-US" altLang="en-US" dirty="0"/>
              <a:t>,</a:t>
            </a:r>
            <a:r>
              <a:rPr lang="en-US" altLang="en-US" b="1" dirty="0"/>
              <a:t> mergers</a:t>
            </a:r>
            <a:r>
              <a:rPr lang="en-US" altLang="en-US" dirty="0"/>
              <a:t>, and </a:t>
            </a:r>
            <a:r>
              <a:rPr lang="en-US" altLang="en-US" b="1" dirty="0"/>
              <a:t>splits</a:t>
            </a:r>
            <a:r>
              <a:rPr lang="en-US" altLang="en-US" dirty="0"/>
              <a:t> when compared to UK English: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Shift: a vowel has changed position and thus sounds different.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Merger: Vowels that used to be distinct have been merged into a single vowel.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Split: One vowel splits into two vowels.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A note about Singapore and vowels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027237"/>
            <a:ext cx="8869362" cy="528796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This is not unusual – all dialects of English (including UK English) have vowel system changes over time.</a:t>
            </a:r>
          </a:p>
        </p:txBody>
      </p:sp>
    </p:spTree>
    <p:extLst>
      <p:ext uri="{BB962C8B-B14F-4D97-AF65-F5344CB8AC3E}">
        <p14:creationId xmlns:p14="http://schemas.microsoft.com/office/powerpoint/2010/main" val="1999126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So what are we learning for this course?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193925"/>
            <a:ext cx="8869362" cy="51212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You should be able to identify the key phonetic features that distinguish US, UK, and Singapore English.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We are going to learn the vowel systems of: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Standard US English </a:t>
            </a:r>
            <a:r>
              <a:rPr lang="en-US" altLang="en-US" sz="2600" dirty="0"/>
              <a:t>(aka “General American”)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Standard UK English</a:t>
            </a:r>
            <a:r>
              <a:rPr lang="en-US" altLang="en-US" sz="2600" dirty="0"/>
              <a:t> (aka “Received Pronunciation”)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Singapore English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Reminder: Three key features capture consonants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103438"/>
            <a:ext cx="8869362" cy="4572000"/>
          </a:xfrm>
          <a:ln/>
        </p:spPr>
        <p:txBody>
          <a:bodyPr/>
          <a:lstStyle/>
          <a:p>
            <a:pPr marL="0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1) Voicing (voiced vs. voiceless)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2) Place of articulation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Where is the air flow obstructed?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Bilabial, labiodental, interdental, alveolar, post-alveolar, palatal, velar, glottal</a:t>
            </a:r>
          </a:p>
          <a:p>
            <a:pPr marL="0" indent="0"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3) Manner of articulation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How is the air flow obstructed?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Stops (plosives and nasals), fricatives, affricates, approximants (liquids and glides)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General American vowels</a:t>
            </a: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75895"/>
              </p:ext>
            </p:extLst>
          </p:nvPr>
        </p:nvGraphicFramePr>
        <p:xfrm>
          <a:off x="1508125" y="1635125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ɪ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ɜ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o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/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">
            <a:extLst>
              <a:ext uri="{FF2B5EF4-FFF2-40B4-BE49-F238E27FC236}">
                <a16:creationId xmlns:a16="http://schemas.microsoft.com/office/drawing/2014/main" id="{F29682A2-8DBA-44FC-B57A-D539D9D2F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47622"/>
              </p:ext>
            </p:extLst>
          </p:nvPr>
        </p:nvGraphicFramePr>
        <p:xfrm>
          <a:off x="1508125" y="1635125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ɪ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ɜ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o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/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General American vowels</a:t>
            </a:r>
          </a:p>
        </p:txBody>
      </p:sp>
      <p:sp>
        <p:nvSpPr>
          <p:cNvPr id="4" name="Text Box 20">
            <a:extLst>
              <a:ext uri="{FF2B5EF4-FFF2-40B4-BE49-F238E27FC236}">
                <a16:creationId xmlns:a16="http://schemas.microsoft.com/office/drawing/2014/main" id="{30140E9F-1316-4A4A-A8BB-D9C335D13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7" y="2484437"/>
            <a:ext cx="12985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336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sz="2000" dirty="0"/>
              <a:t>Only appear </a:t>
            </a:r>
          </a:p>
          <a:p>
            <a:r>
              <a:rPr lang="en-US" altLang="en-US" sz="2000" dirty="0"/>
              <a:t>in diphthongs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590CEC-6B18-4022-A810-4D0ABEB0BFAD}"/>
              </a:ext>
            </a:extLst>
          </p:cNvPr>
          <p:cNvCxnSpPr/>
          <p:nvPr/>
        </p:nvCxnSpPr>
        <p:spPr bwMode="auto">
          <a:xfrm flipH="1">
            <a:off x="8407400" y="3094037"/>
            <a:ext cx="519112" cy="1066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54F99-87D5-4216-89DE-E3A3884F9DEC}"/>
              </a:ext>
            </a:extLst>
          </p:cNvPr>
          <p:cNvCxnSpPr/>
          <p:nvPr/>
        </p:nvCxnSpPr>
        <p:spPr bwMode="auto">
          <a:xfrm flipH="1">
            <a:off x="4430712" y="3094037"/>
            <a:ext cx="4495800" cy="3581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F73A57-9C58-4379-AC24-2AC25461E177}"/>
              </a:ext>
            </a:extLst>
          </p:cNvPr>
          <p:cNvCxnSpPr/>
          <p:nvPr/>
        </p:nvCxnSpPr>
        <p:spPr bwMode="auto">
          <a:xfrm flipH="1">
            <a:off x="3135312" y="3094037"/>
            <a:ext cx="5791202" cy="1127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6578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A10E61F6-F1FF-4587-BE8A-82711AFF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47622"/>
              </p:ext>
            </p:extLst>
          </p:nvPr>
        </p:nvGraphicFramePr>
        <p:xfrm>
          <a:off x="1508125" y="1635125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ɪ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ɜ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o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/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General American vowels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6400800" y="2286000"/>
            <a:ext cx="2286000" cy="3292475"/>
          </a:xfrm>
          <a:prstGeom prst="rect">
            <a:avLst/>
          </a:prstGeom>
          <a:noFill/>
          <a:ln w="36720" cap="flat">
            <a:solidFill>
              <a:srgbClr val="AEC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8686800" y="2312988"/>
            <a:ext cx="12985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336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sz="2400" dirty="0"/>
              <a:t>rounded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">
            <a:extLst>
              <a:ext uri="{FF2B5EF4-FFF2-40B4-BE49-F238E27FC236}">
                <a16:creationId xmlns:a16="http://schemas.microsoft.com/office/drawing/2014/main" id="{D753CD02-C0D9-4612-A2E5-442B9F3A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47622"/>
              </p:ext>
            </p:extLst>
          </p:nvPr>
        </p:nvGraphicFramePr>
        <p:xfrm>
          <a:off x="1508125" y="1635125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ɪ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ɜ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o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/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General American vowels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475038" y="3108325"/>
            <a:ext cx="4114800" cy="3292475"/>
          </a:xfrm>
          <a:prstGeom prst="rect">
            <a:avLst/>
          </a:prstGeom>
          <a:noFill/>
          <a:ln w="36720" cap="flat">
            <a:solidFill>
              <a:srgbClr val="AEC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8504238" y="4937125"/>
            <a:ext cx="56832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336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sz="2400" dirty="0"/>
              <a:t>lax</a:t>
            </a: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 flipV="1">
            <a:off x="7588250" y="4845050"/>
            <a:ext cx="917575" cy="277813"/>
          </a:xfrm>
          <a:prstGeom prst="line">
            <a:avLst/>
          </a:prstGeom>
          <a:noFill/>
          <a:ln w="18360" cap="flat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-106363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err="1"/>
              <a:t>GenAm</a:t>
            </a:r>
            <a:r>
              <a:rPr lang="en-US" altLang="en-US" dirty="0"/>
              <a:t> Monophthongs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265237"/>
            <a:ext cx="9372600" cy="55467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</a:t>
            </a:r>
            <a:r>
              <a:rPr lang="en-US" altLang="en-US" sz="2800" dirty="0" err="1"/>
              <a:t>i</a:t>
            </a:r>
            <a:r>
              <a:rPr lang="en-US" altLang="en-US" sz="2800" dirty="0"/>
              <a:t>]  sheep, key, seize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[ɪ]	ship, kit, rip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[ɛ]	set, mess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[æ] trap, ham, arrow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[u]	goose, few, who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[ʊ] foot, full, look, could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[ʌ]	strut, cub, hum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[ɔ] 	thought, hawk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[ɑ] lot, stop, calm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[ɜ] nerd, hurt [only occurs before r in stressed syllables]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[ə] writ</a:t>
            </a:r>
            <a:r>
              <a:rPr lang="en-US" altLang="en-US" sz="2800" b="1" dirty="0"/>
              <a:t>e</a:t>
            </a:r>
            <a:r>
              <a:rPr lang="en-US" altLang="en-US" sz="2800" dirty="0"/>
              <a:t>r, </a:t>
            </a:r>
            <a:r>
              <a:rPr lang="en-US" altLang="en-US" sz="2800" b="1" dirty="0"/>
              <a:t>a</a:t>
            </a:r>
            <a:r>
              <a:rPr lang="en-US" altLang="en-US" sz="2800" dirty="0"/>
              <a:t>ccomplish [for unstressed, reduced vowels]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GenAm Diphthongs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9053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aɪ</a:t>
            </a:r>
            <a:r>
              <a:rPr lang="en-US" altLang="en-US" dirty="0"/>
              <a:t>] my, side, aisle, choir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eɪ</a:t>
            </a:r>
            <a:r>
              <a:rPr lang="en-US" altLang="en-US" dirty="0"/>
              <a:t>] face, weight, steak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ɔɪ</a:t>
            </a:r>
            <a:r>
              <a:rPr lang="en-US" altLang="en-US" dirty="0"/>
              <a:t>] boy, coin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aʊ</a:t>
            </a:r>
            <a:r>
              <a:rPr lang="en-US" altLang="en-US" dirty="0"/>
              <a:t>]	mouth, crowd, flower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oʊ</a:t>
            </a:r>
            <a:r>
              <a:rPr lang="en-US" altLang="en-US" dirty="0"/>
              <a:t>] goat, sew, stove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i="1" dirty="0"/>
              <a:t>NOTE: </a:t>
            </a:r>
            <a:r>
              <a:rPr lang="en-US" altLang="en-US" sz="2800" dirty="0"/>
              <a:t>Diphthongs are considered tense due to longer duration and greater articulatory effort.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-30163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Postvocalic r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112837"/>
            <a:ext cx="8869362" cy="52720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Standard US English is “rhotic”, meaning that [r] following a vowel is retained.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[r] often changes the sound of the preceding vowel, making it tricky to transcribe. Here are standard US transcriptions: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ir</a:t>
            </a:r>
            <a:r>
              <a:rPr lang="en-US" altLang="en-US" dirty="0"/>
              <a:t>] near, deer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ɜr</a:t>
            </a:r>
            <a:r>
              <a:rPr lang="en-US" altLang="en-US" dirty="0"/>
              <a:t>] nurse, turn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ər</a:t>
            </a:r>
            <a:r>
              <a:rPr lang="en-US" altLang="en-US" dirty="0"/>
              <a:t>] writer, biker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ɛr</a:t>
            </a:r>
            <a:r>
              <a:rPr lang="en-US" altLang="en-US" dirty="0"/>
              <a:t>] there, hair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ɔr</a:t>
            </a:r>
            <a:r>
              <a:rPr lang="en-US" altLang="en-US" dirty="0"/>
              <a:t>] north, boar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ʊr</a:t>
            </a:r>
            <a:r>
              <a:rPr lang="en-US" altLang="en-US" dirty="0"/>
              <a:t>] tour, moor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jɜr</a:t>
            </a:r>
            <a:r>
              <a:rPr lang="en-US" altLang="en-US" dirty="0"/>
              <a:t>] Europe, pure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583363" y="5303838"/>
            <a:ext cx="3430587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336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sz="2400">
                <a:solidFill>
                  <a:srgbClr val="4C4C4C"/>
                </a:solidFill>
              </a:rPr>
              <a:t>Note: sometimes people write a little diacritic on the vowels instead of the full [r], like this: </a:t>
            </a:r>
            <a:r>
              <a:rPr lang="en-US" altLang="en-US" sz="3200">
                <a:solidFill>
                  <a:srgbClr val="4C4C4C"/>
                </a:solidFill>
              </a:rPr>
              <a:t>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GenAm examples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What words are these?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(1) [feɪvər]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(2) [bɜrnɪŋ]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(3) [ɪntɛnʃənəl]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(4) [θaʊzənd]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GenAm examples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What words are these?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(1) [</a:t>
            </a:r>
            <a:r>
              <a:rPr lang="en-US" altLang="en-US" dirty="0" err="1"/>
              <a:t>feɪvər</a:t>
            </a:r>
            <a:r>
              <a:rPr lang="en-US" altLang="en-US" dirty="0"/>
              <a:t>]			</a:t>
            </a:r>
            <a:r>
              <a:rPr lang="en-US" altLang="en-US" dirty="0">
                <a:solidFill>
                  <a:srgbClr val="C5000B"/>
                </a:solidFill>
              </a:rPr>
              <a:t>favor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(2) [</a:t>
            </a:r>
            <a:r>
              <a:rPr lang="en-US" altLang="en-US" dirty="0" err="1"/>
              <a:t>bɜrnɪŋ</a:t>
            </a:r>
            <a:r>
              <a:rPr lang="en-US" altLang="en-US" dirty="0"/>
              <a:t>]			</a:t>
            </a:r>
            <a:r>
              <a:rPr lang="en-US" altLang="en-US" dirty="0">
                <a:solidFill>
                  <a:srgbClr val="C5000B"/>
                </a:solidFill>
              </a:rPr>
              <a:t>burning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(3) [</a:t>
            </a:r>
            <a:r>
              <a:rPr lang="en-US" altLang="en-US" dirty="0" err="1"/>
              <a:t>ɪntɛnʃənəl</a:t>
            </a:r>
            <a:r>
              <a:rPr lang="en-US" altLang="en-US" dirty="0"/>
              <a:t>]	</a:t>
            </a:r>
            <a:r>
              <a:rPr lang="en-US" altLang="en-US" dirty="0">
                <a:solidFill>
                  <a:srgbClr val="C5000B"/>
                </a:solidFill>
              </a:rPr>
              <a:t>intentional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(4) [</a:t>
            </a:r>
            <a:r>
              <a:rPr lang="en-US" altLang="en-US" dirty="0" err="1"/>
              <a:t>θaʊzənd</a:t>
            </a:r>
            <a:r>
              <a:rPr lang="en-US" altLang="en-US" dirty="0"/>
              <a:t>]		</a:t>
            </a:r>
            <a:r>
              <a:rPr lang="en-US" altLang="en-US" dirty="0">
                <a:solidFill>
                  <a:srgbClr val="C5000B"/>
                </a:solidFill>
              </a:rPr>
              <a:t>thousand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GenAm examples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What is this sentence:</a:t>
            </a:r>
          </a:p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oʊ</a:t>
            </a:r>
            <a:r>
              <a:rPr lang="en-US" altLang="en-US" dirty="0"/>
              <a:t> </a:t>
            </a:r>
            <a:r>
              <a:rPr lang="en-US" altLang="en-US" dirty="0" err="1"/>
              <a:t>maɪ</a:t>
            </a:r>
            <a:r>
              <a:rPr lang="en-US" altLang="en-US" dirty="0"/>
              <a:t> </a:t>
            </a:r>
            <a:r>
              <a:rPr lang="en-US" altLang="en-US" dirty="0" err="1"/>
              <a:t>gɔd</a:t>
            </a:r>
            <a:r>
              <a:rPr lang="en-US" altLang="en-US" dirty="0"/>
              <a:t> </a:t>
            </a:r>
            <a:r>
              <a:rPr lang="en-US" altLang="en-US" dirty="0" err="1"/>
              <a:t>kɛrən</a:t>
            </a:r>
            <a:r>
              <a:rPr lang="en-US" altLang="en-US" dirty="0"/>
              <a:t> </a:t>
            </a:r>
            <a:r>
              <a:rPr lang="en-US" altLang="en-US" dirty="0" err="1"/>
              <a:t>ju</a:t>
            </a:r>
            <a:r>
              <a:rPr lang="en-US" altLang="en-US" dirty="0"/>
              <a:t> </a:t>
            </a:r>
            <a:r>
              <a:rPr lang="en-US" altLang="en-US" dirty="0" err="1"/>
              <a:t>kænt</a:t>
            </a:r>
            <a:r>
              <a:rPr lang="en-US" altLang="en-US" dirty="0"/>
              <a:t> </a:t>
            </a:r>
            <a:r>
              <a:rPr lang="en-US" altLang="en-US" dirty="0" err="1"/>
              <a:t>jəs</a:t>
            </a:r>
            <a:r>
              <a:rPr lang="en-US" altLang="en-US" dirty="0"/>
              <a:t> </a:t>
            </a:r>
            <a:r>
              <a:rPr lang="en-US" altLang="en-US" dirty="0" err="1"/>
              <a:t>æsk</a:t>
            </a:r>
            <a:r>
              <a:rPr lang="en-US" altLang="en-US" dirty="0"/>
              <a:t> </a:t>
            </a:r>
            <a:r>
              <a:rPr lang="en-US" altLang="en-US" dirty="0" err="1"/>
              <a:t>pipəl</a:t>
            </a:r>
            <a:r>
              <a:rPr lang="en-US" altLang="en-US" dirty="0"/>
              <a:t> </a:t>
            </a:r>
            <a:r>
              <a:rPr lang="en-US" altLang="en-US" dirty="0" err="1"/>
              <a:t>waɪ</a:t>
            </a:r>
            <a:r>
              <a:rPr lang="en-US" altLang="en-US" dirty="0"/>
              <a:t> </a:t>
            </a:r>
            <a:r>
              <a:rPr lang="en-US" altLang="en-US" dirty="0" err="1"/>
              <a:t>ðeɪr</a:t>
            </a:r>
            <a:r>
              <a:rPr lang="en-US" altLang="en-US" dirty="0"/>
              <a:t> </a:t>
            </a:r>
            <a:r>
              <a:rPr lang="en-US" altLang="en-US" dirty="0" err="1"/>
              <a:t>waɪt</a:t>
            </a:r>
            <a:r>
              <a:rPr lang="en-US" altLang="en-US" dirty="0"/>
              <a:t>]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Can we use the same features for vowels?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193925"/>
            <a:ext cx="8869362" cy="39592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All vowels (in English) are voiced, so voicing is not a useful feature in distinguishing vowels.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What about place of articulation? Are there bilabial vowels?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What about manner of articulation? Are there fricative vowels?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GenAm examples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What is this sentence: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oʊ</a:t>
            </a:r>
            <a:r>
              <a:rPr lang="en-US" altLang="en-US" dirty="0"/>
              <a:t> </a:t>
            </a:r>
            <a:r>
              <a:rPr lang="en-US" altLang="en-US" dirty="0" err="1"/>
              <a:t>maɪ</a:t>
            </a:r>
            <a:r>
              <a:rPr lang="en-US" altLang="en-US" dirty="0"/>
              <a:t> </a:t>
            </a:r>
            <a:r>
              <a:rPr lang="en-US" altLang="en-US" dirty="0" err="1"/>
              <a:t>gɔd</a:t>
            </a:r>
            <a:r>
              <a:rPr lang="en-US" altLang="en-US" dirty="0"/>
              <a:t> </a:t>
            </a:r>
            <a:r>
              <a:rPr lang="en-US" altLang="en-US" dirty="0" err="1"/>
              <a:t>kɛrən</a:t>
            </a:r>
            <a:r>
              <a:rPr lang="en-US" altLang="en-US" dirty="0"/>
              <a:t> </a:t>
            </a:r>
            <a:r>
              <a:rPr lang="en-US" altLang="en-US" dirty="0" err="1"/>
              <a:t>ju</a:t>
            </a:r>
            <a:r>
              <a:rPr lang="en-US" altLang="en-US" dirty="0"/>
              <a:t> </a:t>
            </a:r>
            <a:r>
              <a:rPr lang="en-US" altLang="en-US" dirty="0" err="1"/>
              <a:t>kænt</a:t>
            </a:r>
            <a:r>
              <a:rPr lang="en-US" altLang="en-US" dirty="0"/>
              <a:t> </a:t>
            </a:r>
            <a:r>
              <a:rPr lang="en-US" altLang="en-US" dirty="0" err="1"/>
              <a:t>jəs</a:t>
            </a:r>
            <a:r>
              <a:rPr lang="en-US" altLang="en-US" dirty="0"/>
              <a:t> </a:t>
            </a:r>
            <a:r>
              <a:rPr lang="en-US" altLang="en-US" dirty="0" err="1"/>
              <a:t>æsk</a:t>
            </a:r>
            <a:r>
              <a:rPr lang="en-US" altLang="en-US" dirty="0"/>
              <a:t> </a:t>
            </a:r>
            <a:r>
              <a:rPr lang="en-US" altLang="en-US" dirty="0" err="1"/>
              <a:t>pipəl</a:t>
            </a:r>
            <a:r>
              <a:rPr lang="en-US" altLang="en-US" dirty="0"/>
              <a:t> </a:t>
            </a:r>
            <a:r>
              <a:rPr lang="en-US" altLang="en-US" dirty="0" err="1"/>
              <a:t>waɪ</a:t>
            </a:r>
            <a:r>
              <a:rPr lang="en-US" altLang="en-US" dirty="0"/>
              <a:t> </a:t>
            </a:r>
            <a:r>
              <a:rPr lang="en-US" altLang="en-US" dirty="0" err="1"/>
              <a:t>ðeɪr</a:t>
            </a:r>
            <a:r>
              <a:rPr lang="en-US" altLang="en-US" dirty="0"/>
              <a:t> </a:t>
            </a:r>
            <a:r>
              <a:rPr lang="en-US" altLang="en-US" dirty="0" err="1"/>
              <a:t>waɪt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“Oh my God, Karen, you can’t just ask people why they’re white.” (</a:t>
            </a:r>
            <a:r>
              <a:rPr lang="en-US" altLang="en-US" i="1" dirty="0"/>
              <a:t>Mean Girls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7864475" y="1189038"/>
            <a:ext cx="1189038" cy="681038"/>
          </a:xfrm>
          <a:prstGeom prst="wedgeRoundRectCallout">
            <a:avLst>
              <a:gd name="adj1" fmla="val -77610"/>
              <a:gd name="adj2" fmla="val 177143"/>
              <a:gd name="adj3" fmla="val 16667"/>
            </a:avLst>
          </a:prstGeom>
          <a:solidFill>
            <a:srgbClr val="47B8B8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Mean Girls - Quotes 1 - Kare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54194" y="1260476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32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Received Pronunciation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646237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Received Pronunciation refers to a type of educated, “posh” UK English that we think of as the standard (although most Brits don’t really speak this way).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Still, the basic vowels apply to most educated English people, particularly those in the South.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The accent most common in Southern Britain today is Southern Standard British English (SSBE).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All vowels in UK English differ in subtle ways from US English, but only a subset differ enough to require different IPA.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RP vowel chart</a:t>
            </a:r>
          </a:p>
        </p:txBody>
      </p:sp>
      <p:graphicFrame>
        <p:nvGraphicFramePr>
          <p:cNvPr id="5222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36826"/>
              </p:ext>
            </p:extLst>
          </p:nvPr>
        </p:nvGraphicFramePr>
        <p:xfrm>
          <a:off x="1506538" y="1633538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ɪ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ɜ  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 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/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ʌ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ɒ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>
            <a:extLst>
              <a:ext uri="{FF2B5EF4-FFF2-40B4-BE49-F238E27FC236}">
                <a16:creationId xmlns:a16="http://schemas.microsoft.com/office/drawing/2014/main" id="{32C3B6E0-A49F-4EB5-9ECD-4A556EFE0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24741"/>
              </p:ext>
            </p:extLst>
          </p:nvPr>
        </p:nvGraphicFramePr>
        <p:xfrm>
          <a:off x="1506538" y="1633538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ɪ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ɜ  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 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/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ʌ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ɒ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RP vowel chart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8869363" y="4371975"/>
            <a:ext cx="89376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sz="2200"/>
              <a:t>new </a:t>
            </a:r>
          </a:p>
          <a:p>
            <a:r>
              <a:rPr lang="en-US" altLang="en-US" sz="2200"/>
              <a:t>vowel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059863" y="2725738"/>
            <a:ext cx="1020762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sz="2200"/>
              <a:t>where </a:t>
            </a:r>
          </a:p>
          <a:p>
            <a:r>
              <a:rPr lang="en-US" altLang="en-US" sz="2200"/>
              <a:t>did [o] </a:t>
            </a:r>
          </a:p>
          <a:p>
            <a:r>
              <a:rPr lang="en-US" altLang="en-US" sz="2200"/>
              <a:t>go?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7496175" y="3292475"/>
            <a:ext cx="1557338" cy="1006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7221538" y="4754563"/>
            <a:ext cx="1649412" cy="12795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4FA81434-7573-4FC3-AB93-FD28EFEE1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24741"/>
              </p:ext>
            </p:extLst>
          </p:nvPr>
        </p:nvGraphicFramePr>
        <p:xfrm>
          <a:off x="1506538" y="1633538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ɪ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ɜ  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 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/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ʌ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ɒ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RP vowel chart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6400800" y="2286000"/>
            <a:ext cx="2286000" cy="4084637"/>
          </a:xfrm>
          <a:prstGeom prst="rect">
            <a:avLst/>
          </a:prstGeom>
          <a:noFill/>
          <a:ln w="36720" cap="flat">
            <a:solidFill>
              <a:srgbClr val="AEC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686800" y="2312988"/>
            <a:ext cx="1298575" cy="53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336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sz="2400"/>
              <a:t>rounded</a:t>
            </a:r>
          </a:p>
        </p:txBody>
      </p:sp>
    </p:spTree>
    <p:extLst>
      <p:ext uri="{BB962C8B-B14F-4D97-AF65-F5344CB8AC3E}">
        <p14:creationId xmlns:p14="http://schemas.microsoft.com/office/powerpoint/2010/main" val="3024022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>
            <a:extLst>
              <a:ext uri="{FF2B5EF4-FFF2-40B4-BE49-F238E27FC236}">
                <a16:creationId xmlns:a16="http://schemas.microsoft.com/office/drawing/2014/main" id="{93CBC02C-CF3E-45A3-9004-9B98D927F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24741"/>
              </p:ext>
            </p:extLst>
          </p:nvPr>
        </p:nvGraphicFramePr>
        <p:xfrm>
          <a:off x="1506538" y="1633538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ɪ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ɜ  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 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/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ʌ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ɒ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RP vowel chart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475038" y="3108325"/>
            <a:ext cx="3698874" cy="3292475"/>
          </a:xfrm>
          <a:prstGeom prst="rect">
            <a:avLst/>
          </a:prstGeom>
          <a:noFill/>
          <a:ln w="36720" cap="flat">
            <a:solidFill>
              <a:srgbClr val="AEC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 flipH="1" flipV="1">
            <a:off x="7272337" y="4770437"/>
            <a:ext cx="1233488" cy="352426"/>
          </a:xfrm>
          <a:prstGeom prst="line">
            <a:avLst/>
          </a:prstGeom>
          <a:noFill/>
          <a:ln w="18360" cap="flat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504238" y="4937125"/>
            <a:ext cx="56832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336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sz="2400" dirty="0"/>
              <a:t>lax</a:t>
            </a:r>
          </a:p>
        </p:txBody>
      </p:sp>
    </p:spTree>
    <p:extLst>
      <p:ext uri="{BB962C8B-B14F-4D97-AF65-F5344CB8AC3E}">
        <p14:creationId xmlns:p14="http://schemas.microsoft.com/office/powerpoint/2010/main" val="2737514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8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US vs. UK differences</a:t>
            </a:r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3625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    		 		 	 US			UK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lot:  	 		 	[ɑ]				[ɒ]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law:	 		 	[ɔ]			 	[ɔ:]		</a:t>
            </a:r>
            <a:r>
              <a:rPr lang="en-US" altLang="en-US" dirty="0">
                <a:solidFill>
                  <a:srgbClr val="4C4C4C"/>
                </a:solidFill>
              </a:rPr>
              <a:t>(‘:’ means long)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class:	 		[æ]	 		[ɑ]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coat:		 	 	[</a:t>
            </a:r>
            <a:r>
              <a:rPr lang="en-US" altLang="en-US" dirty="0" err="1"/>
              <a:t>oʊ</a:t>
            </a:r>
            <a:r>
              <a:rPr lang="en-US" altLang="en-US" dirty="0"/>
              <a:t>]		 	[</a:t>
            </a:r>
            <a:r>
              <a:rPr lang="en-US" altLang="en-US" dirty="0" err="1"/>
              <a:t>əʊ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2800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  <p:pic>
        <p:nvPicPr>
          <p:cNvPr id="2" name="En-us-lo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3991502" y="2408237"/>
            <a:ext cx="515410" cy="515410"/>
          </a:xfrm>
          <a:prstGeom prst="rect">
            <a:avLst/>
          </a:prstGeom>
        </p:spPr>
      </p:pic>
      <p:pic>
        <p:nvPicPr>
          <p:cNvPr id="3" name="En-uk-law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892268" y="3107794"/>
            <a:ext cx="519643" cy="519643"/>
          </a:xfrm>
          <a:prstGeom prst="rect">
            <a:avLst/>
          </a:prstGeom>
        </p:spPr>
      </p:pic>
      <p:pic>
        <p:nvPicPr>
          <p:cNvPr id="4" name="En-us-law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4010024" y="3055408"/>
            <a:ext cx="524934" cy="524934"/>
          </a:xfrm>
          <a:prstGeom prst="rect">
            <a:avLst/>
          </a:prstGeom>
        </p:spPr>
      </p:pic>
      <p:pic>
        <p:nvPicPr>
          <p:cNvPr id="5" name="En-uk-a_lot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896502" y="2408237"/>
            <a:ext cx="515410" cy="515410"/>
          </a:xfrm>
          <a:prstGeom prst="rect">
            <a:avLst/>
          </a:prstGeom>
        </p:spPr>
      </p:pic>
      <p:pic>
        <p:nvPicPr>
          <p:cNvPr id="6" name="En-us-class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3991502" y="3703637"/>
            <a:ext cx="543456" cy="543456"/>
          </a:xfrm>
          <a:prstGeom prst="rect">
            <a:avLst/>
          </a:prstGeom>
        </p:spPr>
      </p:pic>
      <p:pic>
        <p:nvPicPr>
          <p:cNvPr id="7" name="En-uk-class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896502" y="3762903"/>
            <a:ext cx="515410" cy="515410"/>
          </a:xfrm>
          <a:prstGeom prst="rect">
            <a:avLst/>
          </a:prstGeom>
        </p:spPr>
      </p:pic>
      <p:pic>
        <p:nvPicPr>
          <p:cNvPr id="8" name="En-uk-coat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878512" y="4410075"/>
            <a:ext cx="512762" cy="512762"/>
          </a:xfrm>
          <a:prstGeom prst="rect">
            <a:avLst/>
          </a:prstGeom>
        </p:spPr>
      </p:pic>
      <p:pic>
        <p:nvPicPr>
          <p:cNvPr id="9" name="En-us-coat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4041775" y="4413780"/>
            <a:ext cx="509057" cy="50905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62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9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6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50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73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3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25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6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503238" y="-30163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RP: Postvocalic r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3238" y="1130300"/>
            <a:ext cx="8869362" cy="49053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When r comes after a vowel and before a pause or a consonant, it is deleted and realized as a schwa [ə] or replaced with a long vowel (indicated with :).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near			[</a:t>
            </a:r>
            <a:r>
              <a:rPr lang="en-US" altLang="en-US" dirty="0" err="1"/>
              <a:t>nɪə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care	 		[</a:t>
            </a:r>
            <a:r>
              <a:rPr lang="en-US" altLang="en-US" dirty="0" err="1"/>
              <a:t>kɛə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cure			[</a:t>
            </a:r>
            <a:r>
              <a:rPr lang="en-US" altLang="en-US" dirty="0" err="1"/>
              <a:t>kjʊə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curse		[</a:t>
            </a:r>
            <a:r>
              <a:rPr lang="en-US" altLang="en-US" dirty="0" err="1"/>
              <a:t>kɜ:s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horse		[</a:t>
            </a:r>
            <a:r>
              <a:rPr lang="en-US" altLang="en-US" dirty="0" err="1"/>
              <a:t>hɔ:s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biker		   	[</a:t>
            </a:r>
            <a:r>
              <a:rPr lang="en-US" altLang="en-US" dirty="0" err="1"/>
              <a:t>baɪkə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  <p:pic>
        <p:nvPicPr>
          <p:cNvPr id="2" name="En-uk-a_hors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30713" y="6294436"/>
            <a:ext cx="609600" cy="609600"/>
          </a:xfrm>
          <a:prstGeom prst="rect">
            <a:avLst/>
          </a:prstGeom>
        </p:spPr>
      </p:pic>
      <p:pic>
        <p:nvPicPr>
          <p:cNvPr id="3" name="En-uk-near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354512" y="3703637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6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6EFF-2C71-460A-A511-8091F873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NOTE: Alternative IPA conventions in British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7088-CA58-4C5A-84D0-89D31847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2179637"/>
            <a:ext cx="8867775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indicate the difference between tense and lax vowels, some UK phoneticians add the length diacritic to all of the tense vowels (e.g., [</a:t>
            </a:r>
            <a:r>
              <a:rPr lang="en-US" dirty="0" err="1"/>
              <a:t>i</a:t>
            </a:r>
            <a:r>
              <a:rPr lang="en-US" dirty="0"/>
              <a:t>:]).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UK phoneticians use [e] for [</a:t>
            </a:r>
            <a:r>
              <a:rPr lang="en-US" altLang="en-US" dirty="0"/>
              <a:t>ɛ] and [a] for [æ].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won’t be using either of these conventions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4037169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RP Practice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193925"/>
            <a:ext cx="8869362" cy="39592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What IPA symbol(s) represent the vowel in US and UK English?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(1) bath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(2) trap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(3) glow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(4) shop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Can we use the same features for vowels?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193925"/>
            <a:ext cx="8869362" cy="39592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We do position our articulators differently for different vowels, but not in the same way as for consonants.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While some languages do contrast nasal and oral vowels, other manner features do not apply.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So, we need some new features.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RP Practice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193925"/>
            <a:ext cx="8869362" cy="39592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What IPA symbol(s) represent the vowel in US and UK English?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             		              US			 		UK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(1) bath				      [æ]			 		[ɑ]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(2) trap					  [æ]		       	 	[æ]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(3) glow	 		 		  [</a:t>
            </a:r>
            <a:r>
              <a:rPr lang="en-US" altLang="en-US" dirty="0" err="1"/>
              <a:t>oʊ</a:t>
            </a:r>
            <a:r>
              <a:rPr lang="en-US" altLang="en-US" dirty="0"/>
              <a:t>]		 			[</a:t>
            </a:r>
            <a:r>
              <a:rPr lang="en-US" altLang="en-US" dirty="0" err="1"/>
              <a:t>əʊ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(4) shop		 		 	   [ɑ]   	      		 [ɒ]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RP Practice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What sentence is this?</a:t>
            </a:r>
          </a:p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ðə</a:t>
            </a:r>
            <a:r>
              <a:rPr lang="en-US" altLang="en-US" dirty="0"/>
              <a:t> </a:t>
            </a:r>
            <a:r>
              <a:rPr lang="en-US" altLang="en-US" dirty="0" err="1"/>
              <a:t>neɪmz</a:t>
            </a:r>
            <a:r>
              <a:rPr lang="en-US" altLang="en-US" dirty="0"/>
              <a:t> </a:t>
            </a:r>
            <a:r>
              <a:rPr lang="en-US" altLang="en-US" dirty="0" err="1"/>
              <a:t>ʃɜ:lɒk</a:t>
            </a:r>
            <a:r>
              <a:rPr lang="en-US" altLang="en-US" dirty="0"/>
              <a:t> </a:t>
            </a:r>
            <a:r>
              <a:rPr lang="en-US" altLang="en-US" dirty="0" err="1"/>
              <a:t>həʊmz</a:t>
            </a:r>
            <a:r>
              <a:rPr lang="en-US" altLang="en-US" dirty="0"/>
              <a:t> </a:t>
            </a:r>
            <a:r>
              <a:rPr lang="en-US" altLang="en-US" dirty="0" err="1"/>
              <a:t>ən</a:t>
            </a:r>
            <a:r>
              <a:rPr lang="en-US" altLang="en-US" dirty="0"/>
              <a:t> </a:t>
            </a:r>
            <a:r>
              <a:rPr lang="en-US" altLang="en-US" dirty="0" err="1"/>
              <a:t>ði</a:t>
            </a:r>
            <a:r>
              <a:rPr lang="en-US" altLang="en-US" dirty="0"/>
              <a:t> </a:t>
            </a:r>
            <a:r>
              <a:rPr lang="en-US" altLang="en-US" dirty="0" err="1"/>
              <a:t>ədrɛs</a:t>
            </a:r>
            <a:r>
              <a:rPr lang="en-US" altLang="en-US" dirty="0"/>
              <a:t> </a:t>
            </a:r>
            <a:r>
              <a:rPr lang="en-US" altLang="en-US" dirty="0" err="1"/>
              <a:t>ɪz</a:t>
            </a:r>
            <a:r>
              <a:rPr lang="en-US" altLang="en-US" dirty="0"/>
              <a:t> </a:t>
            </a:r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wʌn</a:t>
            </a:r>
            <a:r>
              <a:rPr lang="en-US" altLang="en-US" dirty="0"/>
              <a:t> bi </a:t>
            </a:r>
            <a:r>
              <a:rPr lang="en-US" altLang="en-US" dirty="0" err="1"/>
              <a:t>beɪkə</a:t>
            </a:r>
            <a:r>
              <a:rPr lang="en-US" altLang="en-US" dirty="0"/>
              <a:t> </a:t>
            </a:r>
            <a:r>
              <a:rPr lang="en-US" altLang="en-US" dirty="0" err="1"/>
              <a:t>strit</a:t>
            </a:r>
            <a:r>
              <a:rPr lang="en-US" altLang="en-US" dirty="0"/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RP Practice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What sentence is this?</a:t>
            </a:r>
          </a:p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ðə</a:t>
            </a:r>
            <a:r>
              <a:rPr lang="en-US" altLang="en-US" dirty="0"/>
              <a:t> </a:t>
            </a:r>
            <a:r>
              <a:rPr lang="en-US" altLang="en-US" dirty="0" err="1"/>
              <a:t>neɪmz</a:t>
            </a:r>
            <a:r>
              <a:rPr lang="en-US" altLang="en-US" dirty="0"/>
              <a:t> </a:t>
            </a:r>
            <a:r>
              <a:rPr lang="en-US" altLang="en-US" dirty="0" err="1"/>
              <a:t>ʃɜ:lɒk</a:t>
            </a:r>
            <a:r>
              <a:rPr lang="en-US" altLang="en-US" dirty="0"/>
              <a:t> </a:t>
            </a:r>
            <a:r>
              <a:rPr lang="en-US" altLang="en-US" dirty="0" err="1"/>
              <a:t>həʊmz</a:t>
            </a:r>
            <a:r>
              <a:rPr lang="en-US" altLang="en-US" dirty="0"/>
              <a:t> </a:t>
            </a:r>
            <a:r>
              <a:rPr lang="en-US" altLang="en-US" dirty="0" err="1"/>
              <a:t>ən</a:t>
            </a:r>
            <a:r>
              <a:rPr lang="en-US" altLang="en-US" dirty="0"/>
              <a:t> </a:t>
            </a:r>
            <a:r>
              <a:rPr lang="en-US" altLang="en-US" dirty="0" err="1"/>
              <a:t>ði</a:t>
            </a:r>
            <a:r>
              <a:rPr lang="en-US" altLang="en-US" dirty="0"/>
              <a:t> </a:t>
            </a:r>
            <a:r>
              <a:rPr lang="en-US" altLang="en-US" dirty="0" err="1"/>
              <a:t>ədrɛs</a:t>
            </a:r>
            <a:r>
              <a:rPr lang="en-US" altLang="en-US" dirty="0"/>
              <a:t> </a:t>
            </a:r>
            <a:r>
              <a:rPr lang="en-US" altLang="en-US" dirty="0" err="1"/>
              <a:t>ɪz</a:t>
            </a:r>
            <a:r>
              <a:rPr lang="en-US" altLang="en-US" dirty="0"/>
              <a:t> </a:t>
            </a:r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wʌn</a:t>
            </a:r>
            <a:r>
              <a:rPr lang="en-US" altLang="en-US" dirty="0"/>
              <a:t> bi </a:t>
            </a:r>
            <a:r>
              <a:rPr lang="en-US" altLang="en-US" dirty="0" err="1"/>
              <a:t>beɪkə</a:t>
            </a:r>
            <a:r>
              <a:rPr lang="en-US" altLang="en-US" dirty="0"/>
              <a:t> </a:t>
            </a:r>
            <a:r>
              <a:rPr lang="en-US" altLang="en-US" dirty="0" err="1"/>
              <a:t>strit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“The name’s Sherlock Holmes and the address is 221B Baker Street.”</a:t>
            </a:r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7859712" y="1599140"/>
            <a:ext cx="1096963" cy="732897"/>
          </a:xfrm>
          <a:prstGeom prst="wedgeRoundRectCallout">
            <a:avLst>
              <a:gd name="adj1" fmla="val -71991"/>
              <a:gd name="adj2" fmla="val 119221"/>
              <a:gd name="adj3" fmla="val 16667"/>
            </a:avLst>
          </a:prstGeom>
          <a:solidFill>
            <a:srgbClr val="47B8B8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My Name Is Sherlock Holmes (BBC)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3393" y="1646237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37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Reminder: RP vowel chart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6E9AB0F1-7D10-4BB9-9963-043F51152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24741"/>
              </p:ext>
            </p:extLst>
          </p:nvPr>
        </p:nvGraphicFramePr>
        <p:xfrm>
          <a:off x="1506538" y="1633538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ɪ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</a:t>
                      </a: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ɜ  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 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æ</a:t>
                      </a:r>
                    </a:p>
                    <a:p>
                      <a:pPr marL="0" marR="0" lvl="0" indent="0" algn="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/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ʌ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ɒ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Singapore Eng. vowel chart</a:t>
            </a:r>
          </a:p>
        </p:txBody>
      </p:sp>
      <p:graphicFrame>
        <p:nvGraphicFramePr>
          <p:cNvPr id="614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51439"/>
              </p:ext>
            </p:extLst>
          </p:nvPr>
        </p:nvGraphicFramePr>
        <p:xfrm>
          <a:off x="1506538" y="1633538"/>
          <a:ext cx="6899275" cy="5638104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front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central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back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high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i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802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u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mid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</a:t>
                      </a: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</a:t>
                      </a: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ə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 o 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7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low</a:t>
                      </a:r>
                    </a:p>
                  </a:txBody>
                  <a:tcPr marL="90000" marR="90000" marT="75248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  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 charset="0"/>
                          <a:ea typeface="Microsoft YaHei" charset="-122"/>
                        </a:rPr>
                        <a:t>  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oulos SIL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46037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So many mergers!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722437"/>
            <a:ext cx="8869362" cy="483076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Mergers of several vowels</a:t>
            </a:r>
          </a:p>
          <a:p>
            <a:pPr marL="863600" lvl="1" indent="-323850">
              <a:lnSpc>
                <a:spcPct val="127000"/>
              </a:lnSpc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200" dirty="0">
                <a:latin typeface="Doulos SIL" charset="0"/>
              </a:rPr>
              <a:t>[ɪ] → [</a:t>
            </a:r>
            <a:r>
              <a:rPr lang="en-US" altLang="en-US" sz="3200" dirty="0" err="1">
                <a:latin typeface="Doulos SIL" charset="0"/>
              </a:rPr>
              <a:t>i</a:t>
            </a:r>
            <a:r>
              <a:rPr lang="en-US" altLang="en-US" sz="3200" dirty="0">
                <a:latin typeface="Doulos SIL" charset="0"/>
              </a:rPr>
              <a:t>]</a:t>
            </a:r>
          </a:p>
          <a:p>
            <a:pPr marL="863600" lvl="1" indent="-323850">
              <a:lnSpc>
                <a:spcPct val="127000"/>
              </a:lnSpc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200" dirty="0">
                <a:latin typeface="Doulos SIL" charset="0"/>
              </a:rPr>
              <a:t>[ʊ] → [u]</a:t>
            </a:r>
          </a:p>
          <a:p>
            <a:pPr marL="863600" lvl="1" indent="-323850">
              <a:lnSpc>
                <a:spcPct val="127000"/>
              </a:lnSpc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200" dirty="0">
                <a:latin typeface="Doulos SIL" charset="0"/>
              </a:rPr>
              <a:t>[æ] → [ɛ]</a:t>
            </a:r>
          </a:p>
          <a:p>
            <a:pPr marL="863600" lvl="1" indent="-323850">
              <a:lnSpc>
                <a:spcPct val="127000"/>
              </a:lnSpc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200" dirty="0">
                <a:latin typeface="Doulos SIL" charset="0"/>
              </a:rPr>
              <a:t>[ʌ] → [a]</a:t>
            </a:r>
          </a:p>
          <a:p>
            <a:pPr marL="863600" lvl="1" indent="-323850">
              <a:lnSpc>
                <a:spcPct val="127000"/>
              </a:lnSpc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200" dirty="0">
                <a:latin typeface="Doulos SIL" charset="0"/>
              </a:rPr>
              <a:t>[ɒ] → [ɔ]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Diphthongs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0895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Unlike GA and RP, </a:t>
            </a:r>
            <a:r>
              <a:rPr lang="en-US" altLang="en-US" dirty="0" err="1"/>
              <a:t>SingE</a:t>
            </a:r>
            <a:r>
              <a:rPr lang="en-US" altLang="en-US" dirty="0"/>
              <a:t> has </a:t>
            </a:r>
            <a:r>
              <a:rPr lang="en-US" altLang="en-US" dirty="0" err="1"/>
              <a:t>monophthongal</a:t>
            </a:r>
            <a:r>
              <a:rPr lang="en-US" altLang="en-US" dirty="0"/>
              <a:t> [e] and [o]: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plate [</a:t>
            </a:r>
            <a:r>
              <a:rPr lang="en-US" altLang="en-US" dirty="0" err="1"/>
              <a:t>plet</a:t>
            </a:r>
            <a:r>
              <a:rPr lang="en-US" altLang="en-US" dirty="0"/>
              <a:t>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loaf [</a:t>
            </a:r>
            <a:r>
              <a:rPr lang="en-US" altLang="en-US" dirty="0" err="1"/>
              <a:t>lof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Diphthongs: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ai</a:t>
            </a:r>
            <a:r>
              <a:rPr lang="en-US" altLang="en-US" dirty="0"/>
              <a:t>] 	my, bite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ɔi</a:t>
            </a:r>
            <a:r>
              <a:rPr lang="en-US" altLang="en-US" dirty="0"/>
              <a:t>]	 	boy, soil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[au]	now, out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iə</a:t>
            </a:r>
            <a:r>
              <a:rPr lang="en-US" altLang="en-US" dirty="0"/>
              <a:t>]		here, near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uə</a:t>
            </a:r>
            <a:r>
              <a:rPr lang="en-US" altLang="en-US" dirty="0"/>
              <a:t>]	poor, sure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  <p:pic>
        <p:nvPicPr>
          <p:cNvPr id="2" name="sing_e_plat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435350" y="2784476"/>
            <a:ext cx="461961" cy="461961"/>
          </a:xfrm>
          <a:prstGeom prst="rect">
            <a:avLst/>
          </a:prstGeom>
        </p:spPr>
      </p:pic>
      <p:pic>
        <p:nvPicPr>
          <p:cNvPr id="3" name="sing_e_loaf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421061" y="3475037"/>
            <a:ext cx="457201" cy="4572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4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6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Postvocalic 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Most Singaporeans delete postvocalic r, as in RP.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But more and more young people do not, particularly in careful speech.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squares [</a:t>
            </a:r>
            <a:r>
              <a:rPr lang="en-US" altLang="en-US" dirty="0" err="1"/>
              <a:t>skwɛz</a:t>
            </a:r>
            <a:r>
              <a:rPr lang="en-US" altLang="en-US" dirty="0"/>
              <a:t>], [</a:t>
            </a:r>
            <a:r>
              <a:rPr lang="en-US" altLang="en-US" dirty="0" err="1"/>
              <a:t>skwɛrz</a:t>
            </a:r>
            <a:r>
              <a:rPr lang="en-US" altLang="en-US" dirty="0"/>
              <a:t>]</a:t>
            </a:r>
          </a:p>
        </p:txBody>
      </p:sp>
      <p:pic>
        <p:nvPicPr>
          <p:cNvPr id="2" name="sing_e_squares_rles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754312" y="4999037"/>
            <a:ext cx="609600" cy="609600"/>
          </a:xfrm>
          <a:prstGeom prst="rect">
            <a:avLst/>
          </a:prstGeom>
        </p:spPr>
      </p:pic>
      <p:pic>
        <p:nvPicPr>
          <p:cNvPr id="3" name="sing_e_squares_rful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30713" y="4999037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10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6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317F-94B9-496C-97A3-8063384A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Tense vs. Lax?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C253-612C-4786-8231-9D59B9BB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Singapore English is not considered to have a tense-lax distinction, in terms of the articulatory effort and length with which vowels are produced.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vowel pairs [e] vs. [</a:t>
            </a:r>
            <a:r>
              <a:rPr lang="en-US" altLang="en-US" sz="3200" dirty="0"/>
              <a:t>ɛ] and [o] vs. [</a:t>
            </a:r>
            <a:r>
              <a:rPr lang="en-US" altLang="en-US" dirty="0"/>
              <a:t>ɔ</a:t>
            </a:r>
            <a:r>
              <a:rPr lang="en-US" altLang="en-US" sz="3200" dirty="0"/>
              <a:t>] are just distinguished by their position (high-mid vs. low-mid).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033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SingE Practice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Identify these words transcribed in SingE: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[krɛʃ]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[postə]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[tʃans]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[kɔfiŋ]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[ʃautəd]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[fiə]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What features are important for vowels?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193925"/>
            <a:ext cx="8869362" cy="39592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Say “MEE MOO MEE MOO MEE MOO”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What is an important difference between [i] and [u]?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SingE Practice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Identify these words transcribed in </a:t>
            </a:r>
            <a:r>
              <a:rPr lang="en-US" altLang="en-US" dirty="0" err="1"/>
              <a:t>SingE</a:t>
            </a:r>
            <a:r>
              <a:rPr lang="en-US" altLang="en-US" dirty="0"/>
              <a:t>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krɛʃ</a:t>
            </a:r>
            <a:r>
              <a:rPr lang="en-US" altLang="en-US" dirty="0"/>
              <a:t>]  		</a:t>
            </a:r>
            <a:r>
              <a:rPr lang="en-US" altLang="en-US" dirty="0">
                <a:solidFill>
                  <a:srgbClr val="C5000B"/>
                </a:solidFill>
              </a:rPr>
              <a:t>crash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postə</a:t>
            </a:r>
            <a:r>
              <a:rPr lang="en-US" altLang="en-US" dirty="0"/>
              <a:t>]	</a:t>
            </a:r>
            <a:r>
              <a:rPr lang="en-US" altLang="en-US" dirty="0">
                <a:solidFill>
                  <a:srgbClr val="C5000B"/>
                </a:solidFill>
              </a:rPr>
              <a:t>poster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tʃans</a:t>
            </a:r>
            <a:r>
              <a:rPr lang="en-US" altLang="en-US" dirty="0"/>
              <a:t>]		</a:t>
            </a:r>
            <a:r>
              <a:rPr lang="en-US" altLang="en-US" dirty="0">
                <a:solidFill>
                  <a:srgbClr val="C5000B"/>
                </a:solidFill>
              </a:rPr>
              <a:t>chance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kɔfiŋ</a:t>
            </a:r>
            <a:r>
              <a:rPr lang="en-US" altLang="en-US" dirty="0"/>
              <a:t>]		</a:t>
            </a:r>
            <a:r>
              <a:rPr lang="en-US" altLang="en-US" dirty="0">
                <a:solidFill>
                  <a:srgbClr val="C5000B"/>
                </a:solidFill>
              </a:rPr>
              <a:t>coughing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ʃautəd</a:t>
            </a:r>
            <a:r>
              <a:rPr lang="en-US" altLang="en-US" dirty="0"/>
              <a:t>]	</a:t>
            </a:r>
            <a:r>
              <a:rPr lang="en-US" altLang="en-US" dirty="0">
                <a:solidFill>
                  <a:srgbClr val="C5000B"/>
                </a:solidFill>
              </a:rPr>
              <a:t>shouted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[</a:t>
            </a:r>
            <a:r>
              <a:rPr lang="en-US" altLang="en-US" dirty="0" err="1"/>
              <a:t>fiə</a:t>
            </a:r>
            <a:r>
              <a:rPr lang="en-US" altLang="en-US" dirty="0"/>
              <a:t>]		</a:t>
            </a:r>
            <a:r>
              <a:rPr lang="en-US" altLang="en-US" dirty="0">
                <a:solidFill>
                  <a:srgbClr val="C5000B"/>
                </a:solidFill>
              </a:rPr>
              <a:t>fear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-13017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Summary</a:t>
            </a:r>
          </a:p>
        </p:txBody>
      </p:sp>
      <p:graphicFrame>
        <p:nvGraphicFramePr>
          <p:cNvPr id="675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5924"/>
              </p:ext>
            </p:extLst>
          </p:nvPr>
        </p:nvGraphicFramePr>
        <p:xfrm>
          <a:off x="1778000" y="1036638"/>
          <a:ext cx="6650038" cy="5880180"/>
        </p:xfrm>
        <a:graphic>
          <a:graphicData uri="http://schemas.openxmlformats.org/drawingml/2006/table">
            <a:tbl>
              <a:tblPr/>
              <a:tblGrid>
                <a:gridCol w="18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Example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 - GA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UK - RP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SingE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SHEEP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SHIP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ɪ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ɪ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SET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6813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TRAP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æ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æ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ɛ</a:t>
                      </a:r>
                    </a:p>
                  </a:txBody>
                  <a:tcPr marL="90000" marR="90000" marT="6813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CLASS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æ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GOOSE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FOOT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ʊ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STRUT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ʌ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ʌ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THOUGHT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ɔ: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LOT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ɑ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ɒ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COMM</a:t>
                      </a:r>
                      <a:r>
                        <a:rPr kumimoji="0" lang="en-US" altLang="en-US" sz="2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ə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ə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ə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-334963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Summary (cont’d)</a:t>
            </a:r>
          </a:p>
        </p:txBody>
      </p:sp>
      <p:graphicFrame>
        <p:nvGraphicFramePr>
          <p:cNvPr id="6861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61152"/>
              </p:ext>
            </p:extLst>
          </p:nvPr>
        </p:nvGraphicFramePr>
        <p:xfrm>
          <a:off x="1778000" y="731837"/>
          <a:ext cx="6654800" cy="6792870"/>
        </p:xfrm>
        <a:graphic>
          <a:graphicData uri="http://schemas.openxmlformats.org/drawingml/2006/table">
            <a:tbl>
              <a:tblPr/>
              <a:tblGrid>
                <a:gridCol w="18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Example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  (GA)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UK (RP)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SingE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MAY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eɪ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eɪ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MY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aɪ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aɪ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ai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BOY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ɔi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ɔi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ɔi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MOW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oʊ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əʊ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o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NOW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aʊ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aʊ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au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NEAR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ɪə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iə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SQUARE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ɛr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ɛə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ɛ(r)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TOUR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ʊr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ʊə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uə(r)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PURE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jɜr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jʊə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jo(r)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NORTH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ɔ: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ɔ(r)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START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ɑr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ɑ: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a(r)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NERD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ɜr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ɜ: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ə(r)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WRIT</a:t>
                      </a:r>
                      <a:r>
                        <a:rPr kumimoji="0" lang="en-US" altLang="en-US" sz="2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ər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ə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ə(r)</a:t>
                      </a:r>
                    </a:p>
                  </a:txBody>
                  <a:tcPr marL="90000" marR="90000" marT="6991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Some resources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45465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Summary of English sound system: </a:t>
            </a:r>
            <a:r>
              <a:rPr lang="en-US" altLang="en-US" sz="2800" dirty="0"/>
              <a:t>http://en.wikipedia.org/wiki/English_phonology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Chart contrasting IPA for English dialects (including Singapore English): </a:t>
            </a:r>
            <a:r>
              <a:rPr lang="en-US" altLang="en-US" sz="2400" dirty="0"/>
              <a:t>http://en.wikipedia.org/wiki/International_Phonetic_Alphabet_chart_for_English_dialects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Some resources: Soundy stuff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2" y="2027237"/>
            <a:ext cx="9525000" cy="525780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Full interactive IPA chart: https://www.seeingspeech.ac.uk/ipa-charts/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US English IPA with sounds: https://americanipachart.com/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Android: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Pronunroid</a:t>
            </a:r>
            <a:r>
              <a:rPr lang="en-US" dirty="0"/>
              <a:t> https://play.google.com/store/apps/details?id=com.hoardingsinc.pronunroid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iPhone: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iPA</a:t>
            </a:r>
            <a:r>
              <a:rPr lang="en-US" dirty="0"/>
              <a:t> Phonetics: https://itunes.apple.com/us/app/ipa-phonetics/id869642260?ls=1&amp;mt=8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find any other useful apps, please let us know!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757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Note: variations in IPA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99745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You will see that some sources use slightly different IPA notation, or use different terms for some phonetic features.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These differences are due to pronunciation variation, the imprecise nature of the IPA system, and preferences for more narrow or broad transcription. 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Don’t freak out.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514433" y="0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Note: variations in IPA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433" y="1189037"/>
            <a:ext cx="8869362" cy="499745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One thing you might notice: [ʌ] on the full IPA chart is listed as a back vowel, but in English it is used to transcribe a central vowel.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Although IPA is intended to be universal, in fact there are little idiosyncrasies like this in transcription conventions within languages.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23C08-AE7E-412B-A885-B881E497E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22" y="4389437"/>
            <a:ext cx="5965979" cy="31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17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Lexical Stress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0895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Stress: emphasis placed on a particular linguistic unit.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“You want me to do </a:t>
            </a:r>
            <a:r>
              <a:rPr lang="en-US" altLang="en-US" i="1" dirty="0"/>
              <a:t>what</a:t>
            </a:r>
            <a:r>
              <a:rPr lang="en-US" altLang="en-US" dirty="0"/>
              <a:t>?”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Lexical stress: emphasis placed on a particular syllable within a word.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Next week, more about syllables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In English, stress is very important in distinguishing between certain words.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e.g., insight vs. incite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How is lexical stress realized?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Stressed syllables are higher, louder, and longer than unstressed syllables.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The vowels of unstressed syllables are likely to be reduced (produced as schwa [ə]).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Examples: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accountable </a:t>
            </a:r>
            <a:r>
              <a:rPr lang="en-US" altLang="en-US" dirty="0">
                <a:latin typeface="Doulos SIL" charset="0"/>
              </a:rPr>
              <a:t>[</a:t>
            </a:r>
            <a:r>
              <a:rPr lang="en-US" altLang="en-US" dirty="0" err="1">
                <a:latin typeface="Doulos SIL" charset="0"/>
              </a:rPr>
              <a:t>əˈkaʊntəbəl</a:t>
            </a:r>
            <a:r>
              <a:rPr lang="en-US" altLang="en-US" dirty="0">
                <a:latin typeface="Doulos SIL" charset="0"/>
              </a:rPr>
              <a:t>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recent </a:t>
            </a:r>
            <a:r>
              <a:rPr lang="en-US" altLang="en-US" dirty="0">
                <a:latin typeface="Doulos SIL" charset="0"/>
              </a:rPr>
              <a:t>[ˈ</a:t>
            </a:r>
            <a:r>
              <a:rPr lang="en-US" altLang="en-US" dirty="0" err="1">
                <a:latin typeface="Doulos SIL" charset="0"/>
              </a:rPr>
              <a:t>risənt</a:t>
            </a:r>
            <a:r>
              <a:rPr lang="en-US" altLang="en-US" dirty="0">
                <a:latin typeface="Doulos SIL" charset="0"/>
              </a:rPr>
              <a:t>]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  <p:pic>
        <p:nvPicPr>
          <p:cNvPr id="2" name="En-us-accountabl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26112" y="4541837"/>
            <a:ext cx="457200" cy="457200"/>
          </a:xfrm>
          <a:prstGeom prst="rect">
            <a:avLst/>
          </a:prstGeom>
        </p:spPr>
      </p:pic>
      <p:pic>
        <p:nvPicPr>
          <p:cNvPr id="3" name="En-us-recen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26112" y="5151437"/>
            <a:ext cx="457200" cy="457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Feature: lip rounding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193925"/>
            <a:ext cx="8869362" cy="39592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Some vowels are </a:t>
            </a:r>
            <a:r>
              <a:rPr lang="en-US" altLang="en-US" b="1"/>
              <a:t>rounded</a:t>
            </a:r>
            <a:r>
              <a:rPr lang="en-US" altLang="en-US"/>
              <a:t>, meaning they are produced with rounded lips. MOO.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Some vowels are </a:t>
            </a:r>
            <a:r>
              <a:rPr lang="en-US" altLang="en-US" b="1"/>
              <a:t>unrounded</a:t>
            </a:r>
            <a:r>
              <a:rPr lang="en-US" altLang="en-US"/>
              <a:t>. MEE.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114800"/>
            <a:ext cx="7339013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38475" y="7132638"/>
            <a:ext cx="68373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/>
              <a:t>http://voiceguy.ca/wp-content/uploads/2012/03/overarticulation.jpg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Types of stress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0895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Primary stress: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All words* have one syllable that receives primary stress.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We mark primary stress in IPA with a straight apostrophe (ˈ) before the syllable.</a:t>
            </a:r>
          </a:p>
          <a:p>
            <a:pPr marL="1295400" lvl="2" indent="-287338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collect </a:t>
            </a:r>
            <a:r>
              <a:rPr lang="en-US" altLang="en-US" sz="2800" dirty="0">
                <a:latin typeface="Doulos SIL" charset="0"/>
              </a:rPr>
              <a:t>[</a:t>
            </a:r>
            <a:r>
              <a:rPr lang="en-US" altLang="en-US" sz="2800" dirty="0" err="1">
                <a:latin typeface="Doulos SIL" charset="0"/>
              </a:rPr>
              <a:t>kəˈlɛkt</a:t>
            </a:r>
            <a:r>
              <a:rPr lang="en-US" altLang="en-US" sz="2800" dirty="0">
                <a:latin typeface="Doulos SIL" charset="0"/>
              </a:rPr>
              <a:t>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Marking stress is optional in IPA.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882650" lvl="1" indent="-342900">
              <a:buSzPct val="7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400" dirty="0"/>
              <a:t>In connected speech, one-syllable </a:t>
            </a:r>
            <a:r>
              <a:rPr lang="en-US" altLang="en-US" sz="2400" b="1" dirty="0"/>
              <a:t>function words </a:t>
            </a:r>
            <a:r>
              <a:rPr lang="en-US" altLang="en-US" sz="2400" dirty="0"/>
              <a:t>(e.g. ‘and’, ‘of’, ‘for’) are often unstressed.</a:t>
            </a:r>
          </a:p>
          <a:p>
            <a:pPr marL="1282700" lvl="2" indent="-342900">
              <a:buSzPct val="7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“cats and dogs” [</a:t>
            </a:r>
            <a:r>
              <a:rPr lang="en-US" altLang="en-US" sz="2000" dirty="0">
                <a:latin typeface="Doulos SIL" charset="0"/>
              </a:rPr>
              <a:t>ˈ</a:t>
            </a:r>
            <a:r>
              <a:rPr lang="en-US" altLang="en-US" sz="2000" dirty="0" err="1"/>
              <a:t>kæts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ənd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Doulos SIL" charset="0"/>
              </a:rPr>
              <a:t>ˈ</a:t>
            </a:r>
            <a:r>
              <a:rPr lang="en-US" altLang="en-US" sz="2000" dirty="0" err="1"/>
              <a:t>dɔgz</a:t>
            </a:r>
            <a:r>
              <a:rPr lang="en-US" altLang="en-US" sz="2000" dirty="0"/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Types of stress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0895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Secondary stress: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Longer words sometimes have syllables receiving secondary stress, an intermediate level of stress.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Secondary stress is marked with a low apostrophe (</a:t>
            </a:r>
            <a:r>
              <a:rPr lang="en-US" altLang="en-US">
                <a:latin typeface="Doulos SIL" charset="0"/>
              </a:rPr>
              <a:t>ˌ</a:t>
            </a:r>
            <a:r>
              <a:rPr lang="en-US" altLang="en-US"/>
              <a:t>)</a:t>
            </a:r>
          </a:p>
          <a:p>
            <a:pPr marL="1295400" lvl="2" indent="-287338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organization </a:t>
            </a:r>
            <a:r>
              <a:rPr lang="en-US" altLang="en-US" sz="2800">
                <a:latin typeface="Doulos SIL" charset="0"/>
              </a:rPr>
              <a:t>[ˌɔrɡənɪˈzeɪʃən]</a:t>
            </a:r>
          </a:p>
        </p:txBody>
      </p:sp>
      <p:pic>
        <p:nvPicPr>
          <p:cNvPr id="2" name="En-us-organisatio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6757" y="4163485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9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Stress patterns in English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English has many word pairs like the following. Can you see a pattern?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record: [ˈ</a:t>
            </a:r>
            <a:r>
              <a:rPr lang="en-US" altLang="en-US" dirty="0" err="1"/>
              <a:t>rɛkərd</a:t>
            </a:r>
            <a:r>
              <a:rPr lang="en-US" altLang="en-US" dirty="0"/>
              <a:t>], [</a:t>
            </a:r>
            <a:r>
              <a:rPr lang="en-US" altLang="en-US" dirty="0" err="1"/>
              <a:t>rəˈkɔrd</a:t>
            </a:r>
            <a:r>
              <a:rPr lang="en-US" altLang="en-US" dirty="0"/>
              <a:t>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address: [ˈ</a:t>
            </a:r>
            <a:r>
              <a:rPr lang="en-US" altLang="en-US" dirty="0" err="1"/>
              <a:t>ædrɛs</a:t>
            </a:r>
            <a:r>
              <a:rPr lang="en-US" altLang="en-US" dirty="0"/>
              <a:t>], [</a:t>
            </a:r>
            <a:r>
              <a:rPr lang="en-US" altLang="en-US" dirty="0" err="1"/>
              <a:t>əˈdrɛs</a:t>
            </a:r>
            <a:r>
              <a:rPr lang="en-US" altLang="en-US" dirty="0"/>
              <a:t>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import: [ˈ</a:t>
            </a:r>
            <a:r>
              <a:rPr lang="en-US" altLang="en-US" dirty="0" err="1"/>
              <a:t>ɪmpɔrt</a:t>
            </a:r>
            <a:r>
              <a:rPr lang="en-US" altLang="en-US" dirty="0"/>
              <a:t>], [</a:t>
            </a:r>
            <a:r>
              <a:rPr lang="en-US" altLang="en-US" dirty="0" err="1"/>
              <a:t>ɪmˈpɔrt</a:t>
            </a:r>
            <a:r>
              <a:rPr lang="en-US" altLang="en-US" dirty="0"/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Stress patterns in English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English has many word pairs like the following. Can you see a pattern?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record: [ˈ</a:t>
            </a:r>
            <a:r>
              <a:rPr lang="en-US" altLang="en-US" dirty="0" err="1"/>
              <a:t>rɛkərd</a:t>
            </a:r>
            <a:r>
              <a:rPr lang="en-US" altLang="en-US" dirty="0"/>
              <a:t>], [</a:t>
            </a:r>
            <a:r>
              <a:rPr lang="en-US" altLang="en-US" dirty="0" err="1"/>
              <a:t>rəˈkɔrd</a:t>
            </a:r>
            <a:r>
              <a:rPr lang="en-US" altLang="en-US" dirty="0"/>
              <a:t>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address: [ˈ</a:t>
            </a:r>
            <a:r>
              <a:rPr lang="en-US" altLang="en-US" dirty="0" err="1"/>
              <a:t>ædrɛs</a:t>
            </a:r>
            <a:r>
              <a:rPr lang="en-US" altLang="en-US" dirty="0"/>
              <a:t>], [</a:t>
            </a:r>
            <a:r>
              <a:rPr lang="en-US" altLang="en-US" dirty="0" err="1"/>
              <a:t>əˈdrɛs</a:t>
            </a:r>
            <a:r>
              <a:rPr lang="en-US" altLang="en-US" dirty="0"/>
              <a:t>]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import: [ˈ</a:t>
            </a:r>
            <a:r>
              <a:rPr lang="en-US" altLang="en-US" dirty="0" err="1"/>
              <a:t>ɪmpɔrt</a:t>
            </a:r>
            <a:r>
              <a:rPr lang="en-US" altLang="en-US" dirty="0"/>
              <a:t>], [</a:t>
            </a:r>
            <a:r>
              <a:rPr lang="en-US" altLang="en-US" dirty="0" err="1"/>
              <a:t>ɪmˈpɔrt</a:t>
            </a:r>
            <a:r>
              <a:rPr lang="en-US" altLang="en-US" dirty="0"/>
              <a:t>]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The version with </a:t>
            </a:r>
            <a:r>
              <a:rPr lang="en-US" altLang="en-US" b="1" dirty="0"/>
              <a:t>initial stress</a:t>
            </a:r>
            <a:r>
              <a:rPr lang="en-US" altLang="en-US" dirty="0"/>
              <a:t> is a noun, while the verb has</a:t>
            </a:r>
            <a:r>
              <a:rPr lang="en-US" altLang="en-US" b="1" dirty="0"/>
              <a:t> final stress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Stress in Singapore English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2332037"/>
            <a:ext cx="8869362" cy="38211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Stress works a bit differently in Singapore English than in US/UK English.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Unstressed syllables do not lower in pitch or shorten as much, and there is less vowel reduction.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Practice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Where is the primary stress in these words: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surroundings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taxidermy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linguist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linguistics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phonetics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phonological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Singapore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Practice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Where is the primary stress in these words: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su</a:t>
            </a:r>
            <a:r>
              <a:rPr lang="en-US" altLang="en-US" dirty="0">
                <a:solidFill>
                  <a:srgbClr val="C5000B"/>
                </a:solidFill>
              </a:rPr>
              <a:t>rround</a:t>
            </a:r>
            <a:r>
              <a:rPr lang="en-US" altLang="en-US" dirty="0"/>
              <a:t>ings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C5000B"/>
                </a:solidFill>
              </a:rPr>
              <a:t>tax</a:t>
            </a:r>
            <a:r>
              <a:rPr lang="en-US" altLang="en-US" dirty="0"/>
              <a:t>idermy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C5000B"/>
                </a:solidFill>
              </a:rPr>
              <a:t>lin</a:t>
            </a:r>
            <a:r>
              <a:rPr lang="en-US" altLang="en-US" dirty="0"/>
              <a:t>guist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lin</a:t>
            </a:r>
            <a:r>
              <a:rPr lang="en-US" altLang="en-US" dirty="0">
                <a:solidFill>
                  <a:srgbClr val="C5000B"/>
                </a:solidFill>
              </a:rPr>
              <a:t>guis</a:t>
            </a:r>
            <a:r>
              <a:rPr lang="en-US" altLang="en-US" dirty="0"/>
              <a:t>tics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pho</a:t>
            </a:r>
            <a:r>
              <a:rPr lang="en-US" altLang="en-US" dirty="0">
                <a:solidFill>
                  <a:srgbClr val="C5000B"/>
                </a:solidFill>
              </a:rPr>
              <a:t>ne</a:t>
            </a:r>
            <a:r>
              <a:rPr lang="en-US" altLang="en-US" dirty="0"/>
              <a:t>tics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phono</a:t>
            </a:r>
            <a:r>
              <a:rPr lang="en-US" altLang="en-US" dirty="0">
                <a:solidFill>
                  <a:srgbClr val="C5000B"/>
                </a:solidFill>
              </a:rPr>
              <a:t>lo</a:t>
            </a:r>
            <a:r>
              <a:rPr lang="en-US" altLang="en-US" dirty="0"/>
              <a:t>gical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C5000B"/>
                </a:solidFill>
              </a:rPr>
              <a:t>Sin</a:t>
            </a:r>
            <a:r>
              <a:rPr lang="en-US" altLang="en-US" dirty="0"/>
              <a:t>gapore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Key Concepts for Phonetics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1800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The speech chain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The vocal tract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Consonants: voicing, place of articulation, manner of articulation.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Vowels: lip rounding, height, frontedness, tenseness, monophthong vs. diphthong.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Key differences in US, UK, and Singapore English pronunciation.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Stress: primary, secondary stress.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Next week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Phonology!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Which of these vowels are rounded?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2103437"/>
            <a:ext cx="8869362" cy="457200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MOW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MAY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PUT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PUTT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MET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PIT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MAMA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MOP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10573</TotalTime>
  <Words>4175</Words>
  <Application>Microsoft Office PowerPoint</Application>
  <PresentationFormat>Custom</PresentationFormat>
  <Paragraphs>829</Paragraphs>
  <Slides>88</Slides>
  <Notes>85</Notes>
  <HiddenSlides>0</HiddenSlides>
  <MMClips>19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Doulos SIL</vt:lpstr>
      <vt:lpstr>Arial</vt:lpstr>
      <vt:lpstr>Symbol</vt:lpstr>
      <vt:lpstr>Times New Roman</vt:lpstr>
      <vt:lpstr>Wingdings</vt:lpstr>
      <vt:lpstr>Office Theme</vt:lpstr>
      <vt:lpstr>Week 3: Phonetics II</vt:lpstr>
      <vt:lpstr>Today</vt:lpstr>
      <vt:lpstr>Reminder: Consonants vs. Vowels</vt:lpstr>
      <vt:lpstr>Reminder: Three key features capture consonants</vt:lpstr>
      <vt:lpstr>Can we use the same features for vowels?</vt:lpstr>
      <vt:lpstr>Can we use the same features for vowels?</vt:lpstr>
      <vt:lpstr>What features are important for vowels?</vt:lpstr>
      <vt:lpstr>Feature: lip rounding</vt:lpstr>
      <vt:lpstr>Which of these vowels are rounded? </vt:lpstr>
      <vt:lpstr>Which of these vowels are rounded? </vt:lpstr>
      <vt:lpstr>More features</vt:lpstr>
      <vt:lpstr>More features</vt:lpstr>
      <vt:lpstr>Feature: height</vt:lpstr>
      <vt:lpstr>Feature: height</vt:lpstr>
      <vt:lpstr>Feature: frontness</vt:lpstr>
      <vt:lpstr>Feature: frontness</vt:lpstr>
      <vt:lpstr>Feature: frontness</vt:lpstr>
      <vt:lpstr>Practice: features</vt:lpstr>
      <vt:lpstr>Practice: features</vt:lpstr>
      <vt:lpstr>Practice: features</vt:lpstr>
      <vt:lpstr>Feature: tense vs. lax</vt:lpstr>
      <vt:lpstr>Feature: tense vs. lax</vt:lpstr>
      <vt:lpstr>Feature: tense vs. lax</vt:lpstr>
      <vt:lpstr>Feature: tense vs. lax</vt:lpstr>
      <vt:lpstr>Feature: tense vs. lax</vt:lpstr>
      <vt:lpstr>Feature: tense vs. lax</vt:lpstr>
      <vt:lpstr>Representing the vowel system</vt:lpstr>
      <vt:lpstr>Representing the vowel system</vt:lpstr>
      <vt:lpstr>Full IPA vowel chart</vt:lpstr>
      <vt:lpstr>Full IPA vowel chart:  symbols you need to know</vt:lpstr>
      <vt:lpstr>Where is tense vs. lax?</vt:lpstr>
      <vt:lpstr>Are these all the vowels?</vt:lpstr>
      <vt:lpstr>Summary: vowel features</vt:lpstr>
      <vt:lpstr>Question: how many possible vowels are there?</vt:lpstr>
      <vt:lpstr>The infinite vowel space</vt:lpstr>
      <vt:lpstr>Variable vowels</vt:lpstr>
      <vt:lpstr>A note about Singapore and vowels</vt:lpstr>
      <vt:lpstr>A note about Singapore and vowels</vt:lpstr>
      <vt:lpstr>So what are we learning for this course?</vt:lpstr>
      <vt:lpstr>General American vowels</vt:lpstr>
      <vt:lpstr>General American vowels</vt:lpstr>
      <vt:lpstr>General American vowels</vt:lpstr>
      <vt:lpstr>General American vowels</vt:lpstr>
      <vt:lpstr>GenAm Monophthongs</vt:lpstr>
      <vt:lpstr>GenAm Diphthongs</vt:lpstr>
      <vt:lpstr>Postvocalic r</vt:lpstr>
      <vt:lpstr>GenAm examples</vt:lpstr>
      <vt:lpstr>GenAm examples</vt:lpstr>
      <vt:lpstr>GenAm examples</vt:lpstr>
      <vt:lpstr>GenAm examples</vt:lpstr>
      <vt:lpstr>Received Pronunciation</vt:lpstr>
      <vt:lpstr>RP vowel chart</vt:lpstr>
      <vt:lpstr>RP vowel chart</vt:lpstr>
      <vt:lpstr>RP vowel chart</vt:lpstr>
      <vt:lpstr>RP vowel chart</vt:lpstr>
      <vt:lpstr>US vs. UK differences</vt:lpstr>
      <vt:lpstr>RP: Postvocalic r</vt:lpstr>
      <vt:lpstr>NOTE: Alternative IPA conventions in British English</vt:lpstr>
      <vt:lpstr>RP Practice</vt:lpstr>
      <vt:lpstr>RP Practice</vt:lpstr>
      <vt:lpstr>RP Practice</vt:lpstr>
      <vt:lpstr>RP Practice</vt:lpstr>
      <vt:lpstr>Reminder: RP vowel chart</vt:lpstr>
      <vt:lpstr>Singapore Eng. vowel chart</vt:lpstr>
      <vt:lpstr>So many mergers!</vt:lpstr>
      <vt:lpstr>Diphthongs</vt:lpstr>
      <vt:lpstr>Postvocalic r</vt:lpstr>
      <vt:lpstr>Tense vs. Lax?</vt:lpstr>
      <vt:lpstr>SingE Practice</vt:lpstr>
      <vt:lpstr>SingE Practice</vt:lpstr>
      <vt:lpstr>Summary</vt:lpstr>
      <vt:lpstr>Summary (cont’d)</vt:lpstr>
      <vt:lpstr>Some resources</vt:lpstr>
      <vt:lpstr>Some resources: Soundy stuff</vt:lpstr>
      <vt:lpstr>Apps</vt:lpstr>
      <vt:lpstr>Note: variations in IPA</vt:lpstr>
      <vt:lpstr>Note: variations in IPA</vt:lpstr>
      <vt:lpstr>Lexical Stress</vt:lpstr>
      <vt:lpstr>How is lexical stress realized?</vt:lpstr>
      <vt:lpstr>Types of stress</vt:lpstr>
      <vt:lpstr>Types of stress</vt:lpstr>
      <vt:lpstr>Stress patterns in English</vt:lpstr>
      <vt:lpstr>Stress patterns in English</vt:lpstr>
      <vt:lpstr>Stress in Singapore English</vt:lpstr>
      <vt:lpstr>Practice</vt:lpstr>
      <vt:lpstr>Practice</vt:lpstr>
      <vt:lpstr>Key Concepts for Phonetics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Phonetics II</dc:title>
  <dc:creator>Starr</dc:creator>
  <cp:lastModifiedBy>Rebecca Starr</cp:lastModifiedBy>
  <cp:revision>1092</cp:revision>
  <cp:lastPrinted>1601-01-01T00:00:00Z</cp:lastPrinted>
  <dcterms:created xsi:type="dcterms:W3CDTF">2014-07-11T13:14:28Z</dcterms:created>
  <dcterms:modified xsi:type="dcterms:W3CDTF">2025-01-20T09:04:07Z</dcterms:modified>
</cp:coreProperties>
</file>