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72" r:id="rId5"/>
    <p:sldId id="273" r:id="rId6"/>
    <p:sldId id="274" r:id="rId7"/>
    <p:sldId id="277" r:id="rId8"/>
    <p:sldId id="278" r:id="rId9"/>
    <p:sldId id="275" r:id="rId10"/>
    <p:sldId id="27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3D1-B560-4560-9C04-8D4D5DB0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B360-C3DA-44F4-A38B-633A8B4F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2262-812E-47AA-B227-5A12265F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7C4E-91E9-4EC5-BFE7-D4D746C7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C597-AAE1-4078-8594-0511F775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87E-B049-4D23-9058-3FFC59A8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EC5BF-12AB-429D-A8F0-8933138B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4A3B-1E8E-4227-8FCC-6E1D86E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69E6-7C1A-42C8-A872-5D27CDF6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14F8-E811-4471-B596-4F8A4D9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868BA-E7C8-401C-BF57-873367673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5453-1310-466A-A121-5988C999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1383-FC48-4F4C-B35F-CB7BACE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C998-A632-4241-8439-55DF62D1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97AF-1E6D-402C-AE0F-94AAB7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A78A-28AA-4621-B25C-F75E754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2DA0-6DFC-411A-967E-EC67099F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1424-A88B-49FE-AC66-28D3EB9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7A1B-6F06-4FB3-9A1A-24906D0F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3362-D727-49FE-B1E3-858BF8A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5C19-C768-4A14-A9D3-CD79CFC4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407E-0FFA-4142-B76E-75726FAF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968A-603C-407E-BEFD-1D32827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6E06-D64F-4C09-A737-2AA6722D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7CE3-9BE8-4019-8ABC-3C70B3E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8A1D-11AB-4228-9FBC-BCDF512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A2FB-6F97-4066-861E-04CEE23B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D914-C20F-4362-83CD-830517F6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E8EE-8581-49AC-8AD7-D8452FF3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863D-F878-4284-B7FC-FCEC53EA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5A41-D225-4D7A-AC43-9992933E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57EE-D414-4B25-AA13-BBA9BB3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E7BC-3733-4304-8DD0-E3FEBD20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57410-F4F3-4446-9770-C0747C4A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4BB41-6CBB-4C73-8362-DF1E4529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46D06-E70D-42B3-95E9-F43C39AA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09CFE-10AC-46C2-A868-EF3062E2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1C950-191E-4E51-B05C-D6A2118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845AF-89B8-4C74-AE17-2C377DA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98CB-8435-41F9-B6F2-4550D410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6D92B-BFAF-45E4-B9B5-0D6CEF75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806AC-635D-493A-B743-893A22C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07CF-DC3D-4E31-9AF6-EE700D73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ED55-3A42-42FC-B3D7-D558128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5E734-72DF-430D-A532-FE8CD0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DCD74-99B6-4AA9-A849-3D09213C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A1FF-7EB8-444E-9138-5149FD5E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EAD4-909D-4035-8D85-2647A18E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52A50-3A4A-4961-B7BD-E76CB74D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891F-F6B3-4E77-B184-3A5C5420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432C-D09E-4574-87BD-B49DD16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2F4E-A402-4CD9-B168-C02A6F6E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D043-C264-4D3C-8660-C3D8B6E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FE1F9-2982-4D3E-B6DA-56FF74E2B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844A-6021-43CC-B6D5-AC980294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FFC3-6136-46AB-8B5C-EFC0229F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DF83-889B-46A0-B219-51EFD338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E9A0-7E1E-4D94-9E04-64CD6B4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4E90A-D545-4DFA-A8C3-4E49449A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5DD3-7564-4427-B9C1-8AA829EB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78FA-228B-47E3-BD42-474EF4B38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4D4A-8E93-4E83-864D-0FCBB91FA70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807F-16B7-4547-9BDB-B6568CBA2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A4A-5E43-4B7D-B9AB-29BAD7B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B0C3-32A9-4138-BE19-2F277D22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stonruter.github.io/ipa-chart/keyboar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5C3-A9C9-4183-82A5-5C6A3F190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3: Phonetics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EFD3-2A39-493E-AC4D-C45E1F3C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EL1101E</a:t>
            </a:r>
          </a:p>
        </p:txBody>
      </p:sp>
    </p:spTree>
    <p:extLst>
      <p:ext uri="{BB962C8B-B14F-4D97-AF65-F5344CB8AC3E}">
        <p14:creationId xmlns:p14="http://schemas.microsoft.com/office/powerpoint/2010/main" val="308221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171-690E-45A7-B962-467E478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practice: where is the stress in these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1CD-E436-4023-AA3D-3229BA83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373"/>
            <a:ext cx="10515600" cy="3973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Familiar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fə</a:t>
            </a:r>
            <a:r>
              <a:rPr lang="en-US" b="1" dirty="0" err="1">
                <a:solidFill>
                  <a:schemeClr val="accent6"/>
                </a:solidFill>
              </a:rPr>
              <a:t>ˈmɪl</a:t>
            </a:r>
            <a:r>
              <a:rPr lang="en-US" dirty="0" err="1">
                <a:solidFill>
                  <a:srgbClr val="C00000"/>
                </a:solidFill>
              </a:rPr>
              <a:t>jər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2. Familiarity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fə</a:t>
            </a:r>
            <a:r>
              <a:rPr lang="en-US" b="1" dirty="0" err="1">
                <a:solidFill>
                  <a:srgbClr val="00B0F0"/>
                </a:solidFill>
              </a:rPr>
              <a:t>ˌmɪl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="1" dirty="0" err="1">
                <a:solidFill>
                  <a:schemeClr val="accent6"/>
                </a:solidFill>
              </a:rPr>
              <a:t>ˈeɪr</a:t>
            </a:r>
            <a:r>
              <a:rPr lang="en-US" dirty="0" err="1">
                <a:solidFill>
                  <a:srgbClr val="C00000"/>
                </a:solidFill>
              </a:rPr>
              <a:t>ɪɾi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3. Familiarize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fə</a:t>
            </a:r>
            <a:r>
              <a:rPr lang="en-US" b="1" dirty="0" err="1">
                <a:solidFill>
                  <a:schemeClr val="accent6"/>
                </a:solidFill>
              </a:rPr>
              <a:t>ˈmɪl</a:t>
            </a:r>
            <a:r>
              <a:rPr lang="en-US" dirty="0" err="1">
                <a:solidFill>
                  <a:srgbClr val="C00000"/>
                </a:solidFill>
              </a:rPr>
              <a:t>jə</a:t>
            </a:r>
            <a:r>
              <a:rPr lang="en-US" b="1" dirty="0" err="1">
                <a:solidFill>
                  <a:srgbClr val="00B0F0"/>
                </a:solidFill>
              </a:rPr>
              <a:t>ˌraɪz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4. Familiarization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fə</a:t>
            </a:r>
            <a:r>
              <a:rPr lang="en-US" b="1" dirty="0" err="1">
                <a:solidFill>
                  <a:srgbClr val="00B0F0"/>
                </a:solidFill>
              </a:rPr>
              <a:t>ˌmɪl</a:t>
            </a:r>
            <a:r>
              <a:rPr lang="en-US" dirty="0" err="1">
                <a:solidFill>
                  <a:srgbClr val="C00000"/>
                </a:solidFill>
              </a:rPr>
              <a:t>jərə</a:t>
            </a:r>
            <a:r>
              <a:rPr lang="en-US" b="1" dirty="0" err="1">
                <a:solidFill>
                  <a:schemeClr val="accent6"/>
                </a:solidFill>
              </a:rPr>
              <a:t>ˈzeɪ</a:t>
            </a:r>
            <a:r>
              <a:rPr lang="en-US" dirty="0" err="1">
                <a:solidFill>
                  <a:srgbClr val="C00000"/>
                </a:solidFill>
              </a:rPr>
              <a:t>ʃən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0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78C2-AFD4-4B36-9383-8822FDB2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13867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9496-35E6-4750-8500-A1EF722A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IPA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AE49-0544-4D5D-9F9A-D2B7DC13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https://westonruter.github.io/ipa-chart/keyboard/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34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A71E-2766-45AF-814B-BB918672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practice: odd one out (US and UK English)?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15EC-0D68-431F-8E4A-E2DD2B7D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357"/>
            <a:ext cx="10515600" cy="39846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[ɛ, u, </a:t>
            </a:r>
            <a:r>
              <a:rPr lang="en-US" dirty="0" err="1"/>
              <a:t>i</a:t>
            </a:r>
            <a:r>
              <a:rPr lang="en-US" dirty="0"/>
              <a:t>, ʊ]</a:t>
            </a:r>
          </a:p>
          <a:p>
            <a:pPr marL="514350" indent="-514350">
              <a:buAutoNum type="arabicPeriod"/>
            </a:pPr>
            <a:r>
              <a:rPr lang="en-US" dirty="0"/>
              <a:t>[u, o, ɑ]</a:t>
            </a:r>
          </a:p>
          <a:p>
            <a:pPr marL="514350" indent="-514350">
              <a:buAutoNum type="arabicPeriod"/>
            </a:pPr>
            <a:r>
              <a:rPr lang="en-US" dirty="0"/>
              <a:t>[ə, ɛ, o, u]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ɛ, æ, o, u]</a:t>
            </a:r>
          </a:p>
        </p:txBody>
      </p:sp>
    </p:spTree>
    <p:extLst>
      <p:ext uri="{BB962C8B-B14F-4D97-AF65-F5344CB8AC3E}">
        <p14:creationId xmlns:p14="http://schemas.microsoft.com/office/powerpoint/2010/main" val="353829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A71E-2766-45AF-814B-BB918672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practice: odd one out (US and UK English)?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15EC-0D68-431F-8E4A-E2DD2B7D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357"/>
            <a:ext cx="10515600" cy="39846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b="1" dirty="0">
                <a:solidFill>
                  <a:srgbClr val="C00000"/>
                </a:solidFill>
              </a:rPr>
              <a:t>ɛ</a:t>
            </a:r>
            <a:r>
              <a:rPr lang="en-US" dirty="0"/>
              <a:t>, u, </a:t>
            </a:r>
            <a:r>
              <a:rPr lang="en-US" dirty="0" err="1"/>
              <a:t>i</a:t>
            </a:r>
            <a:r>
              <a:rPr lang="en-US" dirty="0"/>
              <a:t>, ʊ] all the rest are high vowels</a:t>
            </a:r>
          </a:p>
          <a:p>
            <a:pPr marL="514350" indent="-514350">
              <a:buAutoNum type="arabicPeriod"/>
            </a:pPr>
            <a:r>
              <a:rPr lang="en-US" dirty="0"/>
              <a:t>[u, o, </a:t>
            </a:r>
            <a:r>
              <a:rPr lang="en-US" b="1" dirty="0">
                <a:solidFill>
                  <a:srgbClr val="C00000"/>
                </a:solidFill>
              </a:rPr>
              <a:t>ɑ</a:t>
            </a:r>
            <a:r>
              <a:rPr lang="en-US" dirty="0"/>
              <a:t>] all the rest are rounded vowels</a:t>
            </a:r>
          </a:p>
          <a:p>
            <a:pPr marL="514350" indent="-514350">
              <a:buAutoNum type="arabicPeriod"/>
            </a:pPr>
            <a:r>
              <a:rPr lang="en-US" dirty="0"/>
              <a:t>[ə, ɛ, o, 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dirty="0"/>
              <a:t>] all the rest are mid vowels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ɛ, æ,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, u] all the rest are monophthongs that appear in US and UK English</a:t>
            </a:r>
          </a:p>
        </p:txBody>
      </p:sp>
    </p:spTree>
    <p:extLst>
      <p:ext uri="{BB962C8B-B14F-4D97-AF65-F5344CB8AC3E}">
        <p14:creationId xmlns:p14="http://schemas.microsoft.com/office/powerpoint/2010/main" val="45672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1D43-300B-4736-887A-F22AB51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practice: what word pairs are these in US English?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E376-D4C7-4792-B291-D0711B28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289"/>
            <a:ext cx="10515600" cy="40286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[</a:t>
            </a:r>
            <a:r>
              <a:rPr lang="en-US" dirty="0" err="1"/>
              <a:t>kʌt</a:t>
            </a:r>
            <a:r>
              <a:rPr lang="en-US" dirty="0"/>
              <a:t>] – [</a:t>
            </a:r>
            <a:r>
              <a:rPr lang="en-US" dirty="0" err="1"/>
              <a:t>kæt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2. [</a:t>
            </a:r>
            <a:r>
              <a:rPr lang="en-US" dirty="0" err="1"/>
              <a:t>wird</a:t>
            </a:r>
            <a:r>
              <a:rPr lang="en-US" dirty="0"/>
              <a:t>] – [</a:t>
            </a:r>
            <a:r>
              <a:rPr lang="en-US" dirty="0" err="1"/>
              <a:t>waɪrd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3. [</a:t>
            </a:r>
            <a:r>
              <a:rPr lang="en-US" dirty="0" err="1"/>
              <a:t>bʊk</a:t>
            </a:r>
            <a:r>
              <a:rPr lang="en-US" dirty="0"/>
              <a:t>] – [</a:t>
            </a:r>
            <a:r>
              <a:rPr lang="en-US" dirty="0" err="1"/>
              <a:t>bʌk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4. [</a:t>
            </a:r>
            <a:r>
              <a:rPr lang="en-US" dirty="0" err="1"/>
              <a:t>bɜrd</a:t>
            </a:r>
            <a:r>
              <a:rPr lang="en-US" dirty="0"/>
              <a:t>] – [bird]</a:t>
            </a:r>
          </a:p>
          <a:p>
            <a:pPr marL="0" indent="0">
              <a:buNone/>
            </a:pPr>
            <a:r>
              <a:rPr lang="en-US" dirty="0"/>
              <a:t>5. [</a:t>
            </a:r>
            <a:r>
              <a:rPr lang="en-US" dirty="0" err="1"/>
              <a:t>kɔfi</a:t>
            </a:r>
            <a:r>
              <a:rPr lang="en-US" dirty="0"/>
              <a:t>] – [</a:t>
            </a:r>
            <a:r>
              <a:rPr lang="en-US" dirty="0" err="1"/>
              <a:t>kæfeɪ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719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1D43-300B-4736-887A-F22AB51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practice: what word pairs are these in US English?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E376-D4C7-4792-B291-D0711B28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289"/>
            <a:ext cx="10515600" cy="40286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[</a:t>
            </a:r>
            <a:r>
              <a:rPr lang="en-US" dirty="0" err="1"/>
              <a:t>kʌt</a:t>
            </a:r>
            <a:r>
              <a:rPr lang="en-US" dirty="0"/>
              <a:t>] – [</a:t>
            </a:r>
            <a:r>
              <a:rPr lang="en-US" dirty="0" err="1"/>
              <a:t>kæt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cut – cat</a:t>
            </a:r>
          </a:p>
          <a:p>
            <a:pPr marL="0" indent="0">
              <a:buNone/>
            </a:pPr>
            <a:r>
              <a:rPr lang="en-US" dirty="0"/>
              <a:t>2. [</a:t>
            </a:r>
            <a:r>
              <a:rPr lang="en-US" dirty="0" err="1"/>
              <a:t>wird</a:t>
            </a:r>
            <a:r>
              <a:rPr lang="en-US" dirty="0"/>
              <a:t>] – [</a:t>
            </a:r>
            <a:r>
              <a:rPr lang="en-US" dirty="0" err="1"/>
              <a:t>waɪrd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weird – wired</a:t>
            </a:r>
          </a:p>
          <a:p>
            <a:pPr marL="0" indent="0">
              <a:buNone/>
            </a:pPr>
            <a:r>
              <a:rPr lang="en-US" dirty="0"/>
              <a:t>3. [</a:t>
            </a:r>
            <a:r>
              <a:rPr lang="en-US" dirty="0" err="1"/>
              <a:t>bʊk</a:t>
            </a:r>
            <a:r>
              <a:rPr lang="en-US" dirty="0"/>
              <a:t>] – [</a:t>
            </a:r>
            <a:r>
              <a:rPr lang="en-US" dirty="0" err="1"/>
              <a:t>bʌk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book – buck</a:t>
            </a:r>
          </a:p>
          <a:p>
            <a:pPr marL="0" indent="0">
              <a:buNone/>
            </a:pPr>
            <a:r>
              <a:rPr lang="en-US" dirty="0"/>
              <a:t>4. [</a:t>
            </a:r>
            <a:r>
              <a:rPr lang="en-US" dirty="0" err="1"/>
              <a:t>bɜrd</a:t>
            </a:r>
            <a:r>
              <a:rPr lang="en-US" dirty="0"/>
              <a:t>] – [bird] </a:t>
            </a:r>
            <a:r>
              <a:rPr lang="en-US" dirty="0">
                <a:solidFill>
                  <a:srgbClr val="C00000"/>
                </a:solidFill>
              </a:rPr>
              <a:t>bird – beard</a:t>
            </a:r>
          </a:p>
          <a:p>
            <a:pPr marL="0" indent="0">
              <a:buNone/>
            </a:pPr>
            <a:r>
              <a:rPr lang="en-US" dirty="0"/>
              <a:t>5. [</a:t>
            </a:r>
            <a:r>
              <a:rPr lang="en-US" dirty="0" err="1"/>
              <a:t>kɔfi</a:t>
            </a:r>
            <a:r>
              <a:rPr lang="en-US" dirty="0"/>
              <a:t>] – [</a:t>
            </a:r>
            <a:r>
              <a:rPr lang="en-US" dirty="0" err="1"/>
              <a:t>kæfeɪ</a:t>
            </a:r>
            <a:r>
              <a:rPr lang="en-US" dirty="0"/>
              <a:t>]  </a:t>
            </a:r>
            <a:r>
              <a:rPr lang="en-US" dirty="0">
                <a:solidFill>
                  <a:srgbClr val="C00000"/>
                </a:solidFill>
              </a:rPr>
              <a:t>coffee – café</a:t>
            </a:r>
          </a:p>
        </p:txBody>
      </p:sp>
    </p:spTree>
    <p:extLst>
      <p:ext uri="{BB962C8B-B14F-4D97-AF65-F5344CB8AC3E}">
        <p14:creationId xmlns:p14="http://schemas.microsoft.com/office/powerpoint/2010/main" val="14523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63162-22A5-9061-0B83-C4A2E116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5617-A8A5-B67E-E530-DB649DD3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Vowel practice: is this a word in US, UK, or SG English? What word is it? How would the IPA change in other varieties?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44A8-788F-CEBD-9D76-48EAD5A5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289"/>
            <a:ext cx="10515600" cy="402867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bəʊ</a:t>
            </a:r>
            <a:r>
              <a:rPr lang="en-SG" dirty="0"/>
              <a:t>t</a:t>
            </a:r>
            <a:r>
              <a:rPr lang="en-US" dirty="0"/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slɪpər</a:t>
            </a:r>
            <a:r>
              <a:rPr lang="en-US" dirty="0"/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tʃɒp</a:t>
            </a:r>
            <a:r>
              <a:rPr lang="en-US" dirty="0"/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mekap</a:t>
            </a:r>
            <a:r>
              <a:rPr lang="en-US" dirty="0"/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dʒɔdʒ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946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04FA-006B-5FD9-BBBB-79629BB3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9B03-82A7-E83D-754A-F806670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Vowel practice: is this a word in US, UK, or SG English? What word is it? How would the IPA change in other varieties?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AB1E-5980-D6C6-EAD2-C61DBC8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289"/>
            <a:ext cx="10515600" cy="402867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bəʊ</a:t>
            </a:r>
            <a:r>
              <a:rPr lang="en-SG" dirty="0"/>
              <a:t>t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UK: “boat”.  US: [</a:t>
            </a:r>
            <a:r>
              <a:rPr lang="en-US" dirty="0" err="1">
                <a:solidFill>
                  <a:srgbClr val="C00000"/>
                </a:solidFill>
              </a:rPr>
              <a:t>boʊ</a:t>
            </a:r>
            <a:r>
              <a:rPr lang="en-SG" dirty="0">
                <a:solidFill>
                  <a:srgbClr val="C00000"/>
                </a:solidFill>
              </a:rPr>
              <a:t>t], SG: [bot]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slɪpər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US: “slipper”. UK: [</a:t>
            </a:r>
            <a:r>
              <a:rPr lang="en-US" dirty="0" err="1">
                <a:solidFill>
                  <a:srgbClr val="C00000"/>
                </a:solidFill>
              </a:rPr>
              <a:t>slɪpə</a:t>
            </a:r>
            <a:r>
              <a:rPr lang="en-US" dirty="0">
                <a:solidFill>
                  <a:srgbClr val="C00000"/>
                </a:solidFill>
              </a:rPr>
              <a:t>], SG: [</a:t>
            </a:r>
            <a:r>
              <a:rPr lang="en-US" dirty="0" err="1">
                <a:solidFill>
                  <a:srgbClr val="C00000"/>
                </a:solidFill>
              </a:rPr>
              <a:t>slipə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tʃɒp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UK: “chop”. US: [</a:t>
            </a:r>
            <a:r>
              <a:rPr lang="en-US" dirty="0" err="1">
                <a:solidFill>
                  <a:srgbClr val="C00000"/>
                </a:solidFill>
              </a:rPr>
              <a:t>tʃɑp</a:t>
            </a:r>
            <a:r>
              <a:rPr lang="en-US" dirty="0">
                <a:solidFill>
                  <a:srgbClr val="C00000"/>
                </a:solidFill>
              </a:rPr>
              <a:t>], SG: [</a:t>
            </a:r>
            <a:r>
              <a:rPr lang="en-US" dirty="0" err="1">
                <a:solidFill>
                  <a:srgbClr val="C00000"/>
                </a:solidFill>
              </a:rPr>
              <a:t>tʃɔp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mekap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SG: “makeup.” UK/US: [</a:t>
            </a:r>
            <a:r>
              <a:rPr lang="en-US" dirty="0" err="1">
                <a:solidFill>
                  <a:srgbClr val="C00000"/>
                </a:solidFill>
              </a:rPr>
              <a:t>meɪkʌp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[</a:t>
            </a:r>
            <a:r>
              <a:rPr lang="en-US" dirty="0" err="1"/>
              <a:t>dʒɔdʒ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SG: “George.” UK: [</a:t>
            </a:r>
            <a:r>
              <a:rPr lang="en-US" dirty="0" err="1">
                <a:solidFill>
                  <a:srgbClr val="C00000"/>
                </a:solidFill>
              </a:rPr>
              <a:t>dʒɔ:dʒ</a:t>
            </a:r>
            <a:r>
              <a:rPr lang="en-US" dirty="0">
                <a:solidFill>
                  <a:srgbClr val="C00000"/>
                </a:solidFill>
              </a:rPr>
              <a:t>], US: [</a:t>
            </a:r>
            <a:r>
              <a:rPr lang="en-US" dirty="0" err="1">
                <a:solidFill>
                  <a:srgbClr val="C00000"/>
                </a:solidFill>
              </a:rPr>
              <a:t>dʒɔrdʒ</a:t>
            </a:r>
            <a:r>
              <a:rPr lang="en-US" dirty="0">
                <a:solidFill>
                  <a:srgbClr val="C00000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42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171-690E-45A7-B962-467E478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practice: where is the stress in these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1CD-E436-4023-AA3D-3229BA83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373"/>
            <a:ext cx="10515600" cy="3973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Familiar</a:t>
            </a:r>
          </a:p>
          <a:p>
            <a:pPr marL="0" indent="0">
              <a:buNone/>
            </a:pPr>
            <a:r>
              <a:rPr lang="en-US" dirty="0"/>
              <a:t>2. Familiarity</a:t>
            </a:r>
          </a:p>
          <a:p>
            <a:pPr marL="0" indent="0">
              <a:buNone/>
            </a:pPr>
            <a:r>
              <a:rPr lang="en-US" dirty="0"/>
              <a:t>3. Familiarize</a:t>
            </a:r>
          </a:p>
          <a:p>
            <a:pPr marL="0" indent="0">
              <a:buNone/>
            </a:pPr>
            <a:r>
              <a:rPr lang="en-US" dirty="0"/>
              <a:t>4. Familiarization</a:t>
            </a:r>
          </a:p>
        </p:txBody>
      </p:sp>
    </p:spTree>
    <p:extLst>
      <p:ext uri="{BB962C8B-B14F-4D97-AF65-F5344CB8AC3E}">
        <p14:creationId xmlns:p14="http://schemas.microsoft.com/office/powerpoint/2010/main" val="194786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520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3: Phonetics II</vt:lpstr>
      <vt:lpstr>Reminder: IPA keyboard</vt:lpstr>
      <vt:lpstr>Vowel practice: odd one out (US and UK English)?</vt:lpstr>
      <vt:lpstr>Vowel practice: odd one out (US and UK English)?</vt:lpstr>
      <vt:lpstr>Vowel practice: what word pairs are these in US English?</vt:lpstr>
      <vt:lpstr>Vowel practice: what word pairs are these in US English?</vt:lpstr>
      <vt:lpstr>Vowel practice: is this a word in US, UK, or SG English? What word is it? How would the IPA change in other varieties?</vt:lpstr>
      <vt:lpstr>Vowel practice: is this a word in US, UK, or SG English? What word is it? How would the IPA change in other varieties?</vt:lpstr>
      <vt:lpstr>Stress practice: where is the stress in these words?</vt:lpstr>
      <vt:lpstr>Stress practice: where is the stress in these words?</vt:lpstr>
      <vt:lpstr>Any other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Consonants</dc:title>
  <dc:creator>Rebecca Starr</dc:creator>
  <cp:lastModifiedBy>Rebecca Starr</cp:lastModifiedBy>
  <cp:revision>145</cp:revision>
  <dcterms:created xsi:type="dcterms:W3CDTF">2021-01-21T05:29:32Z</dcterms:created>
  <dcterms:modified xsi:type="dcterms:W3CDTF">2025-01-17T02:22:42Z</dcterms:modified>
</cp:coreProperties>
</file>