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3" r:id="rId8"/>
    <p:sldId id="262" r:id="rId9"/>
    <p:sldId id="25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E8B-5D36-4917-AC9C-45F5B185FC2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BFFD-D2AB-43FF-AB9F-402D2E6C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ily.jstor.org/cozy-linguistics-hygge-untranslatable-wor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105B-A56E-41FA-8C5D-5158F0E26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about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BEA9C-9742-4DBE-B197-CE316F768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hours, Week 1</a:t>
            </a:r>
          </a:p>
          <a:p>
            <a:r>
              <a:rPr lang="en-US" dirty="0"/>
              <a:t>EL1101E</a:t>
            </a:r>
          </a:p>
        </p:txBody>
      </p:sp>
    </p:spTree>
    <p:extLst>
      <p:ext uri="{BB962C8B-B14F-4D97-AF65-F5344CB8AC3E}">
        <p14:creationId xmlns:p14="http://schemas.microsoft.com/office/powerpoint/2010/main" val="311036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0138-2070-490F-8C7E-0AE6C045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we could interpret this claim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D5DC-3446-4068-BF00-915A13D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Some concepts are literally impossible to translate between languages.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Some concepts that are single words in some languages are not single words in other languages.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Although we can explain what a word literally means, there are many cultural and social connotations associated with some words that are not conveyed by that literal translation.</a:t>
            </a:r>
          </a:p>
        </p:txBody>
      </p:sp>
    </p:spTree>
    <p:extLst>
      <p:ext uri="{BB962C8B-B14F-4D97-AF65-F5344CB8AC3E}">
        <p14:creationId xmlns:p14="http://schemas.microsoft.com/office/powerpoint/2010/main" val="158191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0138-2070-490F-8C7E-0AE6C045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thought to be ‘impossible to translate’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D5DC-3446-4068-BF00-915A13D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846"/>
            <a:ext cx="7886700" cy="447953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Hygge (Danish)</a:t>
            </a:r>
          </a:p>
          <a:p>
            <a:pPr lvl="1">
              <a:spcAft>
                <a:spcPts val="1200"/>
              </a:spcAft>
            </a:pPr>
            <a:r>
              <a:rPr lang="en-US" sz="2200" dirty="0"/>
              <a:t>“</a:t>
            </a:r>
            <a:r>
              <a:rPr lang="en-US" sz="2200" i="0" dirty="0">
                <a:effectLst/>
                <a:latin typeface="arial" panose="020B0604020202020204" pitchFamily="34" charset="0"/>
              </a:rPr>
              <a:t>Often translated to '</a:t>
            </a:r>
            <a:r>
              <a:rPr lang="en-US" sz="2200" i="0" dirty="0" err="1">
                <a:effectLst/>
                <a:latin typeface="arial" panose="020B0604020202020204" pitchFamily="34" charset="0"/>
              </a:rPr>
              <a:t>cosy</a:t>
            </a:r>
            <a:r>
              <a:rPr lang="en-US" sz="2200" i="0" dirty="0">
                <a:effectLst/>
                <a:latin typeface="arial" panose="020B0604020202020204" pitchFamily="34" charset="0"/>
              </a:rPr>
              <a:t>' or 'a feeling of conviviality', there is no direct equivalent English word to hygge.” (The Local)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Schadenfreude (German)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latin typeface="arial" panose="020B0604020202020204" pitchFamily="34" charset="0"/>
              </a:rPr>
              <a:t>“the satisfaction we find in another person’s failure or suffering” (‘Untranslatable Words’, The School of Life)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We are often fascinated by words in other languages expressing emotional states, and by the notion that some cultures value these states more than we do.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Read more: </a:t>
            </a:r>
            <a:r>
              <a:rPr lang="en-US" sz="2200" dirty="0">
                <a:solidFill>
                  <a:srgbClr val="4D5156"/>
                </a:solidFill>
                <a:latin typeface="arial" panose="020B0604020202020204" pitchFamily="34" charset="0"/>
                <a:hlinkClick r:id="rId2"/>
              </a:rPr>
              <a:t>https://daily.jstor.org/cozy-linguistics-hygge-untranslatable-words/</a:t>
            </a:r>
            <a:endParaRPr lang="en-US" sz="2200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6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0138-2070-490F-8C7E-0AE6C045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ANY words possible to perfectly translate?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D5DC-3446-4068-BF00-915A13D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846"/>
            <a:ext cx="7886700" cy="447953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In fact, all words carry a wide range of cultural, historical, and social associations that are particular to each speech community (and to individuals).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Our understanding of what words mean and how they are used is built over time through our own experiences.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In that sense, no word evokes exactly the same set of concepts between communities, or even between individuals.</a:t>
            </a:r>
          </a:p>
        </p:txBody>
      </p:sp>
    </p:spTree>
    <p:extLst>
      <p:ext uri="{BB962C8B-B14F-4D97-AF65-F5344CB8AC3E}">
        <p14:creationId xmlns:p14="http://schemas.microsoft.com/office/powerpoint/2010/main" val="418979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59AA-2C59-43C6-B5E4-FF4E6BFE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about the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FD0B-7436-4FF8-83D4-31D61140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add them in the chat!</a:t>
            </a:r>
          </a:p>
        </p:txBody>
      </p:sp>
    </p:spTree>
    <p:extLst>
      <p:ext uri="{BB962C8B-B14F-4D97-AF65-F5344CB8AC3E}">
        <p14:creationId xmlns:p14="http://schemas.microsoft.com/office/powerpoint/2010/main" val="38262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20159C-38E5-494A-A98E-9443CAA4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doing in office hours?</a:t>
            </a:r>
          </a:p>
        </p:txBody>
      </p:sp>
    </p:spTree>
    <p:extLst>
      <p:ext uri="{BB962C8B-B14F-4D97-AF65-F5344CB8AC3E}">
        <p14:creationId xmlns:p14="http://schemas.microsoft.com/office/powerpoint/2010/main" val="180888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962DA-5E92-4D81-8DBF-C0BC6FDA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Claim 1: </a:t>
            </a:r>
            <a:br>
              <a:rPr lang="en-US" dirty="0"/>
            </a:br>
            <a:r>
              <a:rPr lang="en-US" sz="5300" dirty="0"/>
              <a:t>“Some languages are harder to learn than others.”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0138-2070-490F-8C7E-0AE6C045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we could interpret this claim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D5DC-3446-4068-BF00-915A13D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Some languages are more complex than others.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Some languages are more difficult for children to acquire.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Some languages are more difficult for adults to learn.</a:t>
            </a:r>
          </a:p>
        </p:txBody>
      </p:sp>
    </p:spTree>
    <p:extLst>
      <p:ext uri="{BB962C8B-B14F-4D97-AF65-F5344CB8AC3E}">
        <p14:creationId xmlns:p14="http://schemas.microsoft.com/office/powerpoint/2010/main" val="365970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0138-2070-490F-8C7E-0AE6C045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to believe that all languages have approximately the same complexity/difficulty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D5DC-3446-4068-BF00-915A13D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8670"/>
            <a:ext cx="7886700" cy="456172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3000" dirty="0"/>
              <a:t>Children typically acquire language at approximately the same pace, across languages.</a:t>
            </a:r>
          </a:p>
          <a:p>
            <a:pPr>
              <a:spcAft>
                <a:spcPts val="1200"/>
              </a:spcAft>
            </a:pPr>
            <a:r>
              <a:rPr lang="en-US" sz="3000" dirty="0"/>
              <a:t>The basic communicative needs of all communities are roughly the same.</a:t>
            </a:r>
          </a:p>
          <a:p>
            <a:pPr>
              <a:spcAft>
                <a:spcPts val="1200"/>
              </a:spcAft>
            </a:pPr>
            <a:r>
              <a:rPr lang="en-US" sz="3000" dirty="0"/>
              <a:t>Humans across the world share the same cognitive and physiological abilities, when it comes to producing and processing language.</a:t>
            </a:r>
          </a:p>
          <a:p>
            <a:pPr>
              <a:spcAft>
                <a:spcPts val="1200"/>
              </a:spcAft>
            </a:pPr>
            <a:r>
              <a:rPr lang="en-US" sz="3000" dirty="0"/>
              <a:t>Languages tend to ‘even out’ so that they can convey the same amount of information in the same amount of time.</a:t>
            </a:r>
          </a:p>
          <a:p>
            <a:pPr lvl="1">
              <a:spcAft>
                <a:spcPts val="1200"/>
              </a:spcAft>
            </a:pPr>
            <a:r>
              <a:rPr lang="en-US" sz="3000" dirty="0"/>
              <a:t>e.g., languages with lower information density </a:t>
            </a:r>
            <a:r>
              <a:rPr lang="en-US" sz="3000" dirty="0">
                <a:sym typeface="Wingdings" panose="05000000000000000000" pitchFamily="2" charset="2"/>
              </a:rPr>
              <a:t> faster speech rate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161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0138-2070-490F-8C7E-0AE6C045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75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Ways in which languages differ in 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D5DC-3446-4068-BF00-915A13D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0564"/>
            <a:ext cx="7886700" cy="492624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Writing systems differ in several respects: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Regularity of orthography to sound correspondence (e.g., Spanish vs. English)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Number of systems involved (e.g., English vs. Japanese)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Alphabetic vs. abjads vs. syllabaries vs. </a:t>
            </a:r>
            <a:r>
              <a:rPr lang="en-US" dirty="0" err="1"/>
              <a:t>logographies</a:t>
            </a:r>
            <a:r>
              <a:rPr lang="en-US" dirty="0"/>
              <a:t> (e.g., English vs. Hebrew vs. kana vs. Chinese)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This is more than just a matter of complexity: these different systems are processed very differently in the brain.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i="1" dirty="0"/>
              <a:t>NOTE:</a:t>
            </a:r>
            <a:r>
              <a:rPr lang="en-US" dirty="0"/>
              <a:t> most linguists don’t consider writing systems to be central to the structure of language. Many languages have no writing system at all!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9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0138-2070-490F-8C7E-0AE6C045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75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Ways in which languages differ in 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D5DC-3446-4068-BF00-915A13D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7703"/>
            <a:ext cx="7886700" cy="484940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Languages also differ in lexicon size.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English has more words than most other languages, due to additions from French, Latin, etc., and extensive technical vocab.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Some languages create new words through compounding and agglutination, making it unclear what we should count as a unique word.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Unclear whether this results in making a language more difficult to learn.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If you don’t know many rare words in English, does this mean that you don’t know English?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617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64BA-1EE5-43E7-A336-93030482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9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Are some languages more difficult to learn as a second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6F18-8E99-4AF0-A092-6AC9A2E6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047"/>
            <a:ext cx="7886700" cy="525738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difficulty in learning an additional language is influenced by the languages you have previously learned.</a:t>
            </a:r>
          </a:p>
          <a:p>
            <a:pPr>
              <a:spcAft>
                <a:spcPts val="1200"/>
              </a:spcAft>
            </a:pPr>
            <a:r>
              <a:rPr lang="en-US" dirty="0"/>
              <a:t>For English speakers, evidence that learning Romance languages (e.g., French) is easiest, due to many connections between English &amp; Romance vocab.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Although Germanic languages are more closely related to English, they are typically found to be harder for English speakers to learn, because there is less shared vocab.</a:t>
            </a:r>
          </a:p>
          <a:p>
            <a:pPr>
              <a:spcAft>
                <a:spcPts val="1200"/>
              </a:spcAft>
            </a:pPr>
            <a:r>
              <a:rPr lang="en-US" dirty="0"/>
              <a:t>Once we get beyond closely related languages, unrelated languages are all of approximately equal difficulty to learn.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Except for learning the writing system and acquiring sociolinguistic competency, which results in certain languages being labeled as “more difficult”.</a:t>
            </a:r>
          </a:p>
        </p:txBody>
      </p:sp>
    </p:spTree>
    <p:extLst>
      <p:ext uri="{BB962C8B-B14F-4D97-AF65-F5344CB8AC3E}">
        <p14:creationId xmlns:p14="http://schemas.microsoft.com/office/powerpoint/2010/main" val="364215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962DA-5E92-4D81-8DBF-C0BC6FDA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Claim 2: </a:t>
            </a:r>
            <a:br>
              <a:rPr lang="en-US" dirty="0"/>
            </a:br>
            <a:r>
              <a:rPr lang="en-US" sz="5300" dirty="0"/>
              <a:t>“Some words are impossible to translate.”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773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Wingdings</vt:lpstr>
      <vt:lpstr>Office Theme</vt:lpstr>
      <vt:lpstr>Ideas about language</vt:lpstr>
      <vt:lpstr>What will we be doing in office hours?</vt:lpstr>
      <vt:lpstr>Claim 1:  “Some languages are harder to learn than others.”</vt:lpstr>
      <vt:lpstr>Ways we could interpret this claim</vt:lpstr>
      <vt:lpstr>Reasons to believe that all languages have approximately the same complexity/difficulty</vt:lpstr>
      <vt:lpstr>Ways in which languages differ in complexity</vt:lpstr>
      <vt:lpstr>Ways in which languages differ in complexity</vt:lpstr>
      <vt:lpstr>Are some languages more difficult to learn as a second language?</vt:lpstr>
      <vt:lpstr>Claim 2:  “Some words are impossible to translate.”</vt:lpstr>
      <vt:lpstr>Ways we could interpret this claim</vt:lpstr>
      <vt:lpstr>Some words thought to be ‘impossible to translate’</vt:lpstr>
      <vt:lpstr>Are ANY words possible to perfectly translate?</vt:lpstr>
      <vt:lpstr>Any questions about the course?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about language</dc:title>
  <dc:creator>Rebecca Starr</dc:creator>
  <cp:lastModifiedBy>Rebecca Starr</cp:lastModifiedBy>
  <cp:revision>99</cp:revision>
  <dcterms:created xsi:type="dcterms:W3CDTF">2021-01-14T01:29:19Z</dcterms:created>
  <dcterms:modified xsi:type="dcterms:W3CDTF">2025-01-17T01:54:24Z</dcterms:modified>
</cp:coreProperties>
</file>