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61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A3D1-B560-4560-9C04-8D4D5DB0A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3B360-C3DA-44F4-A38B-633A8B4FB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F2262-812E-47AA-B227-5A12265F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17C4E-91E9-4EC5-BFE7-D4D746C7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6C597-AAE1-4078-8594-0511F775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787E-B049-4D23-9058-3FFC59A8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EC5BF-12AB-429D-A8F0-8933138B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4A3B-1E8E-4227-8FCC-6E1D86E4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69E6-7C1A-42C8-A872-5D27CDF6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14F8-E811-4471-B596-4F8A4D9C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6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868BA-E7C8-401C-BF57-873367673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65453-1310-466A-A121-5988C999C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1383-FC48-4F4C-B35F-CB7BACEC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AC998-A632-4241-8439-55DF62D1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597AF-1E6D-402C-AE0F-94AAB746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A78A-28AA-4621-B25C-F75E7541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2DA0-6DFC-411A-967E-EC67099F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11424-A88B-49FE-AC66-28D3EB9D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E7A1B-6F06-4FB3-9A1A-24906D0F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3362-D727-49FE-B1E3-858BF8A5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5C19-C768-4A14-A9D3-CD79CFC4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0407E-0FFA-4142-B76E-75726FAFD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4968A-603C-407E-BEFD-1D328273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6E06-D64F-4C09-A737-2AA6722D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7CE3-9BE8-4019-8ABC-3C70B3EE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8A1D-11AB-4228-9FBC-BCDF512F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A2FB-6F97-4066-861E-04CEE23BA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3D914-C20F-4362-83CD-830517F6C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6E8EE-8581-49AC-8AD7-D8452FF3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6863D-F878-4284-B7FC-FCEC53EA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25A41-D225-4D7A-AC43-9992933E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57EE-D414-4B25-AA13-BBA9BB33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7E7BC-3733-4304-8DD0-E3FEBD20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57410-F4F3-4446-9770-C0747C4A4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4BB41-6CBB-4C73-8362-DF1E45294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46D06-E70D-42B3-95E9-F43C39AA4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09CFE-10AC-46C2-A868-EF3062E2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1C950-191E-4E51-B05C-D6A2118F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845AF-89B8-4C74-AE17-2C377DA1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0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98CB-8435-41F9-B6F2-4550D410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6D92B-BFAF-45E4-B9B5-0D6CEF75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806AC-635D-493A-B743-893A22CB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507CF-DC3D-4E31-9AF6-EE700D73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ED55-3A42-42FC-B3D7-D5581284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5E734-72DF-430D-A532-FE8CD044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DCD74-99B6-4AA9-A849-3D09213C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A1FF-7EB8-444E-9138-5149FD5E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EAD4-909D-4035-8D85-2647A18E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52A50-3A4A-4961-B7BD-E76CB74D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891F-F6B3-4E77-B184-3A5C5420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0432C-D09E-4574-87BD-B49DD16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82F4E-A402-4CD9-B168-C02A6F6E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D043-C264-4D3C-8660-C3D8B6E5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FE1F9-2982-4D3E-B6DA-56FF74E2B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844A-6021-43CC-B6D5-AC9802941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1FFC3-6136-46AB-8B5C-EFC0229F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5DF83-889B-46A0-B219-51EFD338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E9A0-7E1E-4D94-9E04-64CD6B4D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4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4E90A-D545-4DFA-A8C3-4E49449A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45DD3-7564-4427-B9C1-8AA829EB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F78FA-228B-47E3-BD42-474EF4B38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4D4A-8E93-4E83-864D-0FCBB91FA70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807F-16B7-4547-9BDB-B6568CBA2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8A4A-5E43-4B7D-B9AB-29BAD7B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65C3-A9C9-4183-82A5-5C6A3F190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2: Phonetics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9EFD3-2A39-493E-AC4D-C45E1F3CD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EL1101E</a:t>
            </a:r>
          </a:p>
        </p:txBody>
      </p:sp>
    </p:spTree>
    <p:extLst>
      <p:ext uri="{BB962C8B-B14F-4D97-AF65-F5344CB8AC3E}">
        <p14:creationId xmlns:p14="http://schemas.microsoft.com/office/powerpoint/2010/main" val="308221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8C2-AFD4-4B36-9383-8822FDB2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questions?</a:t>
            </a:r>
          </a:p>
        </p:txBody>
      </p:sp>
    </p:spTree>
    <p:extLst>
      <p:ext uri="{BB962C8B-B14F-4D97-AF65-F5344CB8AC3E}">
        <p14:creationId xmlns:p14="http://schemas.microsoft.com/office/powerpoint/2010/main" val="138673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65C3-A9C9-4183-82A5-5C6A3F19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speech: The vocal 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9EFD3-2A39-493E-AC4D-C45E1F3C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526"/>
            <a:ext cx="10515600" cy="4163228"/>
          </a:xfrm>
        </p:spPr>
        <p:txBody>
          <a:bodyPr/>
          <a:lstStyle/>
          <a:p>
            <a:r>
              <a:rPr lang="en-US" dirty="0"/>
              <a:t>Can we name these locations in the vocal tract?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B68BC-D874-429D-8466-DC8A9DD920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"/>
          <a:stretch/>
        </p:blipFill>
        <p:spPr>
          <a:xfrm>
            <a:off x="3777501" y="2347512"/>
            <a:ext cx="4000000" cy="4299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DC7B11-711E-470C-8A01-96300FEFF70F}"/>
              </a:ext>
            </a:extLst>
          </p:cNvPr>
          <p:cNvSpPr txBox="1"/>
          <p:nvPr/>
        </p:nvSpPr>
        <p:spPr>
          <a:xfrm>
            <a:off x="6822041" y="2774023"/>
            <a:ext cx="10376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10BD6-2071-457E-9CE7-6DF422F15A0E}"/>
              </a:ext>
            </a:extLst>
          </p:cNvPr>
          <p:cNvSpPr txBox="1"/>
          <p:nvPr/>
        </p:nvSpPr>
        <p:spPr>
          <a:xfrm>
            <a:off x="5849384" y="2617266"/>
            <a:ext cx="7158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4623A-78A8-451C-8D74-F3D0B3407B25}"/>
              </a:ext>
            </a:extLst>
          </p:cNvPr>
          <p:cNvSpPr txBox="1"/>
          <p:nvPr/>
        </p:nvSpPr>
        <p:spPr>
          <a:xfrm>
            <a:off x="3777501" y="4312846"/>
            <a:ext cx="7158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84D1F-E396-4B5D-BD6C-5B0918CB6E33}"/>
              </a:ext>
            </a:extLst>
          </p:cNvPr>
          <p:cNvSpPr txBox="1"/>
          <p:nvPr/>
        </p:nvSpPr>
        <p:spPr>
          <a:xfrm>
            <a:off x="3893906" y="2774023"/>
            <a:ext cx="10376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221CE-F4DC-4C56-9C31-855B26ACF185}"/>
              </a:ext>
            </a:extLst>
          </p:cNvPr>
          <p:cNvSpPr txBox="1"/>
          <p:nvPr/>
        </p:nvSpPr>
        <p:spPr>
          <a:xfrm>
            <a:off x="7087456" y="3729520"/>
            <a:ext cx="10376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38D18-0E18-4440-862A-9C64B939A838}"/>
              </a:ext>
            </a:extLst>
          </p:cNvPr>
          <p:cNvSpPr txBox="1"/>
          <p:nvPr/>
        </p:nvSpPr>
        <p:spPr>
          <a:xfrm>
            <a:off x="4739847" y="5723550"/>
            <a:ext cx="10376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60736-C198-45D4-AD79-1266E8E43F0B}"/>
              </a:ext>
            </a:extLst>
          </p:cNvPr>
          <p:cNvSpPr txBox="1"/>
          <p:nvPr/>
        </p:nvSpPr>
        <p:spPr>
          <a:xfrm>
            <a:off x="4811730" y="6197166"/>
            <a:ext cx="965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US" b="1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8D2AC4-F125-4353-9061-B08CD9EB236F}"/>
              </a:ext>
            </a:extLst>
          </p:cNvPr>
          <p:cNvSpPr txBox="1"/>
          <p:nvPr/>
        </p:nvSpPr>
        <p:spPr>
          <a:xfrm>
            <a:off x="7263471" y="6432631"/>
            <a:ext cx="4928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https://www.sltinfo.com/ess101-making-speech-sounds/</a:t>
            </a:r>
          </a:p>
        </p:txBody>
      </p:sp>
    </p:spTree>
    <p:extLst>
      <p:ext uri="{BB962C8B-B14F-4D97-AF65-F5344CB8AC3E}">
        <p14:creationId xmlns:p14="http://schemas.microsoft.com/office/powerpoint/2010/main" val="161389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65C3-A9C9-4183-82A5-5C6A3F19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speech: The vocal 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9EFD3-2A39-493E-AC4D-C45E1F3C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526"/>
            <a:ext cx="10515600" cy="4163228"/>
          </a:xfrm>
        </p:spPr>
        <p:txBody>
          <a:bodyPr/>
          <a:lstStyle/>
          <a:p>
            <a:r>
              <a:rPr lang="en-US" dirty="0"/>
              <a:t>Can we name these locations in the vocal tract?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B68BC-D874-429D-8466-DC8A9DD92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501" y="2347512"/>
            <a:ext cx="4000000" cy="4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8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65C3-A9C9-4183-82A5-5C6A3F19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Consonant practice: what are these words?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9EFD3-2A39-493E-AC4D-C45E1F3CD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[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Gentium"/>
              </a:rPr>
              <a:t>tʃaɪld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]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</a:t>
            </a:r>
            <a:r>
              <a:rPr lang="en-US" sz="3200" dirty="0" err="1"/>
              <a:t>jʌŋ</a:t>
            </a:r>
            <a:r>
              <a:rPr lang="en-US" sz="3200" dirty="0"/>
              <a:t>]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</a:t>
            </a:r>
            <a:r>
              <a:rPr lang="el-GR" sz="3200" dirty="0"/>
              <a:t>θ</a:t>
            </a:r>
            <a:r>
              <a:rPr lang="en-US" sz="3200" dirty="0" err="1"/>
              <a:t>ɪŋkərz</a:t>
            </a:r>
            <a:r>
              <a:rPr lang="en-US" sz="3200" dirty="0"/>
              <a:t>]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</a:t>
            </a:r>
            <a:r>
              <a:rPr lang="en-US" sz="3200" dirty="0" err="1"/>
              <a:t>nʌkəl</a:t>
            </a:r>
            <a:r>
              <a:rPr lang="en-US" sz="3200" dirty="0"/>
              <a:t>]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Gentium"/>
              </a:rPr>
              <a:t>dɪfjuʒən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881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65C3-A9C9-4183-82A5-5C6A3F19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Consonant practice: what are these words?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9EFD3-2A39-493E-AC4D-C45E1F3CD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[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Gentium"/>
              </a:rPr>
              <a:t>tʃaɪld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] child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</a:t>
            </a:r>
            <a:r>
              <a:rPr lang="en-US" sz="3200" dirty="0" err="1"/>
              <a:t>jʌŋ</a:t>
            </a:r>
            <a:r>
              <a:rPr lang="en-US" sz="3200" dirty="0"/>
              <a:t>] young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</a:t>
            </a:r>
            <a:r>
              <a:rPr lang="el-GR" sz="3200" dirty="0"/>
              <a:t>θ</a:t>
            </a:r>
            <a:r>
              <a:rPr lang="en-US" sz="3200" dirty="0" err="1"/>
              <a:t>ɪŋkərz</a:t>
            </a:r>
            <a:r>
              <a:rPr lang="en-US" sz="3200" dirty="0"/>
              <a:t>] thinkers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</a:t>
            </a:r>
            <a:r>
              <a:rPr lang="en-US" sz="3200" dirty="0" err="1"/>
              <a:t>nʌkəl</a:t>
            </a:r>
            <a:r>
              <a:rPr lang="en-US" sz="3200" dirty="0"/>
              <a:t>] knuckle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Gentium"/>
              </a:rPr>
              <a:t>dɪfjuʒən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] diffusion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133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65C3-A9C9-4183-82A5-5C6A3F19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Consonant practice: which is the odd one out?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9EFD3-2A39-493E-AC4D-C45E1F3C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329"/>
            <a:ext cx="10515600" cy="3803633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[v, h, w, </a:t>
            </a:r>
            <a:r>
              <a:rPr lang="en-US" sz="3200" dirty="0"/>
              <a:t>ʃ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]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[t, </a:t>
            </a:r>
            <a:r>
              <a:rPr lang="en-US" sz="3200" dirty="0" err="1"/>
              <a:t>tʃ</a:t>
            </a:r>
            <a:r>
              <a:rPr lang="en-US" sz="3200" dirty="0"/>
              <a:t>, p, r]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[n, m, t, s, l]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[j, w, l, g]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[m, ŋ, b, 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ʒ]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122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65C3-A9C9-4183-82A5-5C6A3F19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Consonant practice: which is the odd one out?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9EFD3-2A39-493E-AC4D-C45E1F3C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329"/>
            <a:ext cx="10515600" cy="3803633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[v, h, </a:t>
            </a:r>
            <a:r>
              <a:rPr lang="en-US" sz="3200" b="0" i="0" dirty="0">
                <a:solidFill>
                  <a:srgbClr val="C00000"/>
                </a:solidFill>
                <a:effectLst/>
                <a:latin typeface="Gentium"/>
              </a:rPr>
              <a:t>w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, </a:t>
            </a:r>
            <a:r>
              <a:rPr lang="en-US" sz="3200" dirty="0"/>
              <a:t>ʃ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] the rest are fricatives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[t, </a:t>
            </a:r>
            <a:r>
              <a:rPr lang="en-US" sz="3200" dirty="0" err="1"/>
              <a:t>tʃ</a:t>
            </a:r>
            <a:r>
              <a:rPr lang="en-US" sz="3200" dirty="0"/>
              <a:t>, p, </a:t>
            </a:r>
            <a:r>
              <a:rPr lang="en-US" sz="3200" dirty="0">
                <a:solidFill>
                  <a:srgbClr val="C00000"/>
                </a:solidFill>
              </a:rPr>
              <a:t>r</a:t>
            </a:r>
            <a:r>
              <a:rPr lang="en-US" sz="3200" dirty="0"/>
              <a:t>] the rest are voiceless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[n, </a:t>
            </a:r>
            <a:r>
              <a:rPr lang="en-US" sz="3200" dirty="0">
                <a:solidFill>
                  <a:srgbClr val="C00000"/>
                </a:solidFill>
              </a:rPr>
              <a:t>m</a:t>
            </a:r>
            <a:r>
              <a:rPr lang="en-US" sz="3200" dirty="0"/>
              <a:t>, t, s, l] the rest are alveolar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[j, w, l, </a:t>
            </a:r>
            <a:r>
              <a:rPr lang="en-US" sz="3200" dirty="0">
                <a:solidFill>
                  <a:srgbClr val="C00000"/>
                </a:solidFill>
              </a:rPr>
              <a:t>g</a:t>
            </a:r>
            <a:r>
              <a:rPr lang="en-US" sz="3200" dirty="0"/>
              <a:t>] the rest are approximants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/>
              <a:t>[m, ŋ, b, </a:t>
            </a:r>
            <a:r>
              <a:rPr lang="en-US" sz="3200" b="0" i="0" dirty="0">
                <a:solidFill>
                  <a:srgbClr val="C00000"/>
                </a:solidFill>
                <a:effectLst/>
                <a:latin typeface="Gentium"/>
              </a:rPr>
              <a:t>ʒ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] the rest are stops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014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65C3-A9C9-4183-82A5-5C6A3F19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Consonant practice: what is the correct IPA for the first sound of these words?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9EFD3-2A39-493E-AC4D-C45E1F3C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329"/>
            <a:ext cx="10515600" cy="3803633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Champagne	[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Gentium"/>
              </a:rPr>
              <a:t>sh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, ʃ, s, 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Gentium"/>
              </a:rPr>
              <a:t>tʃ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]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>
                <a:solidFill>
                  <a:srgbClr val="202122"/>
                </a:solidFill>
                <a:latin typeface="Gentium"/>
              </a:rPr>
              <a:t>That		[t, </a:t>
            </a:r>
            <a:r>
              <a:rPr lang="en-US" sz="3200" dirty="0" err="1">
                <a:solidFill>
                  <a:srgbClr val="202122"/>
                </a:solidFill>
                <a:latin typeface="Gentium"/>
              </a:rPr>
              <a:t>th</a:t>
            </a:r>
            <a:r>
              <a:rPr lang="en-US" sz="3200" dirty="0">
                <a:solidFill>
                  <a:srgbClr val="202122"/>
                </a:solidFill>
                <a:latin typeface="Gentium"/>
              </a:rPr>
              <a:t>, </a:t>
            </a:r>
            <a:r>
              <a:rPr lang="el-GR" sz="3200" dirty="0">
                <a:solidFill>
                  <a:srgbClr val="202122"/>
                </a:solidFill>
                <a:latin typeface="Gentium"/>
              </a:rPr>
              <a:t>θ</a:t>
            </a:r>
            <a:r>
              <a:rPr lang="en-US" sz="3200" dirty="0">
                <a:solidFill>
                  <a:srgbClr val="202122"/>
                </a:solidFill>
                <a:latin typeface="Gentium"/>
              </a:rPr>
              <a:t>, ð]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>
                <a:solidFill>
                  <a:srgbClr val="202122"/>
                </a:solidFill>
                <a:latin typeface="Gentium"/>
              </a:rPr>
              <a:t>Giant		[g, dg, </a:t>
            </a:r>
            <a:r>
              <a:rPr lang="en-US" sz="3200" dirty="0" err="1">
                <a:solidFill>
                  <a:srgbClr val="202122"/>
                </a:solidFill>
                <a:latin typeface="Gentium"/>
              </a:rPr>
              <a:t>dʒ</a:t>
            </a:r>
            <a:r>
              <a:rPr lang="en-US" sz="3200" dirty="0">
                <a:solidFill>
                  <a:srgbClr val="202122"/>
                </a:solidFill>
                <a:latin typeface="Gentium"/>
              </a:rPr>
              <a:t>, j]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>
                <a:solidFill>
                  <a:srgbClr val="202122"/>
                </a:solidFill>
                <a:latin typeface="Gentium"/>
              </a:rPr>
              <a:t>Xenon		[z, s, </a:t>
            </a:r>
            <a:r>
              <a:rPr lang="en-US" sz="3200" dirty="0" err="1">
                <a:solidFill>
                  <a:srgbClr val="202122"/>
                </a:solidFill>
                <a:latin typeface="Gentium"/>
              </a:rPr>
              <a:t>ks</a:t>
            </a:r>
            <a:r>
              <a:rPr lang="en-US" sz="3200" dirty="0">
                <a:solidFill>
                  <a:srgbClr val="202122"/>
                </a:solidFill>
                <a:latin typeface="Gentium"/>
              </a:rPr>
              <a:t>, x] 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>
                <a:solidFill>
                  <a:srgbClr val="202122"/>
                </a:solidFill>
                <a:latin typeface="Gentium"/>
              </a:rPr>
              <a:t>Julia		[j, y, g, </a:t>
            </a:r>
            <a:r>
              <a:rPr lang="en-US" sz="3200" dirty="0" err="1">
                <a:solidFill>
                  <a:srgbClr val="202122"/>
                </a:solidFill>
                <a:latin typeface="Gentium"/>
              </a:rPr>
              <a:t>dʒ</a:t>
            </a:r>
            <a:r>
              <a:rPr lang="en-US" sz="3200" dirty="0">
                <a:solidFill>
                  <a:srgbClr val="202122"/>
                </a:solidFill>
                <a:latin typeface="Gentium"/>
              </a:rPr>
              <a:t>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118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65C3-A9C9-4183-82A5-5C6A3F19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Consonant practice: what is the correct IPA for the first sound of these words?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9EFD3-2A39-493E-AC4D-C45E1F3C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329"/>
            <a:ext cx="10515600" cy="3803633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Champagne	[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Gentium"/>
              </a:rPr>
              <a:t>sh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, </a:t>
            </a:r>
            <a:r>
              <a:rPr lang="en-US" sz="3200" b="0" i="0" dirty="0">
                <a:solidFill>
                  <a:srgbClr val="C00000"/>
                </a:solidFill>
                <a:effectLst/>
                <a:latin typeface="Gentium"/>
              </a:rPr>
              <a:t>ʃ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, s, 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Gentium"/>
              </a:rPr>
              <a:t>tʃ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entium"/>
              </a:rPr>
              <a:t>]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>
                <a:solidFill>
                  <a:srgbClr val="202122"/>
                </a:solidFill>
                <a:latin typeface="Gentium"/>
              </a:rPr>
              <a:t>That		[t, </a:t>
            </a:r>
            <a:r>
              <a:rPr lang="en-US" sz="3200" dirty="0" err="1">
                <a:solidFill>
                  <a:srgbClr val="202122"/>
                </a:solidFill>
                <a:latin typeface="Gentium"/>
              </a:rPr>
              <a:t>th</a:t>
            </a:r>
            <a:r>
              <a:rPr lang="en-US" sz="3200" dirty="0">
                <a:solidFill>
                  <a:srgbClr val="202122"/>
                </a:solidFill>
                <a:latin typeface="Gentium"/>
              </a:rPr>
              <a:t>, </a:t>
            </a:r>
            <a:r>
              <a:rPr lang="el-GR" sz="3200" dirty="0">
                <a:solidFill>
                  <a:srgbClr val="202122"/>
                </a:solidFill>
                <a:latin typeface="Gentium"/>
              </a:rPr>
              <a:t>θ</a:t>
            </a:r>
            <a:r>
              <a:rPr lang="en-US" sz="3200" dirty="0">
                <a:solidFill>
                  <a:srgbClr val="202122"/>
                </a:solidFill>
                <a:latin typeface="Gentium"/>
              </a:rPr>
              <a:t>, </a:t>
            </a:r>
            <a:r>
              <a:rPr lang="en-US" sz="3200" dirty="0">
                <a:solidFill>
                  <a:srgbClr val="C00000"/>
                </a:solidFill>
                <a:latin typeface="Gentium"/>
              </a:rPr>
              <a:t>ð</a:t>
            </a:r>
            <a:r>
              <a:rPr lang="en-US" sz="3200" dirty="0">
                <a:solidFill>
                  <a:srgbClr val="202122"/>
                </a:solidFill>
                <a:latin typeface="Gentium"/>
              </a:rPr>
              <a:t>]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>
                <a:solidFill>
                  <a:srgbClr val="202122"/>
                </a:solidFill>
                <a:latin typeface="Gentium"/>
              </a:rPr>
              <a:t>Giant		[g, dg, </a:t>
            </a:r>
            <a:r>
              <a:rPr lang="en-US" sz="3200" dirty="0" err="1">
                <a:solidFill>
                  <a:srgbClr val="C00000"/>
                </a:solidFill>
                <a:latin typeface="Gentium"/>
              </a:rPr>
              <a:t>dʒ</a:t>
            </a:r>
            <a:r>
              <a:rPr lang="en-US" sz="3200" dirty="0">
                <a:solidFill>
                  <a:srgbClr val="202122"/>
                </a:solidFill>
                <a:latin typeface="Gentium"/>
              </a:rPr>
              <a:t>, j]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>
                <a:solidFill>
                  <a:srgbClr val="202122"/>
                </a:solidFill>
                <a:latin typeface="Gentium"/>
              </a:rPr>
              <a:t>Xenon		[</a:t>
            </a:r>
            <a:r>
              <a:rPr lang="en-US" sz="3200" dirty="0">
                <a:solidFill>
                  <a:srgbClr val="C00000"/>
                </a:solidFill>
                <a:latin typeface="Gentium"/>
              </a:rPr>
              <a:t>z</a:t>
            </a:r>
            <a:r>
              <a:rPr lang="en-US" sz="3200" dirty="0">
                <a:solidFill>
                  <a:srgbClr val="202122"/>
                </a:solidFill>
                <a:latin typeface="Gentium"/>
              </a:rPr>
              <a:t>, s, </a:t>
            </a:r>
            <a:r>
              <a:rPr lang="en-US" sz="3200" dirty="0" err="1">
                <a:solidFill>
                  <a:srgbClr val="202122"/>
                </a:solidFill>
                <a:latin typeface="Gentium"/>
              </a:rPr>
              <a:t>ks</a:t>
            </a:r>
            <a:r>
              <a:rPr lang="en-US" sz="3200" dirty="0">
                <a:solidFill>
                  <a:srgbClr val="202122"/>
                </a:solidFill>
                <a:latin typeface="Gentium"/>
              </a:rPr>
              <a:t>, x] 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3200" dirty="0">
                <a:solidFill>
                  <a:srgbClr val="202122"/>
                </a:solidFill>
                <a:latin typeface="Gentium"/>
              </a:rPr>
              <a:t>Julia		[j, y, g, </a:t>
            </a:r>
            <a:r>
              <a:rPr lang="en-US" sz="3200" dirty="0" err="1">
                <a:solidFill>
                  <a:srgbClr val="C00000"/>
                </a:solidFill>
                <a:latin typeface="Gentium"/>
              </a:rPr>
              <a:t>dʒ</a:t>
            </a:r>
            <a:r>
              <a:rPr lang="en-US" sz="3200" dirty="0">
                <a:solidFill>
                  <a:srgbClr val="202122"/>
                </a:solidFill>
                <a:latin typeface="Gentium"/>
              </a:rPr>
              <a:t>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789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398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Gentium</vt:lpstr>
      <vt:lpstr>Arial</vt:lpstr>
      <vt:lpstr>Calibri</vt:lpstr>
      <vt:lpstr>Calibri Light</vt:lpstr>
      <vt:lpstr>Office Theme</vt:lpstr>
      <vt:lpstr>Week 2: Phonetics I</vt:lpstr>
      <vt:lpstr>Basics of speech: The vocal tract</vt:lpstr>
      <vt:lpstr>Basics of speech: The vocal tract</vt:lpstr>
      <vt:lpstr>Consonant practice: what are these words?</vt:lpstr>
      <vt:lpstr>Consonant practice: what are these words?</vt:lpstr>
      <vt:lpstr>Consonant practice: which is the odd one out?</vt:lpstr>
      <vt:lpstr>Consonant practice: which is the odd one out?</vt:lpstr>
      <vt:lpstr>Consonant practice: what is the correct IPA for the first sound of these words?</vt:lpstr>
      <vt:lpstr>Consonant practice: what is the correct IPA for the first sound of these words?</vt:lpstr>
      <vt:lpstr>Any other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Consonants</dc:title>
  <dc:creator>Rebecca Starr</dc:creator>
  <cp:lastModifiedBy>Rebecca Starr</cp:lastModifiedBy>
  <cp:revision>43</cp:revision>
  <dcterms:created xsi:type="dcterms:W3CDTF">2021-01-21T05:29:32Z</dcterms:created>
  <dcterms:modified xsi:type="dcterms:W3CDTF">2022-01-21T05:55:51Z</dcterms:modified>
</cp:coreProperties>
</file>