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Mako"/>
      <p:regular r:id="rId32"/>
    </p:embeddedFont>
    <p:embeddedFont>
      <p:font typeface="Crimson Tex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33" Type="http://schemas.openxmlformats.org/officeDocument/2006/relationships/font" Target="fonts/CrimsonText-regular.fntdata"/><Relationship Id="rId32" Type="http://schemas.openxmlformats.org/officeDocument/2006/relationships/font" Target="fonts/Mako-regular.fntdata"/><Relationship Id="rId35" Type="http://schemas.openxmlformats.org/officeDocument/2006/relationships/font" Target="fonts/CrimsonText-italic.fntdata"/><Relationship Id="rId34" Type="http://schemas.openxmlformats.org/officeDocument/2006/relationships/font" Target="fonts/CrimsonText-bold.fntdata"/><Relationship Id="rId37" Type="http://schemas.openxmlformats.org/officeDocument/2006/relationships/font" Target="fonts/OpenSans-regular.fntdata"/><Relationship Id="rId36" Type="http://schemas.openxmlformats.org/officeDocument/2006/relationships/font" Target="fonts/CrimsonText-boldItalic.fntdata"/><Relationship Id="rId39" Type="http://schemas.openxmlformats.org/officeDocument/2006/relationships/font" Target="fonts/OpenSans-italic.fntdata"/><Relationship Id="rId38" Type="http://schemas.openxmlformats.org/officeDocument/2006/relationships/font" Target="fonts/OpenSans-bold.fntdata"/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29" Type="http://schemas.openxmlformats.org/officeDocument/2006/relationships/font" Target="fonts/OpenSans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4827c2ed2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4827c2ed2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4827c2ed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4827c2ed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824cd9a8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4824cd9a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823a035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823a035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4824cd9a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4824cd9a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824cd9a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824cd9a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4824cd9a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4824cd9a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4824cd9a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4824cd9a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824cd9a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4824cd9a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Imagery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"/>
          <p:cNvSpPr txBox="1"/>
          <p:nvPr/>
        </p:nvSpPr>
        <p:spPr>
          <a:xfrm>
            <a:off x="676375" y="678550"/>
            <a:ext cx="32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Supervised Models: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63"/>
          <p:cNvSpPr txBox="1"/>
          <p:nvPr/>
        </p:nvSpPr>
        <p:spPr>
          <a:xfrm>
            <a:off x="611125" y="1505000"/>
            <a:ext cx="55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5" name="Google Shape;52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425" y="2120600"/>
            <a:ext cx="6015450" cy="2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4"/>
          <p:cNvSpPr txBox="1"/>
          <p:nvPr/>
        </p:nvSpPr>
        <p:spPr>
          <a:xfrm>
            <a:off x="676375" y="678550"/>
            <a:ext cx="32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Color Segmentation:-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64"/>
          <p:cNvSpPr txBox="1"/>
          <p:nvPr/>
        </p:nvSpPr>
        <p:spPr>
          <a:xfrm>
            <a:off x="611125" y="1505000"/>
            <a:ext cx="55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 Mean k=2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2" name="Google Shape;5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00" y="1505000"/>
            <a:ext cx="4303900" cy="32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/>
        </p:nvSpPr>
        <p:spPr>
          <a:xfrm>
            <a:off x="676375" y="678550"/>
            <a:ext cx="76338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Deep learning Model:-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Flood Detection using Deep Learning (Finetunin</a:t>
            </a:r>
            <a:r>
              <a:rPr lang="en" sz="1600">
                <a:solidFill>
                  <a:schemeClr val="dk1"/>
                </a:solidFill>
              </a:rPr>
              <a:t>g </a:t>
            </a:r>
            <a:r>
              <a:rPr lang="en" sz="1600">
                <a:solidFill>
                  <a:schemeClr val="dk1"/>
                </a:solidFill>
              </a:rPr>
              <a:t>MobileNet, KERAS)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	Layers:</a:t>
            </a:r>
            <a:endParaRPr sz="160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3F3F3"/>
                </a:highlight>
              </a:rPr>
              <a:t>Store all layers of the original mobilenet except the last 5 layers in variable x</a:t>
            </a:r>
            <a:endParaRPr sz="145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3F3F3"/>
                </a:highlight>
              </a:rPr>
              <a:t>Also, we will be only training the last 12 layers of the mobilenet during finetuning as we want it to keep all of the previously learned weights</a:t>
            </a:r>
            <a:endParaRPr sz="145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-3206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3F3F3"/>
                </a:highlight>
              </a:rPr>
              <a:t>Create global pooling, dropout and a binary output layer, as we want our model to be a binary classifier</a:t>
            </a:r>
            <a:endParaRPr sz="145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5"/>
          <p:cNvSpPr txBox="1"/>
          <p:nvPr>
            <p:ph idx="1" type="subTitle"/>
          </p:nvPr>
        </p:nvSpPr>
        <p:spPr>
          <a:xfrm>
            <a:off x="1691850" y="1541105"/>
            <a:ext cx="5998500" cy="28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members:-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Esraa Gamal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Esraa Amr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Rawaa Ahmed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Abeer Hussein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/>
          <p:nvPr>
            <p:ph type="title"/>
          </p:nvPr>
        </p:nvSpPr>
        <p:spPr>
          <a:xfrm>
            <a:off x="2714550" y="2366275"/>
            <a:ext cx="4561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483" name="Google Shape;483;p5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/>
        </p:nvSpPr>
        <p:spPr>
          <a:xfrm>
            <a:off x="513275" y="2016100"/>
            <a:ext cx="5991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Convert image to grayscale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AutoNum type="arabicPeriod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Flatten image and resize by (400*400)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/>
        </p:nvSpPr>
        <p:spPr>
          <a:xfrm>
            <a:off x="676375" y="678550"/>
            <a:ext cx="32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Visualization:-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4" name="Google Shape;4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75" y="1155550"/>
            <a:ext cx="4922757" cy="36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"/>
          <p:cNvSpPr txBox="1"/>
          <p:nvPr>
            <p:ph type="title"/>
          </p:nvPr>
        </p:nvSpPr>
        <p:spPr>
          <a:xfrm>
            <a:off x="1633300" y="2366275"/>
            <a:ext cx="5642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500" name="Google Shape;500;p59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 txBox="1"/>
          <p:nvPr/>
        </p:nvSpPr>
        <p:spPr>
          <a:xfrm>
            <a:off x="806575" y="972750"/>
            <a:ext cx="54372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Local Binary Pattern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LBP works by comparing each pixel in an image with its surrounding neighbors to build a binary pattern. The binary pattern is then used to represent the texture of the image.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Texture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type="title"/>
          </p:nvPr>
        </p:nvSpPr>
        <p:spPr>
          <a:xfrm>
            <a:off x="1633300" y="2366275"/>
            <a:ext cx="5642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Models</a:t>
            </a:r>
            <a:endParaRPr/>
          </a:p>
        </p:txBody>
      </p:sp>
      <p:sp>
        <p:nvSpPr>
          <p:cNvPr id="511" name="Google Shape;511;p61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"/>
          <p:cNvSpPr txBox="1"/>
          <p:nvPr/>
        </p:nvSpPr>
        <p:spPr>
          <a:xfrm>
            <a:off x="676375" y="678550"/>
            <a:ext cx="326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Supervised Models: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62"/>
          <p:cNvSpPr txBox="1"/>
          <p:nvPr/>
        </p:nvSpPr>
        <p:spPr>
          <a:xfrm>
            <a:off x="611125" y="1505000"/>
            <a:ext cx="55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8" name="Google Shape;5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" y="2408425"/>
            <a:ext cx="48291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