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0FF41B1F-BE9B-422B-8351-1587A2D408C0}">
  <a:tblStyle styleName="Table_0" styleId="{0FF41B1F-BE9B-422B-8351-1587A2D408C0}"/>
</a:tblStyleLst>
</file>

<file path=ppt/_rels/presentation.xml.rels><?xml version="1.0" encoding="UTF-8" standalone="yes"?><Relationships xmlns="http://schemas.openxmlformats.org/package/2006/relationships"><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slides/slide8.xml" Type="http://schemas.openxmlformats.org/officeDocument/2006/relationships/slide" Id="rId13"/><Relationship Target="theme/theme2.xml" Type="http://schemas.openxmlformats.org/officeDocument/2006/relationships/theme" Id="rId1"/><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3.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 name="Shape 31"/>
        <p:cNvGrpSpPr/>
        <p:nvPr/>
      </p:nvGrpSpPr>
      <p:grpSpPr>
        <a:xfrm>
          <a:off y="0" x="0"/>
          <a:ext cy="0" cx="0"/>
          <a:chOff y="0" x="0"/>
          <a:chExt cy="0" cx="0"/>
        </a:xfrm>
      </p:grpSpPr>
      <p:sp>
        <p:nvSpPr>
          <p:cNvPr id="32" name="Shape 32"/>
          <p:cNvSpPr txBox="1"/>
          <p:nvPr>
            <p:ph idx="1" type="body"/>
          </p:nvPr>
        </p:nvSpPr>
        <p:spPr>
          <a:xfrm>
            <a:off y="4343395" x="685784"/>
            <a:ext cy="4114791" cx="5486386"/>
          </a:xfrm>
          <a:prstGeom prst="rect">
            <a:avLst/>
          </a:prstGeom>
        </p:spPr>
        <p:txBody>
          <a:bodyPr bIns="81350" rIns="81350" lIns="81350" tIns="81350" anchor="ctr" anchorCtr="0">
            <a:noAutofit/>
          </a:bodyPr>
          <a:lstStyle/>
          <a:p>
            <a:pPr>
              <a:spcBef>
                <a:spcPts val="0"/>
              </a:spcBef>
              <a:buNone/>
            </a:pPr>
            <a:r>
              <a:t/>
            </a:r>
            <a:endParaRPr/>
          </a:p>
        </p:txBody>
      </p:sp>
      <p:sp>
        <p:nvSpPr>
          <p:cNvPr id="33" name="Shape 33"/>
          <p:cNvSpPr/>
          <p:nvPr>
            <p:ph idx="2" type="sldImg"/>
          </p:nvPr>
        </p:nvSpPr>
        <p:spPr>
          <a:xfrm>
            <a:off y="685791" x="381491"/>
            <a:ext cy="3429000" cx="6095651"/>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2" name="Shape 102"/>
        <p:cNvGrpSpPr/>
        <p:nvPr/>
      </p:nvGrpSpPr>
      <p:grpSpPr>
        <a:xfrm>
          <a:off y="0" x="0"/>
          <a:ext cy="0" cx="0"/>
          <a:chOff y="0" x="0"/>
          <a:chExt cy="0" cx="0"/>
        </a:xfrm>
      </p:grpSpPr>
      <p:sp>
        <p:nvSpPr>
          <p:cNvPr id="103" name="Shape 103"/>
          <p:cNvSpPr txBox="1"/>
          <p:nvPr>
            <p:ph idx="1" type="body"/>
          </p:nvPr>
        </p:nvSpPr>
        <p:spPr>
          <a:xfrm>
            <a:off y="4343395" x="685784"/>
            <a:ext cy="4114791" cx="5486386"/>
          </a:xfrm>
          <a:prstGeom prst="rect">
            <a:avLst/>
          </a:prstGeom>
        </p:spPr>
        <p:txBody>
          <a:bodyPr bIns="81350" rIns="81350" lIns="81350" tIns="81350" anchor="ctr" anchorCtr="0">
            <a:noAutofit/>
          </a:bodyPr>
          <a:lstStyle/>
          <a:p>
            <a:pPr>
              <a:spcBef>
                <a:spcPts val="0"/>
              </a:spcBef>
              <a:buNone/>
            </a:pPr>
            <a:r>
              <a:t/>
            </a:r>
            <a:endParaRPr/>
          </a:p>
        </p:txBody>
      </p:sp>
      <p:sp>
        <p:nvSpPr>
          <p:cNvPr id="104" name="Shape 104"/>
          <p:cNvSpPr/>
          <p:nvPr>
            <p:ph idx="2" type="sldImg"/>
          </p:nvPr>
        </p:nvSpPr>
        <p:spPr>
          <a:xfrm>
            <a:off y="685791" x="381491"/>
            <a:ext cy="3429000" cx="6095651"/>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 name="Shape 53"/>
        <p:cNvGrpSpPr/>
        <p:nvPr/>
      </p:nvGrpSpPr>
      <p:grpSpPr>
        <a:xfrm>
          <a:off y="0" x="0"/>
          <a:ext cy="0" cx="0"/>
          <a:chOff y="0" x="0"/>
          <a:chExt cy="0" cx="0"/>
        </a:xfrm>
      </p:grpSpPr>
      <p:sp>
        <p:nvSpPr>
          <p:cNvPr id="54" name="Shape 54"/>
          <p:cNvSpPr txBox="1"/>
          <p:nvPr>
            <p:ph idx="1" type="body"/>
          </p:nvPr>
        </p:nvSpPr>
        <p:spPr>
          <a:xfrm>
            <a:off y="4343395" x="685784"/>
            <a:ext cy="4114791" cx="5486386"/>
          </a:xfrm>
          <a:prstGeom prst="rect">
            <a:avLst/>
          </a:prstGeom>
        </p:spPr>
        <p:txBody>
          <a:bodyPr bIns="81350" rIns="81350" lIns="81350" tIns="81350" anchor="ctr" anchorCtr="0">
            <a:noAutofit/>
          </a:bodyPr>
          <a:lstStyle/>
          <a:p>
            <a:pPr>
              <a:spcBef>
                <a:spcPts val="0"/>
              </a:spcBef>
              <a:buNone/>
            </a:pPr>
            <a:r>
              <a:t/>
            </a:r>
            <a:endParaRPr/>
          </a:p>
        </p:txBody>
      </p:sp>
      <p:sp>
        <p:nvSpPr>
          <p:cNvPr id="55" name="Shape 55"/>
          <p:cNvSpPr/>
          <p:nvPr>
            <p:ph idx="2" type="sldImg"/>
          </p:nvPr>
        </p:nvSpPr>
        <p:spPr>
          <a:xfrm>
            <a:off y="685791" x="381491"/>
            <a:ext cy="3429000" cx="6095651"/>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9" name="Shape 59"/>
        <p:cNvGrpSpPr/>
        <p:nvPr/>
      </p:nvGrpSpPr>
      <p:grpSpPr>
        <a:xfrm>
          <a:off y="0" x="0"/>
          <a:ext cy="0" cx="0"/>
          <a:chOff y="0" x="0"/>
          <a:chExt cy="0" cx="0"/>
        </a:xfrm>
      </p:grpSpPr>
      <p:sp>
        <p:nvSpPr>
          <p:cNvPr id="60" name="Shape 60"/>
          <p:cNvSpPr txBox="1"/>
          <p:nvPr>
            <p:ph idx="1" type="body"/>
          </p:nvPr>
        </p:nvSpPr>
        <p:spPr>
          <a:xfrm>
            <a:off y="4343395" x="685784"/>
            <a:ext cy="4114791" cx="5486386"/>
          </a:xfrm>
          <a:prstGeom prst="rect">
            <a:avLst/>
          </a:prstGeom>
        </p:spPr>
        <p:txBody>
          <a:bodyPr bIns="81350" rIns="81350" lIns="81350" tIns="81350" anchor="ctr" anchorCtr="0">
            <a:noAutofit/>
          </a:bodyPr>
          <a:lstStyle/>
          <a:p>
            <a:pPr>
              <a:spcBef>
                <a:spcPts val="0"/>
              </a:spcBef>
              <a:buNone/>
            </a:pPr>
            <a:r>
              <a:t/>
            </a:r>
            <a:endParaRPr/>
          </a:p>
        </p:txBody>
      </p:sp>
      <p:sp>
        <p:nvSpPr>
          <p:cNvPr id="61" name="Shape 61"/>
          <p:cNvSpPr/>
          <p:nvPr>
            <p:ph idx="2" type="sldImg"/>
          </p:nvPr>
        </p:nvSpPr>
        <p:spPr>
          <a:xfrm>
            <a:off y="685791" x="381491"/>
            <a:ext cy="3429000" cx="6095651"/>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6" name="Shape 66"/>
        <p:cNvGrpSpPr/>
        <p:nvPr/>
      </p:nvGrpSpPr>
      <p:grpSpPr>
        <a:xfrm>
          <a:off y="0" x="0"/>
          <a:ext cy="0" cx="0"/>
          <a:chOff y="0" x="0"/>
          <a:chExt cy="0" cx="0"/>
        </a:xfrm>
      </p:grpSpPr>
      <p:sp>
        <p:nvSpPr>
          <p:cNvPr id="67" name="Shape 67"/>
          <p:cNvSpPr txBox="1"/>
          <p:nvPr>
            <p:ph idx="1" type="body"/>
          </p:nvPr>
        </p:nvSpPr>
        <p:spPr>
          <a:xfrm>
            <a:off y="4343395" x="685784"/>
            <a:ext cy="4114791" cx="5486386"/>
          </a:xfrm>
          <a:prstGeom prst="rect">
            <a:avLst/>
          </a:prstGeom>
        </p:spPr>
        <p:txBody>
          <a:bodyPr bIns="81350" rIns="81350" lIns="81350" tIns="81350" anchor="ctr" anchorCtr="0">
            <a:noAutofit/>
          </a:bodyPr>
          <a:lstStyle/>
          <a:p>
            <a:pPr>
              <a:spcBef>
                <a:spcPts val="0"/>
              </a:spcBef>
              <a:buNone/>
            </a:pPr>
            <a:r>
              <a:t/>
            </a:r>
            <a:endParaRPr/>
          </a:p>
        </p:txBody>
      </p:sp>
      <p:sp>
        <p:nvSpPr>
          <p:cNvPr id="68" name="Shape 68"/>
          <p:cNvSpPr/>
          <p:nvPr>
            <p:ph idx="2" type="sldImg"/>
          </p:nvPr>
        </p:nvSpPr>
        <p:spPr>
          <a:xfrm>
            <a:off y="685791" x="381491"/>
            <a:ext cy="3429000" cx="6095651"/>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2" name="Shape 72"/>
        <p:cNvGrpSpPr/>
        <p:nvPr/>
      </p:nvGrpSpPr>
      <p:grpSpPr>
        <a:xfrm>
          <a:off y="0" x="0"/>
          <a:ext cy="0" cx="0"/>
          <a:chOff y="0" x="0"/>
          <a:chExt cy="0" cx="0"/>
        </a:xfrm>
      </p:grpSpPr>
      <p:sp>
        <p:nvSpPr>
          <p:cNvPr id="73" name="Shape 73"/>
          <p:cNvSpPr txBox="1"/>
          <p:nvPr>
            <p:ph idx="1" type="body"/>
          </p:nvPr>
        </p:nvSpPr>
        <p:spPr>
          <a:xfrm>
            <a:off y="4343395" x="685784"/>
            <a:ext cy="4114791" cx="5486386"/>
          </a:xfrm>
          <a:prstGeom prst="rect">
            <a:avLst/>
          </a:prstGeom>
        </p:spPr>
        <p:txBody>
          <a:bodyPr bIns="81350" rIns="81350" lIns="81350" tIns="81350" anchor="ctr" anchorCtr="0">
            <a:noAutofit/>
          </a:bodyPr>
          <a:lstStyle/>
          <a:p>
            <a:pPr>
              <a:spcBef>
                <a:spcPts val="0"/>
              </a:spcBef>
              <a:buNone/>
            </a:pPr>
            <a:r>
              <a:t/>
            </a:r>
            <a:endParaRPr/>
          </a:p>
        </p:txBody>
      </p:sp>
      <p:sp>
        <p:nvSpPr>
          <p:cNvPr id="74" name="Shape 74"/>
          <p:cNvSpPr/>
          <p:nvPr>
            <p:ph idx="2" type="sldImg"/>
          </p:nvPr>
        </p:nvSpPr>
        <p:spPr>
          <a:xfrm>
            <a:off y="685791" x="381491"/>
            <a:ext cy="3429000" cx="6095651"/>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8" name="Shape 78"/>
        <p:cNvGrpSpPr/>
        <p:nvPr/>
      </p:nvGrpSpPr>
      <p:grpSpPr>
        <a:xfrm>
          <a:off y="0" x="0"/>
          <a:ext cy="0" cx="0"/>
          <a:chOff y="0" x="0"/>
          <a:chExt cy="0" cx="0"/>
        </a:xfrm>
      </p:grpSpPr>
      <p:sp>
        <p:nvSpPr>
          <p:cNvPr id="79" name="Shape 79"/>
          <p:cNvSpPr txBox="1"/>
          <p:nvPr>
            <p:ph idx="1" type="body"/>
          </p:nvPr>
        </p:nvSpPr>
        <p:spPr>
          <a:xfrm>
            <a:off y="4343395" x="685784"/>
            <a:ext cy="4114791" cx="5486386"/>
          </a:xfrm>
          <a:prstGeom prst="rect">
            <a:avLst/>
          </a:prstGeom>
        </p:spPr>
        <p:txBody>
          <a:bodyPr bIns="81350" rIns="81350" lIns="81350" tIns="81350" anchor="ctr" anchorCtr="0">
            <a:noAutofit/>
          </a:bodyPr>
          <a:lstStyle/>
          <a:p>
            <a:pPr>
              <a:spcBef>
                <a:spcPts val="0"/>
              </a:spcBef>
              <a:buNone/>
            </a:pPr>
            <a:r>
              <a:t/>
            </a:r>
            <a:endParaRPr/>
          </a:p>
        </p:txBody>
      </p:sp>
      <p:sp>
        <p:nvSpPr>
          <p:cNvPr id="80" name="Shape 80"/>
          <p:cNvSpPr/>
          <p:nvPr>
            <p:ph idx="2" type="sldImg"/>
          </p:nvPr>
        </p:nvSpPr>
        <p:spPr>
          <a:xfrm>
            <a:off y="685791" x="381491"/>
            <a:ext cy="3429000" cx="6095651"/>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4" name="Shape 84"/>
        <p:cNvGrpSpPr/>
        <p:nvPr/>
      </p:nvGrpSpPr>
      <p:grpSpPr>
        <a:xfrm>
          <a:off y="0" x="0"/>
          <a:ext cy="0" cx="0"/>
          <a:chOff y="0" x="0"/>
          <a:chExt cy="0" cx="0"/>
        </a:xfrm>
      </p:grpSpPr>
      <p:sp>
        <p:nvSpPr>
          <p:cNvPr id="85" name="Shape 85"/>
          <p:cNvSpPr txBox="1"/>
          <p:nvPr>
            <p:ph idx="1" type="body"/>
          </p:nvPr>
        </p:nvSpPr>
        <p:spPr>
          <a:xfrm>
            <a:off y="4343395" x="685784"/>
            <a:ext cy="4114791" cx="5486386"/>
          </a:xfrm>
          <a:prstGeom prst="rect">
            <a:avLst/>
          </a:prstGeom>
        </p:spPr>
        <p:txBody>
          <a:bodyPr bIns="81350" rIns="81350" lIns="81350" tIns="81350" anchor="ctr" anchorCtr="0">
            <a:noAutofit/>
          </a:bodyPr>
          <a:lstStyle/>
          <a:p>
            <a:pPr>
              <a:spcBef>
                <a:spcPts val="0"/>
              </a:spcBef>
              <a:buNone/>
            </a:pPr>
            <a:r>
              <a:t/>
            </a:r>
            <a:endParaRPr/>
          </a:p>
        </p:txBody>
      </p:sp>
      <p:sp>
        <p:nvSpPr>
          <p:cNvPr id="86" name="Shape 86"/>
          <p:cNvSpPr/>
          <p:nvPr>
            <p:ph idx="2" type="sldImg"/>
          </p:nvPr>
        </p:nvSpPr>
        <p:spPr>
          <a:xfrm>
            <a:off y="685791" x="381491"/>
            <a:ext cy="3429000" cx="6095651"/>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0" name="Shape 90"/>
        <p:cNvGrpSpPr/>
        <p:nvPr/>
      </p:nvGrpSpPr>
      <p:grpSpPr>
        <a:xfrm>
          <a:off y="0" x="0"/>
          <a:ext cy="0" cx="0"/>
          <a:chOff y="0" x="0"/>
          <a:chExt cy="0" cx="0"/>
        </a:xfrm>
      </p:grpSpPr>
      <p:sp>
        <p:nvSpPr>
          <p:cNvPr id="91" name="Shape 91"/>
          <p:cNvSpPr txBox="1"/>
          <p:nvPr>
            <p:ph idx="1" type="body"/>
          </p:nvPr>
        </p:nvSpPr>
        <p:spPr>
          <a:xfrm>
            <a:off y="4343395" x="685784"/>
            <a:ext cy="4114791" cx="5486386"/>
          </a:xfrm>
          <a:prstGeom prst="rect">
            <a:avLst/>
          </a:prstGeom>
        </p:spPr>
        <p:txBody>
          <a:bodyPr bIns="81350" rIns="81350" lIns="81350" tIns="81350" anchor="ctr" anchorCtr="0">
            <a:noAutofit/>
          </a:bodyPr>
          <a:lstStyle/>
          <a:p>
            <a:pPr>
              <a:spcBef>
                <a:spcPts val="0"/>
              </a:spcBef>
              <a:buNone/>
            </a:pPr>
            <a:r>
              <a:t/>
            </a:r>
            <a:endParaRPr/>
          </a:p>
        </p:txBody>
      </p:sp>
      <p:sp>
        <p:nvSpPr>
          <p:cNvPr id="92" name="Shape 92"/>
          <p:cNvSpPr/>
          <p:nvPr>
            <p:ph idx="2" type="sldImg"/>
          </p:nvPr>
        </p:nvSpPr>
        <p:spPr>
          <a:xfrm>
            <a:off y="685791" x="381491"/>
            <a:ext cy="3429000" cx="6095651"/>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6" name="Shape 96"/>
        <p:cNvGrpSpPr/>
        <p:nvPr/>
      </p:nvGrpSpPr>
      <p:grpSpPr>
        <a:xfrm>
          <a:off y="0" x="0"/>
          <a:ext cy="0" cx="0"/>
          <a:chOff y="0" x="0"/>
          <a:chExt cy="0" cx="0"/>
        </a:xfrm>
      </p:grpSpPr>
      <p:sp>
        <p:nvSpPr>
          <p:cNvPr id="97" name="Shape 97"/>
          <p:cNvSpPr txBox="1"/>
          <p:nvPr>
            <p:ph idx="1" type="body"/>
          </p:nvPr>
        </p:nvSpPr>
        <p:spPr>
          <a:xfrm>
            <a:off y="4343395" x="685784"/>
            <a:ext cy="4114791" cx="5486386"/>
          </a:xfrm>
          <a:prstGeom prst="rect">
            <a:avLst/>
          </a:prstGeom>
        </p:spPr>
        <p:txBody>
          <a:bodyPr bIns="81350" rIns="81350" lIns="81350" tIns="81350" anchor="ctr" anchorCtr="0">
            <a:noAutofit/>
          </a:bodyPr>
          <a:lstStyle/>
          <a:p>
            <a:pPr>
              <a:spcBef>
                <a:spcPts val="0"/>
              </a:spcBef>
              <a:buNone/>
            </a:pPr>
            <a:r>
              <a:t/>
            </a:r>
            <a:endParaRPr/>
          </a:p>
        </p:txBody>
      </p:sp>
      <p:sp>
        <p:nvSpPr>
          <p:cNvPr id="98" name="Shape 98"/>
          <p:cNvSpPr/>
          <p:nvPr>
            <p:ph idx="2" type="sldImg"/>
          </p:nvPr>
        </p:nvSpPr>
        <p:spPr>
          <a:xfrm>
            <a:off y="685791" x="381491"/>
            <a:ext cy="3429000" cx="6095651"/>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7.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8.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type="ctrTitle"/>
          </p:nvPr>
        </p:nvSpPr>
        <p:spPr>
          <a:xfrm>
            <a:off y="1583342" x="685800"/>
            <a:ext cy="1159856"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9" name="Shape 9"/>
          <p:cNvSpPr txBox="1"/>
          <p:nvPr>
            <p:ph idx="1" type="subTitle"/>
          </p:nvPr>
        </p:nvSpPr>
        <p:spPr>
          <a:xfrm>
            <a:off y="2840053" x="685800"/>
            <a:ext cy="784737" cx="7772400"/>
          </a:xfrm>
          <a:prstGeom prst="rect">
            <a:avLst/>
          </a:prstGeom>
        </p:spPr>
        <p:txBody>
          <a:bodyPr bIns="91425" rIns="91425" lIns="91425" t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y="1200150" x="457200"/>
            <a:ext cy="3725680"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y="1200150" x="457200"/>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y="1200150" x="4692273"/>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4406309" x="457200"/>
            <a:ext cy="519520" cx="8229600"/>
          </a:xfrm>
          <a:prstGeom prst="rect">
            <a:avLst/>
          </a:prstGeom>
        </p:spPr>
        <p:txBody>
          <a:bodyPr bIns="91425" rIns="91425" lIns="91425" tIns="91425" anchor="t" anchorCtr="0"/>
          <a:lstStyle>
            <a:lvl1pPr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Slide 1">
    <p:spTree>
      <p:nvGrpSpPr>
        <p:cNvPr id="22" name="Shape 22"/>
        <p:cNvGrpSpPr/>
        <p:nvPr/>
      </p:nvGrpSpPr>
      <p:grpSpPr>
        <a:xfrm>
          <a:off y="0" x="0"/>
          <a:ext cy="0" cx="0"/>
          <a:chOff y="0" x="0"/>
          <a:chExt cy="0" cx="0"/>
        </a:xfrm>
      </p:grpSpPr>
      <p:sp>
        <p:nvSpPr>
          <p:cNvPr id="23" name="Shape 23"/>
          <p:cNvSpPr txBox="1"/>
          <p:nvPr>
            <p:ph type="title"/>
          </p:nvPr>
        </p:nvSpPr>
        <p:spPr>
          <a:xfrm>
            <a:off y="205014" x="457171"/>
            <a:ext cy="858900" cx="8228699"/>
          </a:xfrm>
          <a:prstGeom prst="rect">
            <a:avLst/>
          </a:prstGeom>
          <a:noFill/>
          <a:ln>
            <a:noFill/>
          </a:ln>
        </p:spPr>
        <p:txBody>
          <a:bodyPr bIns="91425" rIns="91425" lIns="91425" tIns="91425" anchor="b" anchorCtr="0"/>
          <a:lstStyle>
            <a:lvl1pPr>
              <a:spcBef>
                <a:spcPts val="0"/>
              </a:spcBef>
              <a:buNone/>
              <a:defRPr/>
            </a:lvl1pPr>
          </a:lstStyle>
          <a:p/>
        </p:txBody>
      </p:sp>
      <p:sp>
        <p:nvSpPr>
          <p:cNvPr id="24" name="Shape 24"/>
          <p:cNvSpPr txBox="1"/>
          <p:nvPr>
            <p:ph idx="1" type="subTitle"/>
          </p:nvPr>
        </p:nvSpPr>
        <p:spPr>
          <a:xfrm>
            <a:off y="1203630" x="457171"/>
            <a:ext cy="2983499" cx="8228699"/>
          </a:xfrm>
          <a:prstGeom prst="rect">
            <a:avLst/>
          </a:prstGeom>
          <a:noFill/>
          <a:ln>
            <a:noFill/>
          </a:ln>
        </p:spPr>
        <p:txBody>
          <a:bodyPr bIns="91425" rIns="91425" lIns="91425" t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Content">
    <p:spTree>
      <p:nvGrpSpPr>
        <p:cNvPr id="25" name="Shape 25"/>
        <p:cNvGrpSpPr/>
        <p:nvPr/>
      </p:nvGrpSpPr>
      <p:grpSpPr>
        <a:xfrm>
          <a:off y="0" x="0"/>
          <a:ext cy="0" cx="0"/>
          <a:chOff y="0" x="0"/>
          <a:chExt cy="0" cx="0"/>
        </a:xfrm>
      </p:grpSpPr>
      <p:sp>
        <p:nvSpPr>
          <p:cNvPr id="26" name="Shape 26"/>
          <p:cNvSpPr txBox="1"/>
          <p:nvPr>
            <p:ph type="title"/>
          </p:nvPr>
        </p:nvSpPr>
        <p:spPr>
          <a:xfrm>
            <a:off y="205014" x="457171"/>
            <a:ext cy="858900" cx="8228699"/>
          </a:xfrm>
          <a:prstGeom prst="rect">
            <a:avLst/>
          </a:prstGeom>
          <a:noFill/>
          <a:ln>
            <a:noFill/>
          </a:ln>
        </p:spPr>
        <p:txBody>
          <a:bodyPr bIns="91425" rIns="91425" lIns="91425" tIns="91425" anchor="b" anchorCtr="0"/>
          <a:lstStyle>
            <a:lvl1pPr>
              <a:spcBef>
                <a:spcPts val="0"/>
              </a:spcBef>
              <a:buNone/>
              <a:defRPr/>
            </a:lvl1pPr>
          </a:lstStyle>
          <a:p/>
        </p:txBody>
      </p:sp>
      <p:sp>
        <p:nvSpPr>
          <p:cNvPr id="27" name="Shape 27"/>
          <p:cNvSpPr txBox="1"/>
          <p:nvPr>
            <p:ph idx="1" type="body"/>
          </p:nvPr>
        </p:nvSpPr>
        <p:spPr>
          <a:xfrm>
            <a:off y="1203630" x="457171"/>
            <a:ext cy="2983200" cx="8228699"/>
          </a:xfrm>
          <a:prstGeom prst="rect">
            <a:avLst/>
          </a:prstGeom>
          <a:noFill/>
          <a:ln>
            <a:noFill/>
          </a:ln>
        </p:spPr>
        <p:txBody>
          <a:bodyPr bIns="91425" rIns="91425" lIns="91425" tIns="91425" anchor="t" anchorCtr="0"/>
          <a:lstStyle>
            <a:lvl1pPr>
              <a:spcBef>
                <a:spcPts val="0"/>
              </a:spcBef>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theme/theme1.xml" Type="http://schemas.openxmlformats.org/officeDocument/2006/relationships/theme" Id="rId9"/><Relationship Target="../slideLayouts/slideLayout6.xml" Type="http://schemas.openxmlformats.org/officeDocument/2006/relationships/slideLayout" Id="rId6"/><Relationship Target="../slideLayouts/slideLayout5.xml" Type="http://schemas.openxmlformats.org/officeDocument/2006/relationships/slideLayout" Id="rId5"/><Relationship Target="../slideLayouts/slideLayout8.xml" Type="http://schemas.openxmlformats.org/officeDocument/2006/relationships/slideLayout" Id="rId8"/><Relationship Target="../slideLayouts/slideLayout7.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250" cx="8229600"/>
          </a:xfrm>
          <a:prstGeom prst="rect">
            <a:avLst/>
          </a:prstGeom>
          <a:noFill/>
          <a:ln>
            <a:noFill/>
          </a:ln>
        </p:spPr>
        <p:txBody>
          <a:bodyPr bIns="91425" rIns="91425" lIns="91425" tIns="91425" anchor="b" anchorCtr="0"/>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80"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7.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8.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8.xml" Type="http://schemas.openxmlformats.org/officeDocument/2006/relationships/slideLayout" Id="rId1"/><Relationship Target="../media/image01.png" Type="http://schemas.openxmlformats.org/officeDocument/2006/relationships/image" Id="rId4"/><Relationship Target="../media/image00.jpg" Type="http://schemas.openxmlformats.org/officeDocument/2006/relationships/image" Id="rId3"/><Relationship Target="../media/image03.png" Type="http://schemas.openxmlformats.org/officeDocument/2006/relationships/image" Id="rId6"/><Relationship Target="../media/image02.jpg" Type="http://schemas.openxmlformats.org/officeDocument/2006/relationships/image" Id="rId5"/></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8.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8.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8.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8.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8.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6.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8.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 name="Shape 28"/>
        <p:cNvGrpSpPr/>
        <p:nvPr/>
      </p:nvGrpSpPr>
      <p:grpSpPr>
        <a:xfrm>
          <a:off y="0" x="0"/>
          <a:ext cy="0" cx="0"/>
          <a:chOff y="0" x="0"/>
          <a:chExt cy="0" cx="0"/>
        </a:xfrm>
      </p:grpSpPr>
      <p:sp>
        <p:nvSpPr>
          <p:cNvPr id="29" name="Shape 29"/>
          <p:cNvSpPr txBox="1"/>
          <p:nvPr/>
        </p:nvSpPr>
        <p:spPr>
          <a:xfrm>
            <a:off y="205014" x="457171"/>
            <a:ext cy="858756" cx="8228763"/>
          </a:xfrm>
          <a:prstGeom prst="rect">
            <a:avLst/>
          </a:prstGeom>
          <a:noFill/>
          <a:ln>
            <a:noFill/>
          </a:ln>
        </p:spPr>
        <p:txBody>
          <a:bodyPr bIns="0" rIns="0" lIns="0" tIns="0" anchor="ctr" anchorCtr="0">
            <a:noAutofit/>
          </a:bodyPr>
          <a:lstStyle/>
          <a:p>
            <a:pPr algn="ctr" rtl="0" lvl="0" marR="0" indent="0" marL="0">
              <a:spcBef>
                <a:spcPts val="0"/>
              </a:spcBef>
              <a:buNone/>
            </a:pPr>
            <a:r>
              <a:t/>
            </a:r>
            <a:endParaRPr strike="noStrike" u="none" b="0" cap="none" baseline="0" sz="1500" i="0"/>
          </a:p>
        </p:txBody>
      </p:sp>
      <p:sp>
        <p:nvSpPr>
          <p:cNvPr id="30" name="Shape 30"/>
          <p:cNvSpPr txBox="1"/>
          <p:nvPr/>
        </p:nvSpPr>
        <p:spPr>
          <a:xfrm>
            <a:off y="1203630" x="457171"/>
            <a:ext cy="2983113" cx="8228763"/>
          </a:xfrm>
          <a:prstGeom prst="rect">
            <a:avLst/>
          </a:prstGeom>
          <a:noFill/>
          <a:ln>
            <a:noFill/>
          </a:ln>
        </p:spPr>
        <p:txBody>
          <a:bodyPr bIns="0" rIns="0" lIns="0" tIns="0" anchor="ctr" anchorCtr="0">
            <a:noAutofit/>
          </a:bodyPr>
          <a:lstStyle/>
          <a:p>
            <a:pPr algn="ctr" rtl="0" lvl="0" marR="0" indent="0" marL="0">
              <a:spcBef>
                <a:spcPts val="0"/>
              </a:spcBef>
              <a:buSzPct val="25000"/>
              <a:buNone/>
            </a:pPr>
            <a:r>
              <a:rPr strike="noStrike" u="none" b="0" cap="none" baseline="0" sz="4000" lang="en" i="0">
                <a:solidFill>
                  <a:srgbClr val="6699CC"/>
                </a:solidFill>
                <a:latin typeface="Arial"/>
                <a:ea typeface="Arial"/>
                <a:cs typeface="Arial"/>
                <a:sym typeface="Arial"/>
              </a:rPr>
              <a:t>CS 215</a:t>
            </a:r>
          </a:p>
          <a:p>
            <a:pPr algn="ctr" rtl="0" lvl="0" marR="0" indent="0" marL="0">
              <a:spcBef>
                <a:spcPts val="0"/>
              </a:spcBef>
              <a:buSzPct val="25000"/>
              <a:buNone/>
            </a:pPr>
            <a:r>
              <a:rPr strike="noStrike" u="none" b="0" cap="none" baseline="0" sz="4000" lang="en" i="0">
                <a:solidFill>
                  <a:srgbClr val="6699CC"/>
                </a:solidFill>
                <a:latin typeface="Arial"/>
                <a:ea typeface="Arial"/>
                <a:cs typeface="Arial"/>
                <a:sym typeface="Arial"/>
              </a:rPr>
              <a:t>Project</a:t>
            </a:r>
          </a:p>
          <a:p>
            <a:pPr algn="ctr" rtl="0" lvl="0" marR="0" indent="0" marL="0">
              <a:spcBef>
                <a:spcPts val="0"/>
              </a:spcBef>
              <a:buNone/>
            </a:pPr>
            <a:r>
              <a:t/>
            </a:r>
            <a:endParaRPr strike="noStrike" u="none" b="0" cap="none" baseline="0" sz="1500" i="0"/>
          </a:p>
          <a:p>
            <a:pPr algn="ctr" rtl="0" lvl="0" marR="0" indent="0" marL="0">
              <a:spcBef>
                <a:spcPts val="0"/>
              </a:spcBef>
              <a:buSzPct val="25000"/>
              <a:buNone/>
            </a:pPr>
            <a:r>
              <a:rPr strike="noStrike" u="none" b="0" cap="none" baseline="0" sz="2700" lang="en" i="0">
                <a:solidFill>
                  <a:srgbClr val="6699CC"/>
                </a:solidFill>
                <a:latin typeface="Arial"/>
                <a:ea typeface="Arial"/>
                <a:cs typeface="Arial"/>
                <a:sym typeface="Arial"/>
              </a:rPr>
              <a:t>Autumn 2014</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y="0" x="0"/>
          <a:ext cy="0" cx="0"/>
          <a:chOff y="0" x="0"/>
          <a:chExt cy="0" cx="0"/>
        </a:xfrm>
      </p:grpSpPr>
      <p:sp>
        <p:nvSpPr>
          <p:cNvPr id="100" name="Shape 100"/>
          <p:cNvSpPr txBox="1"/>
          <p:nvPr/>
        </p:nvSpPr>
        <p:spPr>
          <a:xfrm>
            <a:off y="205014" x="457171"/>
            <a:ext cy="858756" cx="8228763"/>
          </a:xfrm>
          <a:prstGeom prst="rect">
            <a:avLst/>
          </a:prstGeom>
          <a:noFill/>
          <a:ln>
            <a:noFill/>
          </a:ln>
        </p:spPr>
        <p:txBody>
          <a:bodyPr bIns="0" rIns="0" lIns="0" tIns="0" anchor="ctr" anchorCtr="0">
            <a:noAutofit/>
          </a:bodyPr>
          <a:lstStyle/>
          <a:p>
            <a:pPr algn="ctr" rtl="0" lvl="0" marR="0" indent="0" marL="0">
              <a:spcBef>
                <a:spcPts val="0"/>
              </a:spcBef>
              <a:buSzPct val="25000"/>
              <a:buNone/>
            </a:pPr>
            <a:r>
              <a:rPr strike="noStrike" u="none" b="0" cap="none" baseline="0" sz="3700" lang="en" i="0">
                <a:solidFill>
                  <a:srgbClr val="6699CC"/>
                </a:solidFill>
                <a:latin typeface="Arial"/>
                <a:ea typeface="Arial"/>
                <a:cs typeface="Arial"/>
                <a:sym typeface="Arial"/>
              </a:rPr>
              <a:t>Challenges and Food for Thought</a:t>
            </a:r>
          </a:p>
        </p:txBody>
      </p:sp>
      <p:sp>
        <p:nvSpPr>
          <p:cNvPr id="101" name="Shape 101"/>
          <p:cNvSpPr txBox="1"/>
          <p:nvPr/>
        </p:nvSpPr>
        <p:spPr>
          <a:xfrm>
            <a:off y="1203630" x="457171"/>
            <a:ext cy="2983113" cx="8228763"/>
          </a:xfrm>
          <a:prstGeom prst="rect">
            <a:avLst/>
          </a:prstGeom>
          <a:noFill/>
          <a:ln>
            <a:noFill/>
          </a:ln>
        </p:spPr>
        <p:txBody>
          <a:bodyPr bIns="0" rIns="0" lIns="0" tIns="0" anchor="t" anchorCtr="0">
            <a:noAutofit/>
          </a:bodyPr>
          <a:lstStyle/>
          <a:p>
            <a:pPr algn="l" rtl="0" lvl="0" marR="0" indent="-38100" marL="0">
              <a:spcBef>
                <a:spcPts val="0"/>
              </a:spcBef>
              <a:buClr>
                <a:srgbClr val="000000"/>
              </a:buClr>
              <a:buSzPct val="100000"/>
              <a:buFont typeface="Noto Symbol"/>
              <a:buChar char=""/>
            </a:pPr>
            <a:r>
              <a:rPr strike="noStrike" u="none" b="0" cap="none" baseline="0" sz="1800" lang="en" i="0">
                <a:latin typeface="Arial"/>
                <a:ea typeface="Arial"/>
                <a:cs typeface="Arial"/>
                <a:sym typeface="Arial"/>
              </a:rPr>
              <a:t>Basic software setup: reading files, forming maps from country to id</a:t>
            </a:r>
          </a:p>
          <a:p>
            <a:pPr algn="l" rtl="0" lvl="0" marR="0" indent="38100" marL="0">
              <a:spcBef>
                <a:spcPts val="0"/>
              </a:spcBef>
              <a:buFont typeface="Noto Symbol"/>
              <a:buNone/>
            </a:pPr>
            <a:r>
              <a:t/>
            </a:r>
            <a:endParaRPr strike="noStrike" u="none" b="0" cap="none" baseline="0" sz="1800" i="0"/>
          </a:p>
          <a:p>
            <a:pPr algn="l" rtl="0" lvl="0" marR="0" indent="-38100" marL="0">
              <a:spcBef>
                <a:spcPts val="0"/>
              </a:spcBef>
              <a:buClr>
                <a:srgbClr val="000000"/>
              </a:buClr>
              <a:buSzPct val="100000"/>
              <a:buFont typeface="Noto Symbol"/>
              <a:buChar char=""/>
            </a:pPr>
            <a:r>
              <a:rPr strike="noStrike" u="none" b="0" cap="none" baseline="0" sz="1800" lang="en" i="0">
                <a:latin typeface="Arial"/>
                <a:ea typeface="Arial"/>
                <a:cs typeface="Arial"/>
                <a:sym typeface="Arial"/>
              </a:rPr>
              <a:t>Ways to assign confidence scores</a:t>
            </a:r>
          </a:p>
          <a:p>
            <a:pPr algn="l" rtl="0" lvl="0" marR="0" indent="38100" marL="0">
              <a:spcBef>
                <a:spcPts val="0"/>
              </a:spcBef>
              <a:buFont typeface="Noto Symbol"/>
              <a:buNone/>
            </a:pPr>
            <a:r>
              <a:t/>
            </a:r>
            <a:endParaRPr strike="noStrike" u="none" b="0" cap="none" baseline="0" sz="1800" i="0"/>
          </a:p>
          <a:p>
            <a:pPr algn="l" rtl="0" lvl="0" marR="0" indent="-38100" marL="0">
              <a:spcBef>
                <a:spcPts val="0"/>
              </a:spcBef>
              <a:buClr>
                <a:srgbClr val="000000"/>
              </a:buClr>
              <a:buSzPct val="100000"/>
              <a:buFont typeface="Noto Symbol"/>
              <a:buChar char=""/>
            </a:pPr>
            <a:r>
              <a:rPr strike="noStrike" u="none" b="0" cap="none" baseline="0" sz="1800" lang="en" i="0">
                <a:latin typeface="Arial"/>
                <a:ea typeface="Arial"/>
                <a:cs typeface="Arial"/>
                <a:sym typeface="Arial"/>
              </a:rPr>
              <a:t>Can matchings from multiple sentences be used to calculate the confidence score?</a:t>
            </a:r>
          </a:p>
          <a:p>
            <a:pPr algn="l" rtl="0" lvl="0" marR="0" indent="38100" marL="0">
              <a:spcBef>
                <a:spcPts val="0"/>
              </a:spcBef>
              <a:buFont typeface="Noto Symbol"/>
              <a:buNone/>
            </a:pPr>
            <a:r>
              <a:t/>
            </a:r>
            <a:endParaRPr strike="noStrike" u="none" b="0" cap="none" baseline="0" sz="1800" i="0"/>
          </a:p>
          <a:p>
            <a:pPr algn="l" rtl="0" lvl="0" marR="0" indent="-38100" marL="0">
              <a:spcBef>
                <a:spcPts val="0"/>
              </a:spcBef>
              <a:buClr>
                <a:srgbClr val="000000"/>
              </a:buClr>
              <a:buSzPct val="100000"/>
              <a:buFont typeface="Noto Symbol"/>
              <a:buChar char=""/>
            </a:pPr>
            <a:r>
              <a:rPr strike="noStrike" u="none" b="0" cap="none" baseline="0" sz="1800" lang="en" i="0">
                <a:latin typeface="Arial"/>
                <a:ea typeface="Arial"/>
                <a:cs typeface="Arial"/>
                <a:sym typeface="Arial"/>
              </a:rPr>
              <a:t>For a given country and relation, we have several values, each pertaining to different years. Can this fact be used while matching?</a:t>
            </a:r>
          </a:p>
          <a:p>
            <a:pPr algn="l" rtl="0" lvl="0" marR="0" indent="38100" marL="0">
              <a:spcBef>
                <a:spcPts val="0"/>
              </a:spcBef>
              <a:buFont typeface="Noto Symbol"/>
              <a:buNone/>
            </a:pPr>
            <a:r>
              <a:t/>
            </a:r>
            <a:endParaRPr strike="noStrike" u="none" b="0" cap="none" baseline="0" sz="1800" i="0"/>
          </a:p>
          <a:p>
            <a:pPr algn="l" rtl="0" lvl="0" marR="0" indent="38100" marL="0">
              <a:spcBef>
                <a:spcPts val="0"/>
              </a:spcBef>
              <a:buFont typeface="Noto Symbol"/>
              <a:buNone/>
            </a:pPr>
            <a:r>
              <a:t/>
            </a:r>
            <a:endParaRPr strike="noStrike" u="none" b="0" cap="none" baseline="0" sz="1800" i="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y="0" x="0"/>
          <a:ext cy="0" cx="0"/>
          <a:chOff y="0" x="0"/>
          <a:chExt cy="0" cx="0"/>
        </a:xfrm>
      </p:grpSpPr>
      <p:sp>
        <p:nvSpPr>
          <p:cNvPr id="35" name="Shape 35"/>
          <p:cNvSpPr txBox="1"/>
          <p:nvPr/>
        </p:nvSpPr>
        <p:spPr>
          <a:xfrm>
            <a:off y="205014" x="457171"/>
            <a:ext cy="858756" cx="8228763"/>
          </a:xfrm>
          <a:prstGeom prst="rect">
            <a:avLst/>
          </a:prstGeom>
          <a:noFill/>
          <a:ln>
            <a:noFill/>
          </a:ln>
        </p:spPr>
        <p:txBody>
          <a:bodyPr bIns="0" rIns="0" lIns="0" tIns="0" anchor="ctr" anchorCtr="0">
            <a:noAutofit/>
          </a:bodyPr>
          <a:lstStyle/>
          <a:p>
            <a:pPr algn="ctr" rtl="0" lvl="0" marR="0" indent="0" marL="0">
              <a:spcBef>
                <a:spcPts val="0"/>
              </a:spcBef>
              <a:buSzPct val="25000"/>
              <a:buNone/>
            </a:pPr>
            <a:r>
              <a:rPr strike="noStrike" u="none" b="0" cap="none" baseline="0" sz="3700" lang="en" i="0">
                <a:solidFill>
                  <a:srgbClr val="6699CC"/>
                </a:solidFill>
                <a:latin typeface="Arial"/>
                <a:ea typeface="Arial"/>
                <a:cs typeface="Arial"/>
                <a:sym typeface="Arial"/>
              </a:rPr>
              <a:t>Motivation</a:t>
            </a:r>
          </a:p>
        </p:txBody>
      </p:sp>
      <p:sp>
        <p:nvSpPr>
          <p:cNvPr id="36" name="Shape 36"/>
          <p:cNvSpPr/>
          <p:nvPr/>
        </p:nvSpPr>
        <p:spPr>
          <a:xfrm>
            <a:off y="1224695" x="372921"/>
            <a:ext cy="1101491" cx="2565712"/>
          </a:xfrm>
          <a:prstGeom prst="rect">
            <a:avLst/>
          </a:prstGeom>
          <a:noFill/>
          <a:ln>
            <a:noFill/>
          </a:ln>
        </p:spPr>
        <p:txBody>
          <a:bodyPr bIns="76025" rIns="76025" lIns="76025" tIns="76025" anchor="ctr" anchorCtr="0">
            <a:noAutofit/>
          </a:bodyPr>
          <a:lstStyle/>
          <a:p>
            <a:pPr>
              <a:spcBef>
                <a:spcPts val="0"/>
              </a:spcBef>
              <a:buNone/>
            </a:pPr>
            <a:r>
              <a:t/>
            </a:r>
            <a:endParaRPr/>
          </a:p>
        </p:txBody>
      </p:sp>
      <p:sp>
        <p:nvSpPr>
          <p:cNvPr id="37" name="Shape 37"/>
          <p:cNvSpPr/>
          <p:nvPr/>
        </p:nvSpPr>
        <p:spPr>
          <a:xfrm>
            <a:off y="3458294" x="326224"/>
            <a:ext cy="1244535" cx="2814218"/>
          </a:xfrm>
          <a:prstGeom prst="rect">
            <a:avLst/>
          </a:prstGeom>
          <a:noFill/>
          <a:ln>
            <a:noFill/>
          </a:ln>
        </p:spPr>
        <p:txBody>
          <a:bodyPr bIns="76025" rIns="76025" lIns="76025" tIns="76025" anchor="ctr" anchorCtr="0">
            <a:noAutofit/>
          </a:bodyPr>
          <a:lstStyle/>
          <a:p>
            <a:pPr>
              <a:spcBef>
                <a:spcPts val="0"/>
              </a:spcBef>
              <a:buNone/>
            </a:pPr>
            <a:r>
              <a:t/>
            </a:r>
            <a:endParaRPr/>
          </a:p>
        </p:txBody>
      </p:sp>
      <p:sp>
        <p:nvSpPr>
          <p:cNvPr id="38" name="Shape 38"/>
          <p:cNvSpPr/>
          <p:nvPr/>
        </p:nvSpPr>
        <p:spPr>
          <a:xfrm>
            <a:off y="3654246" x="6138835"/>
            <a:ext cy="1195547" cx="2944838"/>
          </a:xfrm>
          <a:prstGeom prst="rect">
            <a:avLst/>
          </a:prstGeom>
          <a:noFill/>
          <a:ln>
            <a:noFill/>
          </a:ln>
        </p:spPr>
        <p:txBody>
          <a:bodyPr bIns="76025" rIns="76025" lIns="76025" tIns="76025" anchor="ctr" anchorCtr="0">
            <a:noAutofit/>
          </a:bodyPr>
          <a:lstStyle/>
          <a:p>
            <a:pPr>
              <a:spcBef>
                <a:spcPts val="0"/>
              </a:spcBef>
              <a:buNone/>
            </a:pPr>
            <a:r>
              <a:t/>
            </a:r>
            <a:endParaRPr/>
          </a:p>
        </p:txBody>
      </p:sp>
      <p:sp>
        <p:nvSpPr>
          <p:cNvPr id="39" name="Shape 39"/>
          <p:cNvSpPr/>
          <p:nvPr/>
        </p:nvSpPr>
        <p:spPr>
          <a:xfrm>
            <a:off y="1224695" x="6394198"/>
            <a:ext cy="1342511" cx="2618287"/>
          </a:xfrm>
          <a:prstGeom prst="rect">
            <a:avLst/>
          </a:prstGeom>
          <a:noFill/>
          <a:ln>
            <a:noFill/>
          </a:ln>
        </p:spPr>
        <p:txBody>
          <a:bodyPr bIns="76025" rIns="76025" lIns="76025" tIns="76025" anchor="ctr" anchorCtr="0">
            <a:noAutofit/>
          </a:bodyPr>
          <a:lstStyle/>
          <a:p>
            <a:pPr>
              <a:spcBef>
                <a:spcPts val="0"/>
              </a:spcBef>
              <a:buNone/>
            </a:pPr>
            <a:r>
              <a:t/>
            </a:r>
            <a:endParaRPr/>
          </a:p>
        </p:txBody>
      </p:sp>
      <p:sp>
        <p:nvSpPr>
          <p:cNvPr id="40" name="Shape 40"/>
          <p:cNvSpPr txBox="1"/>
          <p:nvPr/>
        </p:nvSpPr>
        <p:spPr>
          <a:xfrm>
            <a:off y="2735969" x="3736072"/>
            <a:ext cy="448238" cx="1161869"/>
          </a:xfrm>
          <a:prstGeom prst="rect">
            <a:avLst/>
          </a:prstGeom>
          <a:noFill/>
          <a:ln>
            <a:noFill/>
          </a:ln>
        </p:spPr>
        <p:txBody>
          <a:bodyPr bIns="37425" rIns="74825" lIns="74825" tIns="37425" anchor="t" anchorCtr="0">
            <a:noAutofit/>
          </a:bodyPr>
          <a:lstStyle/>
          <a:p>
            <a:pPr>
              <a:spcBef>
                <a:spcPts val="0"/>
              </a:spcBef>
              <a:buNone/>
            </a:pPr>
            <a:r>
              <a:rPr strike="noStrike" u="none" b="0" cap="none" baseline="0" sz="3300" lang="en" i="0">
                <a:latin typeface="Arial"/>
                <a:ea typeface="Arial"/>
                <a:cs typeface="Arial"/>
                <a:sym typeface="Arial"/>
              </a:rPr>
              <a:t>India</a:t>
            </a:r>
          </a:p>
        </p:txBody>
      </p:sp>
      <p:cxnSp>
        <p:nvCxnSpPr>
          <p:cNvPr id="41" name="Shape 41"/>
          <p:cNvCxnSpPr>
            <a:stCxn id="40" idx="0"/>
            <a:endCxn id="36" idx="3"/>
          </p:cNvCxnSpPr>
          <p:nvPr/>
        </p:nvCxnSpPr>
        <p:spPr>
          <a:xfrm rot="10800000">
            <a:off y="1775369" x="2938506"/>
            <a:ext cy="960600" cx="1378500"/>
          </a:xfrm>
          <a:prstGeom prst="straightConnector1">
            <a:avLst/>
          </a:prstGeom>
          <a:noFill/>
          <a:ln w="9525" cap="flat">
            <a:solidFill>
              <a:srgbClr val="000000"/>
            </a:solidFill>
            <a:prstDash val="solid"/>
            <a:round/>
            <a:headEnd w="med" len="med" type="none"/>
            <a:tailEnd w="lg" len="lg" type="triangle"/>
          </a:ln>
        </p:spPr>
      </p:cxnSp>
      <p:cxnSp>
        <p:nvCxnSpPr>
          <p:cNvPr id="42" name="Shape 42"/>
          <p:cNvCxnSpPr>
            <a:stCxn id="40" idx="1"/>
            <a:endCxn id="37" idx="3"/>
          </p:cNvCxnSpPr>
          <p:nvPr/>
        </p:nvCxnSpPr>
        <p:spPr>
          <a:xfrm flipH="1">
            <a:off y="2960089" x="3140572"/>
            <a:ext cy="1120500" cx="595500"/>
          </a:xfrm>
          <a:prstGeom prst="straightConnector1">
            <a:avLst/>
          </a:prstGeom>
          <a:noFill/>
          <a:ln w="9525" cap="flat">
            <a:solidFill>
              <a:srgbClr val="000000"/>
            </a:solidFill>
            <a:prstDash val="solid"/>
            <a:round/>
            <a:headEnd w="med" len="med" type="none"/>
            <a:tailEnd w="lg" len="lg" type="triangle"/>
          </a:ln>
        </p:spPr>
      </p:cxnSp>
      <p:cxnSp>
        <p:nvCxnSpPr>
          <p:cNvPr id="43" name="Shape 43"/>
          <p:cNvCxnSpPr>
            <a:stCxn id="40" idx="3"/>
            <a:endCxn id="39" idx="1"/>
          </p:cNvCxnSpPr>
          <p:nvPr/>
        </p:nvCxnSpPr>
        <p:spPr>
          <a:xfrm rot="10800000" flipH="1">
            <a:off y="1895989" x="4897941"/>
            <a:ext cy="1064100" cx="1496400"/>
          </a:xfrm>
          <a:prstGeom prst="straightConnector1">
            <a:avLst/>
          </a:prstGeom>
          <a:noFill/>
          <a:ln w="9525" cap="flat">
            <a:solidFill>
              <a:srgbClr val="000000"/>
            </a:solidFill>
            <a:prstDash val="solid"/>
            <a:round/>
            <a:headEnd w="med" len="med" type="none"/>
            <a:tailEnd w="lg" len="lg" type="triangle"/>
          </a:ln>
        </p:spPr>
      </p:cxnSp>
      <p:cxnSp>
        <p:nvCxnSpPr>
          <p:cNvPr id="44" name="Shape 44"/>
          <p:cNvCxnSpPr>
            <a:stCxn id="40" idx="2"/>
            <a:endCxn id="38" idx="1"/>
          </p:cNvCxnSpPr>
          <p:nvPr/>
        </p:nvCxnSpPr>
        <p:spPr>
          <a:xfrm>
            <a:off y="3184208" x="4317006"/>
            <a:ext cy="1067699" cx="1821900"/>
          </a:xfrm>
          <a:prstGeom prst="straightConnector1">
            <a:avLst/>
          </a:prstGeom>
          <a:noFill/>
          <a:ln w="9525" cap="flat">
            <a:solidFill>
              <a:srgbClr val="000000"/>
            </a:solidFill>
            <a:prstDash val="solid"/>
            <a:round/>
            <a:headEnd w="med" len="med" type="none"/>
            <a:tailEnd w="lg" len="lg" type="triangle"/>
          </a:ln>
        </p:spPr>
      </p:cxnSp>
      <p:sp>
        <p:nvSpPr>
          <p:cNvPr id="45" name="Shape 45"/>
          <p:cNvSpPr txBox="1"/>
          <p:nvPr/>
        </p:nvSpPr>
        <p:spPr>
          <a:xfrm>
            <a:off y="2400403" x="3174404"/>
            <a:ext cy="235631" cx="613263"/>
          </a:xfrm>
          <a:prstGeom prst="rect">
            <a:avLst/>
          </a:prstGeom>
          <a:noFill/>
          <a:ln>
            <a:noFill/>
          </a:ln>
        </p:spPr>
        <p:txBody>
          <a:bodyPr bIns="37425" rIns="74825" lIns="74825" tIns="37425" anchor="t" anchorCtr="0">
            <a:noAutofit/>
          </a:bodyPr>
          <a:lstStyle/>
          <a:p>
            <a:pPr>
              <a:spcBef>
                <a:spcPts val="0"/>
              </a:spcBef>
              <a:buNone/>
            </a:pPr>
            <a:r>
              <a:rPr strike="noStrike" u="none" b="0" cap="none" baseline="0" sz="1500" lang="en" i="0">
                <a:latin typeface="Arial"/>
                <a:ea typeface="Arial"/>
                <a:cs typeface="Arial"/>
                <a:sym typeface="Arial"/>
              </a:rPr>
              <a:t>GDP</a:t>
            </a:r>
          </a:p>
        </p:txBody>
      </p:sp>
      <p:sp>
        <p:nvSpPr>
          <p:cNvPr id="46" name="Shape 46"/>
          <p:cNvSpPr txBox="1"/>
          <p:nvPr/>
        </p:nvSpPr>
        <p:spPr>
          <a:xfrm>
            <a:off y="3585418" x="3330495"/>
            <a:ext cy="235631" cx="1139990"/>
          </a:xfrm>
          <a:prstGeom prst="rect">
            <a:avLst/>
          </a:prstGeom>
          <a:noFill/>
          <a:ln>
            <a:noFill/>
          </a:ln>
        </p:spPr>
        <p:txBody>
          <a:bodyPr bIns="37425" rIns="74825" lIns="74825" tIns="37425" anchor="t" anchorCtr="0">
            <a:noAutofit/>
          </a:bodyPr>
          <a:lstStyle/>
          <a:p>
            <a:pPr>
              <a:spcBef>
                <a:spcPts val="0"/>
              </a:spcBef>
              <a:buNone/>
            </a:pPr>
            <a:r>
              <a:rPr strike="noStrike" u="none" b="0" cap="none" baseline="0" sz="1500" lang="en" i="0">
                <a:latin typeface="Arial"/>
                <a:ea typeface="Arial"/>
                <a:cs typeface="Arial"/>
                <a:sym typeface="Arial"/>
              </a:rPr>
              <a:t>Population</a:t>
            </a:r>
          </a:p>
        </p:txBody>
      </p:sp>
      <p:sp>
        <p:nvSpPr>
          <p:cNvPr id="47" name="Shape 47"/>
          <p:cNvSpPr txBox="1"/>
          <p:nvPr/>
        </p:nvSpPr>
        <p:spPr>
          <a:xfrm>
            <a:off y="2654650" x="5224492"/>
            <a:ext cy="235631" cx="1533810"/>
          </a:xfrm>
          <a:prstGeom prst="rect">
            <a:avLst/>
          </a:prstGeom>
          <a:noFill/>
          <a:ln>
            <a:noFill/>
          </a:ln>
        </p:spPr>
        <p:txBody>
          <a:bodyPr bIns="37425" rIns="74825" lIns="74825" tIns="37425" anchor="t" anchorCtr="0">
            <a:noAutofit/>
          </a:bodyPr>
          <a:lstStyle/>
          <a:p>
            <a:pPr>
              <a:spcBef>
                <a:spcPts val="0"/>
              </a:spcBef>
              <a:buNone/>
            </a:pPr>
            <a:r>
              <a:rPr strike="noStrike" u="none" b="0" cap="none" baseline="0" sz="1500" lang="en" i="0">
                <a:latin typeface="Arial"/>
                <a:ea typeface="Arial"/>
                <a:cs typeface="Arial"/>
                <a:sym typeface="Arial"/>
              </a:rPr>
              <a:t>Goods Exports</a:t>
            </a:r>
          </a:p>
        </p:txBody>
      </p:sp>
      <p:sp>
        <p:nvSpPr>
          <p:cNvPr id="48" name="Shape 48"/>
          <p:cNvSpPr txBox="1"/>
          <p:nvPr/>
        </p:nvSpPr>
        <p:spPr>
          <a:xfrm>
            <a:off y="3389467" x="5020071"/>
            <a:ext cy="235631" cx="1706556"/>
          </a:xfrm>
          <a:prstGeom prst="rect">
            <a:avLst/>
          </a:prstGeom>
          <a:noFill/>
          <a:ln>
            <a:noFill/>
          </a:ln>
        </p:spPr>
        <p:txBody>
          <a:bodyPr bIns="37425" rIns="74825" lIns="74825" tIns="37425" anchor="t" anchorCtr="0">
            <a:noAutofit/>
          </a:bodyPr>
          <a:lstStyle/>
          <a:p>
            <a:pPr>
              <a:spcBef>
                <a:spcPts val="0"/>
              </a:spcBef>
              <a:buNone/>
            </a:pPr>
            <a:r>
              <a:rPr strike="noStrike" u="none" b="0" cap="none" baseline="0" sz="1500" lang="en" i="0">
                <a:latin typeface="Arial"/>
                <a:ea typeface="Arial"/>
                <a:cs typeface="Arial"/>
                <a:sym typeface="Arial"/>
              </a:rPr>
              <a:t>Internet Users %</a:t>
            </a:r>
          </a:p>
        </p:txBody>
      </p:sp>
      <p:pic>
        <p:nvPicPr>
          <p:cNvPr id="49" name="Shape 49"/>
          <p:cNvPicPr preferRelativeResize="0"/>
          <p:nvPr/>
        </p:nvPicPr>
        <p:blipFill>
          <a:blip r:embed="rId3">
            <a:alphaModFix/>
          </a:blip>
          <a:stretch>
            <a:fillRect/>
          </a:stretch>
        </p:blipFill>
        <p:spPr>
          <a:xfrm>
            <a:off y="965812" x="109562"/>
            <a:ext cy="1619250" cx="2828925"/>
          </a:xfrm>
          <a:prstGeom prst="rect">
            <a:avLst/>
          </a:prstGeom>
          <a:noFill/>
          <a:ln>
            <a:noFill/>
          </a:ln>
        </p:spPr>
      </p:pic>
      <p:pic>
        <p:nvPicPr>
          <p:cNvPr id="50" name="Shape 50"/>
          <p:cNvPicPr preferRelativeResize="0"/>
          <p:nvPr/>
        </p:nvPicPr>
        <p:blipFill>
          <a:blip r:embed="rId4">
            <a:alphaModFix/>
          </a:blip>
          <a:stretch>
            <a:fillRect/>
          </a:stretch>
        </p:blipFill>
        <p:spPr>
          <a:xfrm>
            <a:off y="732543" x="6489605"/>
            <a:ext cy="2085774" cx="2243281"/>
          </a:xfrm>
          <a:prstGeom prst="rect">
            <a:avLst/>
          </a:prstGeom>
          <a:noFill/>
          <a:ln>
            <a:noFill/>
          </a:ln>
        </p:spPr>
      </p:pic>
      <p:pic>
        <p:nvPicPr>
          <p:cNvPr id="51" name="Shape 51"/>
          <p:cNvPicPr preferRelativeResize="0"/>
          <p:nvPr/>
        </p:nvPicPr>
        <p:blipFill>
          <a:blip r:embed="rId5">
            <a:alphaModFix/>
          </a:blip>
          <a:stretch>
            <a:fillRect/>
          </a:stretch>
        </p:blipFill>
        <p:spPr>
          <a:xfrm>
            <a:off y="3184199" x="511575"/>
            <a:ext cy="1843899" cx="2443499"/>
          </a:xfrm>
          <a:prstGeom prst="rect">
            <a:avLst/>
          </a:prstGeom>
          <a:noFill/>
          <a:ln>
            <a:noFill/>
          </a:ln>
        </p:spPr>
      </p:pic>
      <p:pic>
        <p:nvPicPr>
          <p:cNvPr id="52" name="Shape 52"/>
          <p:cNvPicPr preferRelativeResize="0"/>
          <p:nvPr/>
        </p:nvPicPr>
        <p:blipFill>
          <a:blip r:embed="rId6">
            <a:alphaModFix/>
          </a:blip>
          <a:stretch>
            <a:fillRect/>
          </a:stretch>
        </p:blipFill>
        <p:spPr>
          <a:xfrm>
            <a:off y="3063262" x="6719825"/>
            <a:ext cy="2085774" cx="2085774"/>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y="0" x="0"/>
          <a:ext cy="0" cx="0"/>
          <a:chOff y="0" x="0"/>
          <a:chExt cy="0" cx="0"/>
        </a:xfrm>
      </p:grpSpPr>
      <p:sp>
        <p:nvSpPr>
          <p:cNvPr id="57" name="Shape 57"/>
          <p:cNvSpPr txBox="1"/>
          <p:nvPr/>
        </p:nvSpPr>
        <p:spPr>
          <a:xfrm>
            <a:off y="205014" x="457171"/>
            <a:ext cy="858756" cx="8228763"/>
          </a:xfrm>
          <a:prstGeom prst="rect">
            <a:avLst/>
          </a:prstGeom>
          <a:noFill/>
          <a:ln>
            <a:noFill/>
          </a:ln>
        </p:spPr>
        <p:txBody>
          <a:bodyPr bIns="0" rIns="0" lIns="0" tIns="0" anchor="ctr" anchorCtr="0">
            <a:noAutofit/>
          </a:bodyPr>
          <a:lstStyle/>
          <a:p>
            <a:pPr algn="ctr" rtl="0" lvl="0" marR="0" indent="0" marL="0">
              <a:spcBef>
                <a:spcPts val="0"/>
              </a:spcBef>
              <a:buSzPct val="25000"/>
              <a:buNone/>
            </a:pPr>
            <a:r>
              <a:rPr strike="noStrike" u="none" b="0" cap="none" baseline="0" sz="3700" lang="en" i="0">
                <a:solidFill>
                  <a:srgbClr val="6699CC"/>
                </a:solidFill>
                <a:latin typeface="Arial"/>
                <a:ea typeface="Arial"/>
                <a:cs typeface="Arial"/>
                <a:sym typeface="Arial"/>
              </a:rPr>
              <a:t>Motivation</a:t>
            </a:r>
          </a:p>
        </p:txBody>
      </p:sp>
      <p:sp>
        <p:nvSpPr>
          <p:cNvPr id="58" name="Shape 58"/>
          <p:cNvSpPr txBox="1"/>
          <p:nvPr/>
        </p:nvSpPr>
        <p:spPr>
          <a:xfrm>
            <a:off y="1203630" x="457171"/>
            <a:ext cy="2983113" cx="8228763"/>
          </a:xfrm>
          <a:prstGeom prst="rect">
            <a:avLst/>
          </a:prstGeom>
          <a:noFill/>
          <a:ln>
            <a:noFill/>
          </a:ln>
        </p:spPr>
        <p:txBody>
          <a:bodyPr bIns="0" rIns="0" lIns="0" tIns="0" anchor="t" anchorCtr="0">
            <a:noAutofit/>
          </a:bodyPr>
          <a:lstStyle/>
          <a:p>
            <a:pPr algn="l" rtl="0" lvl="0" marR="0" indent="0" marL="0">
              <a:spcBef>
                <a:spcPts val="0"/>
              </a:spcBef>
              <a:buClr>
                <a:srgbClr val="000000"/>
              </a:buClr>
              <a:buSzPct val="44444"/>
              <a:buFont typeface="Noto Symbol"/>
              <a:buChar char=""/>
            </a:pPr>
            <a:r>
              <a:rPr strike="noStrike" u="none" b="0" cap="none" baseline="0" sz="1800" lang="en" i="0">
                <a:latin typeface="Arial"/>
                <a:ea typeface="Arial"/>
                <a:cs typeface="Arial"/>
                <a:sym typeface="Arial"/>
              </a:rPr>
              <a:t>Repositories of facts containing this information can be found at many places, like data.worldbank.org, Wikipedia infoboxes etc.</a:t>
            </a:r>
          </a:p>
          <a:p>
            <a:pPr algn="l" rtl="0" lvl="0" marR="0" indent="38100" marL="0">
              <a:spcBef>
                <a:spcPts val="0"/>
              </a:spcBef>
              <a:buFont typeface="Noto Symbol"/>
              <a:buNone/>
            </a:pPr>
            <a:r>
              <a:t/>
            </a:r>
            <a:endParaRPr strike="noStrike" u="none" b="0" cap="none" baseline="0" sz="1500" i="0"/>
          </a:p>
          <a:p>
            <a:pPr algn="l" rtl="0" lvl="0" marR="0" indent="0" marL="0">
              <a:spcBef>
                <a:spcPts val="0"/>
              </a:spcBef>
              <a:buClr>
                <a:srgbClr val="000000"/>
              </a:buClr>
              <a:buSzPct val="44444"/>
              <a:buFont typeface="Noto Symbol"/>
              <a:buChar char=""/>
            </a:pPr>
            <a:r>
              <a:rPr strike="noStrike" u="none" b="0" cap="none" baseline="0" sz="1800" lang="en" i="0">
                <a:latin typeface="Arial"/>
                <a:ea typeface="Arial"/>
                <a:cs typeface="Arial"/>
                <a:sym typeface="Arial"/>
              </a:rPr>
              <a:t>Countries are popular and finite, finding complete knowledge bases is possible</a:t>
            </a:r>
          </a:p>
          <a:p>
            <a:pPr algn="l" rtl="0" lvl="0" marR="0" indent="38100" marL="0">
              <a:spcBef>
                <a:spcPts val="0"/>
              </a:spcBef>
              <a:buFont typeface="Noto Symbol"/>
              <a:buNone/>
            </a:pPr>
            <a:r>
              <a:t/>
            </a:r>
            <a:endParaRPr strike="noStrike" u="none" b="0" cap="none" baseline="0" sz="1500" i="0"/>
          </a:p>
          <a:p>
            <a:pPr algn="l" rtl="0" lvl="0" marR="0" indent="0" marL="0">
              <a:spcBef>
                <a:spcPts val="0"/>
              </a:spcBef>
              <a:buClr>
                <a:srgbClr val="000000"/>
              </a:buClr>
              <a:buSzPct val="44444"/>
              <a:buFont typeface="Noto Symbol"/>
              <a:buChar char=""/>
            </a:pPr>
            <a:r>
              <a:rPr strike="noStrike" u="none" b="0" cap="none" baseline="0" sz="1800" lang="en" i="0">
                <a:latin typeface="Arial"/>
                <a:ea typeface="Arial"/>
                <a:cs typeface="Arial"/>
                <a:sym typeface="Arial"/>
              </a:rPr>
              <a:t>What about less popular entities? </a:t>
            </a:r>
          </a:p>
          <a:p>
            <a:pPr algn="l" rtl="0" lvl="0" marR="0" indent="457200">
              <a:spcBef>
                <a:spcPts val="0"/>
              </a:spcBef>
              <a:buNone/>
            </a:pPr>
            <a:r>
              <a:rPr strike="noStrike" u="none" b="0" cap="none" baseline="0" sz="1800" lang="en" i="0">
                <a:latin typeface="Arial"/>
                <a:ea typeface="Arial"/>
                <a:cs typeface="Arial"/>
                <a:sym typeface="Arial"/>
              </a:rPr>
              <a:t>“What is the population of Arbit Apartments, Powai?”</a:t>
            </a:r>
          </a:p>
          <a:p>
            <a:pPr algn="l" rtl="0" lvl="0" marR="0" indent="457200">
              <a:spcBef>
                <a:spcPts val="0"/>
              </a:spcBef>
              <a:buNone/>
            </a:pPr>
            <a:r>
              <a:rPr strike="noStrike" u="none" b="0" cap="none" baseline="0" sz="1800" lang="en" i="0">
                <a:latin typeface="Arial"/>
                <a:ea typeface="Arial"/>
                <a:cs typeface="Arial"/>
                <a:sym typeface="Arial"/>
              </a:rPr>
              <a:t>“What is the GDP of Sugarcane Industry of India?”</a:t>
            </a:r>
          </a:p>
          <a:p>
            <a:pPr algn="l" rtl="0" lvl="0" marR="0" indent="457200">
              <a:spcBef>
                <a:spcPts val="0"/>
              </a:spcBef>
              <a:buNone/>
            </a:pPr>
            <a:r>
              <a:rPr strike="noStrike" u="none" b="0" cap="none" baseline="0" sz="1800" lang="en" i="0">
                <a:latin typeface="Arial"/>
                <a:ea typeface="Arial"/>
                <a:cs typeface="Arial"/>
                <a:sym typeface="Arial"/>
              </a:rPr>
              <a:t>“% of Internet users in Samalkha?”</a:t>
            </a:r>
          </a:p>
          <a:p>
            <a:pPr algn="l" rtl="0" lvl="0" marR="0" indent="38100" marL="0">
              <a:spcBef>
                <a:spcPts val="0"/>
              </a:spcBef>
              <a:buFont typeface="Noto Symbol"/>
              <a:buNone/>
            </a:pPr>
            <a:r>
              <a:t/>
            </a:r>
            <a:endParaRPr strike="noStrike" u="none" b="0" cap="none" baseline="0" sz="1500" i="0"/>
          </a:p>
          <a:p>
            <a:pPr algn="l" rtl="0" lvl="0" marR="0" indent="0" marL="0">
              <a:spcBef>
                <a:spcPts val="0"/>
              </a:spcBef>
              <a:buClr>
                <a:srgbClr val="000000"/>
              </a:buClr>
              <a:buSzPct val="44444"/>
              <a:buFont typeface="Noto Symbol"/>
              <a:buChar char=""/>
            </a:pPr>
            <a:r>
              <a:rPr strike="noStrike" u="none" b="0" cap="none" baseline="0" sz="1800" lang="en" i="0">
                <a:latin typeface="Arial"/>
                <a:ea typeface="Arial"/>
                <a:cs typeface="Arial"/>
                <a:sym typeface="Arial"/>
              </a:rPr>
              <a:t>What about less popular facts about popular entities?</a:t>
            </a:r>
          </a:p>
          <a:p>
            <a:pPr algn="l" rtl="0" lvl="0" marR="0" indent="38100" marL="0">
              <a:spcBef>
                <a:spcPts val="0"/>
              </a:spcBef>
              <a:buFont typeface="Noto Symbol"/>
              <a:buNone/>
            </a:pPr>
            <a:r>
              <a:t/>
            </a:r>
            <a:endParaRPr strike="noStrike" u="none" b="0" cap="none" baseline="0" sz="1500" i="0"/>
          </a:p>
          <a:p>
            <a:pPr algn="l" rtl="0" lvl="4" marR="0" indent="38100" marL="0">
              <a:spcBef>
                <a:spcPts val="0"/>
              </a:spcBef>
              <a:buFont typeface="Noto Symbol"/>
              <a:buNone/>
            </a:pPr>
            <a:r>
              <a:t/>
            </a:r>
            <a:endParaRPr strike="noStrike" u="none" b="0" cap="none" baseline="0" sz="1500" i="0"/>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y="0" x="0"/>
          <a:ext cy="0" cx="0"/>
          <a:chOff y="0" x="0"/>
          <a:chExt cy="0" cx="0"/>
        </a:xfrm>
      </p:grpSpPr>
      <p:sp>
        <p:nvSpPr>
          <p:cNvPr id="63" name="Shape 63"/>
          <p:cNvSpPr txBox="1"/>
          <p:nvPr/>
        </p:nvSpPr>
        <p:spPr>
          <a:xfrm>
            <a:off y="205014" x="457171"/>
            <a:ext cy="858756" cx="8228763"/>
          </a:xfrm>
          <a:prstGeom prst="rect">
            <a:avLst/>
          </a:prstGeom>
          <a:noFill/>
          <a:ln>
            <a:noFill/>
          </a:ln>
        </p:spPr>
        <p:txBody>
          <a:bodyPr bIns="0" rIns="0" lIns="0" tIns="0" anchor="ctr" anchorCtr="0">
            <a:noAutofit/>
          </a:bodyPr>
          <a:lstStyle/>
          <a:p>
            <a:pPr algn="ctr" rtl="0" lvl="0" marR="0" indent="0" marL="0">
              <a:spcBef>
                <a:spcPts val="0"/>
              </a:spcBef>
              <a:buSzPct val="25000"/>
              <a:buNone/>
            </a:pPr>
            <a:r>
              <a:rPr strike="noStrike" u="none" b="0" cap="none" baseline="0" sz="3700" lang="en" i="0">
                <a:solidFill>
                  <a:srgbClr val="6699CC"/>
                </a:solidFill>
                <a:latin typeface="Arial"/>
                <a:ea typeface="Arial"/>
                <a:cs typeface="Arial"/>
                <a:sym typeface="Arial"/>
              </a:rPr>
              <a:t>Motivation</a:t>
            </a:r>
          </a:p>
        </p:txBody>
      </p:sp>
      <p:sp>
        <p:nvSpPr>
          <p:cNvPr id="64" name="Shape 64"/>
          <p:cNvSpPr txBox="1"/>
          <p:nvPr/>
        </p:nvSpPr>
        <p:spPr>
          <a:xfrm>
            <a:off y="1203623" x="457175"/>
            <a:ext cy="3648599" cx="8228699"/>
          </a:xfrm>
          <a:prstGeom prst="rect">
            <a:avLst/>
          </a:prstGeom>
          <a:noFill/>
          <a:ln>
            <a:noFill/>
          </a:ln>
        </p:spPr>
        <p:txBody>
          <a:bodyPr bIns="0" rIns="0" lIns="0" tIns="0" anchor="t" anchorCtr="0">
            <a:noAutofit/>
          </a:bodyPr>
          <a:lstStyle/>
          <a:p>
            <a:pPr algn="l" rtl="0" lvl="0" marR="0" indent="-63500" marL="0">
              <a:spcBef>
                <a:spcPts val="0"/>
              </a:spcBef>
              <a:buClr>
                <a:srgbClr val="000000"/>
              </a:buClr>
              <a:buSzPct val="100000"/>
              <a:buFont typeface="Noto Symbol"/>
              <a:buChar char=""/>
            </a:pPr>
            <a:r>
              <a:rPr strike="noStrike" u="none" b="0" cap="none" baseline="0" sz="1800" lang="en" i="0">
                <a:latin typeface="Arial"/>
                <a:ea typeface="Arial"/>
                <a:cs typeface="Arial"/>
                <a:sym typeface="Arial"/>
              </a:rPr>
              <a:t>Good news!</a:t>
            </a:r>
          </a:p>
          <a:p>
            <a:pPr algn="l" rtl="0" lvl="0" marR="0" indent="-63500" marL="0">
              <a:spcBef>
                <a:spcPts val="0"/>
              </a:spcBef>
              <a:buClr>
                <a:srgbClr val="000000"/>
              </a:buClr>
              <a:buSzPct val="100000"/>
              <a:buFont typeface="Noto Symbol"/>
              <a:buChar char=""/>
            </a:pPr>
            <a:r>
              <a:rPr strike="noStrike" u="none" b="0" cap="none" baseline="0" sz="1800" lang="en" i="0">
                <a:latin typeface="Arial"/>
                <a:ea typeface="Arial"/>
                <a:cs typeface="Arial"/>
                <a:sym typeface="Arial"/>
              </a:rPr>
              <a:t>Web is huge, probably, there is </a:t>
            </a:r>
            <a:r>
              <a:rPr strike="noStrike" u="none" b="0" cap="none" baseline="0" sz="1800" lang="en" i="1">
                <a:latin typeface="Arial"/>
                <a:ea typeface="Arial"/>
                <a:cs typeface="Arial"/>
                <a:sym typeface="Arial"/>
              </a:rPr>
              <a:t>some</a:t>
            </a:r>
            <a:r>
              <a:rPr strike="noStrike" u="none" b="0" cap="none" baseline="0" sz="1800" lang="en" i="0">
                <a:latin typeface="Arial"/>
                <a:ea typeface="Arial"/>
                <a:cs typeface="Arial"/>
                <a:sym typeface="Arial"/>
              </a:rPr>
              <a:t> page which contains the information we are looking for. </a:t>
            </a:r>
          </a:p>
          <a:p>
            <a:pPr algn="l" rtl="0" lvl="0" marR="0">
              <a:spcBef>
                <a:spcPts val="0"/>
              </a:spcBef>
              <a:buNone/>
            </a:pPr>
            <a:r>
              <a:t/>
            </a:r>
            <a:endParaRPr sz="1800"/>
          </a:p>
          <a:p>
            <a:pPr algn="l" rtl="0" lvl="0" marR="0" indent="-63500" marL="0">
              <a:spcBef>
                <a:spcPts val="0"/>
              </a:spcBef>
              <a:buClr>
                <a:srgbClr val="000000"/>
              </a:buClr>
              <a:buSzPct val="100000"/>
              <a:buFont typeface="Noto Symbol"/>
              <a:buChar char=""/>
            </a:pPr>
            <a:r>
              <a:rPr strike="noStrike" u="none" b="0" cap="none" baseline="0" sz="1800" lang="en" i="0">
                <a:latin typeface="Arial"/>
                <a:ea typeface="Arial"/>
                <a:cs typeface="Arial"/>
                <a:sym typeface="Arial"/>
              </a:rPr>
              <a:t>The way in which you express a fact about an entity depends </a:t>
            </a:r>
            <a:r>
              <a:rPr strike="noStrike" u="none" b="1" cap="none" baseline="0" sz="1800" lang="en" i="0">
                <a:latin typeface="Arial"/>
                <a:ea typeface="Arial"/>
                <a:cs typeface="Arial"/>
                <a:sym typeface="Arial"/>
              </a:rPr>
              <a:t>on the fact</a:t>
            </a:r>
            <a:r>
              <a:rPr strike="noStrike" u="none" b="0" cap="none" baseline="0" sz="1800" lang="en" i="0">
                <a:latin typeface="Arial"/>
                <a:ea typeface="Arial"/>
                <a:cs typeface="Arial"/>
                <a:sym typeface="Arial"/>
              </a:rPr>
              <a:t>, and not the entity.</a:t>
            </a:r>
          </a:p>
          <a:p>
            <a:pPr algn="l" rtl="0" lvl="0" marR="0">
              <a:spcBef>
                <a:spcPts val="0"/>
              </a:spcBef>
              <a:buNone/>
            </a:pPr>
            <a:r>
              <a:t/>
            </a:r>
            <a:endParaRPr sz="1800"/>
          </a:p>
          <a:p>
            <a:pPr algn="l" rtl="0" lvl="0" marR="0" indent="-63500" marL="0">
              <a:spcBef>
                <a:spcPts val="0"/>
              </a:spcBef>
              <a:buClr>
                <a:srgbClr val="000000"/>
              </a:buClr>
              <a:buSzPct val="100000"/>
              <a:buFont typeface="Noto Symbol"/>
              <a:buChar char=""/>
            </a:pPr>
            <a:r>
              <a:rPr strike="noStrike" u="none" b="0" cap="none" baseline="0" sz="1800" lang="en" i="0">
                <a:latin typeface="Arial"/>
                <a:ea typeface="Arial"/>
                <a:cs typeface="Arial"/>
                <a:sym typeface="Arial"/>
              </a:rPr>
              <a:t>We may expect the </a:t>
            </a:r>
            <a:r>
              <a:rPr strike="noStrike" u="none" b="0" cap="none" baseline="0" sz="1800" lang="en" i="1">
                <a:latin typeface="Arial"/>
                <a:ea typeface="Arial"/>
                <a:cs typeface="Arial"/>
                <a:sym typeface="Arial"/>
              </a:rPr>
              <a:t>sentence structure </a:t>
            </a:r>
            <a:r>
              <a:rPr strike="noStrike" u="none" b="0" cap="none" baseline="0" sz="1800" lang="en" i="0">
                <a:latin typeface="Arial"/>
                <a:ea typeface="Arial"/>
                <a:cs typeface="Arial"/>
                <a:sym typeface="Arial"/>
              </a:rPr>
              <a:t>to be similar. </a:t>
            </a:r>
          </a:p>
          <a:p>
            <a:pPr algn="l" rtl="0" lvl="0" marR="0">
              <a:spcBef>
                <a:spcPts val="0"/>
              </a:spcBef>
              <a:buNone/>
            </a:pPr>
            <a:r>
              <a:t/>
            </a:r>
            <a:endParaRPr sz="1800"/>
          </a:p>
          <a:p>
            <a:pPr algn="l" rtl="0" lvl="0" marR="0" indent="-63500" marL="0">
              <a:spcBef>
                <a:spcPts val="0"/>
              </a:spcBef>
              <a:buClr>
                <a:srgbClr val="000000"/>
              </a:buClr>
              <a:buSzPct val="100000"/>
              <a:buFont typeface="Noto Symbol"/>
              <a:buChar char=""/>
            </a:pPr>
            <a:r>
              <a:rPr strike="noStrike" u="none" b="0" cap="none" baseline="0" sz="1800" lang="en" i="0">
                <a:latin typeface="Arial"/>
                <a:ea typeface="Arial"/>
                <a:cs typeface="Arial"/>
                <a:sym typeface="Arial"/>
              </a:rPr>
              <a:t>Sentence structure can be captured by POS tag sequences, words, paths in dependency parse tree and so on</a:t>
            </a:r>
          </a:p>
          <a:p>
            <a:pPr algn="l" rtl="0" lvl="0" marR="0" indent="38100" marL="0">
              <a:spcBef>
                <a:spcPts val="0"/>
              </a:spcBef>
              <a:buFont typeface="Noto Symbol"/>
              <a:buNone/>
            </a:pPr>
            <a:r>
              <a:t/>
            </a:r>
            <a:endParaRPr strike="noStrike" u="none" b="0" cap="none" baseline="0" sz="1800" i="0"/>
          </a:p>
          <a:p>
            <a:pPr algn="l" rtl="0" lvl="0" marR="0" indent="38100" marL="0">
              <a:spcBef>
                <a:spcPts val="0"/>
              </a:spcBef>
              <a:buFont typeface="Noto Symbol"/>
              <a:buNone/>
            </a:pPr>
            <a:r>
              <a:t/>
            </a:r>
            <a:endParaRPr strike="noStrike" u="none" b="0" cap="none" baseline="0" sz="1800" i="0"/>
          </a:p>
          <a:p>
            <a:pPr algn="l" rtl="0" lvl="0" marR="0" indent="38100" marL="0">
              <a:spcBef>
                <a:spcPts val="0"/>
              </a:spcBef>
              <a:buFont typeface="Noto Symbol"/>
              <a:buNone/>
            </a:pPr>
            <a:r>
              <a:t/>
            </a:r>
            <a:endParaRPr strike="noStrike" u="none" b="0" cap="none" baseline="0" sz="1800" i="0"/>
          </a:p>
          <a:p>
            <a:pPr algn="l" rtl="0" lvl="0" marR="0" indent="38100" marL="0">
              <a:spcBef>
                <a:spcPts val="0"/>
              </a:spcBef>
              <a:buFont typeface="Noto Symbol"/>
              <a:buNone/>
            </a:pPr>
            <a:r>
              <a:t/>
            </a:r>
            <a:endParaRPr strike="noStrike" u="none" b="0" cap="none" baseline="0" sz="1800" i="0"/>
          </a:p>
        </p:txBody>
      </p:sp>
      <p:graphicFrame>
        <p:nvGraphicFramePr>
          <p:cNvPr id="65" name="Shape 65"/>
          <p:cNvGraphicFramePr/>
          <p:nvPr/>
        </p:nvGraphicFramePr>
        <p:xfrm>
          <a:off y="4315704" x="392011"/>
          <a:ext cy="3000000" cx="3000000"/>
        </p:xfrm>
        <a:graphic>
          <a:graphicData uri="http://schemas.openxmlformats.org/drawingml/2006/table">
            <a:tbl>
              <a:tblPr>
                <a:noFill/>
                <a:tableStyleId>{0FF41B1F-BE9B-422B-8351-1587A2D408C0}</a:tableStyleId>
              </a:tblPr>
              <a:tblGrid>
                <a:gridCol w="4178875"/>
                <a:gridCol w="4180150"/>
              </a:tblGrid>
              <a:tr h="636825">
                <a:tc>
                  <a:txBody>
                    <a:bodyPr>
                      <a:noAutofit/>
                    </a:bodyPr>
                    <a:lstStyle/>
                    <a:p>
                      <a:pPr algn="l" rtl="0" lvl="0" marR="0" indent="0" marL="0">
                        <a:spcBef>
                          <a:spcPts val="0"/>
                        </a:spcBef>
                        <a:buClr>
                          <a:srgbClr val="000000"/>
                        </a:buClr>
                        <a:buSzPct val="50000"/>
                        <a:buFont typeface="Noto Symbol"/>
                        <a:buChar char=""/>
                      </a:pPr>
                      <a:r>
                        <a:rPr strike="noStrike" u="none" cap="none" baseline="0" sz="1200" lang="en">
                          <a:latin typeface="Arial"/>
                          <a:ea typeface="Arial"/>
                          <a:cs typeface="Arial"/>
                          <a:sym typeface="Arial"/>
                        </a:rPr>
                        <a:t>Population of India is 1.3 billion, making it the second largest country in the world</a:t>
                      </a:r>
                    </a:p>
                  </a:txBody>
                  <a:tcPr marR="82950" marB="31100" marT="31100" marL="82950"/>
                </a:tc>
                <a:tc>
                  <a:txBody>
                    <a:bodyPr>
                      <a:noAutofit/>
                    </a:bodyPr>
                    <a:lstStyle/>
                    <a:p>
                      <a:pPr algn="l" rtl="0" lvl="0" marR="0" indent="0" marL="0">
                        <a:spcBef>
                          <a:spcPts val="0"/>
                        </a:spcBef>
                        <a:buClr>
                          <a:srgbClr val="000000"/>
                        </a:buClr>
                        <a:buSzPct val="50000"/>
                        <a:buFont typeface="Noto Symbol"/>
                        <a:buChar char=""/>
                      </a:pPr>
                      <a:r>
                        <a:rPr strike="noStrike" u="none" cap="none" baseline="0" sz="1200" lang="en">
                          <a:latin typeface="Arial"/>
                          <a:ea typeface="Arial"/>
                          <a:cs typeface="Arial"/>
                          <a:sym typeface="Arial"/>
                        </a:rPr>
                        <a:t>Population of Arbit Apartments, Powai reached 1300</a:t>
                      </a:r>
                    </a:p>
                  </a:txBody>
                  <a:tcPr marR="82950" marB="31100" marT="31100" marL="82950"/>
                </a:tc>
              </a:tr>
            </a:tbl>
          </a:graphicData>
        </a:graphic>
      </p:graphicFrame>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y="0" x="0"/>
          <a:ext cy="0" cx="0"/>
          <a:chOff y="0" x="0"/>
          <a:chExt cy="0" cx="0"/>
        </a:xfrm>
      </p:grpSpPr>
      <p:sp>
        <p:nvSpPr>
          <p:cNvPr id="70" name="Shape 70"/>
          <p:cNvSpPr txBox="1"/>
          <p:nvPr/>
        </p:nvSpPr>
        <p:spPr>
          <a:xfrm>
            <a:off y="205014" x="457171"/>
            <a:ext cy="858756" cx="8228763"/>
          </a:xfrm>
          <a:prstGeom prst="rect">
            <a:avLst/>
          </a:prstGeom>
          <a:noFill/>
          <a:ln>
            <a:noFill/>
          </a:ln>
        </p:spPr>
        <p:txBody>
          <a:bodyPr bIns="0" rIns="0" lIns="0" tIns="0" anchor="ctr" anchorCtr="0">
            <a:noAutofit/>
          </a:bodyPr>
          <a:lstStyle/>
          <a:p>
            <a:pPr algn="ctr" rtl="0" lvl="0" marR="0" indent="0" marL="0">
              <a:spcBef>
                <a:spcPts val="0"/>
              </a:spcBef>
              <a:buSzPct val="25000"/>
              <a:buNone/>
            </a:pPr>
            <a:r>
              <a:rPr strike="noStrike" u="none" b="0" cap="none" baseline="0" sz="3700" lang="en" i="0">
                <a:solidFill>
                  <a:srgbClr val="6699CC"/>
                </a:solidFill>
                <a:latin typeface="Arial"/>
                <a:ea typeface="Arial"/>
                <a:cs typeface="Arial"/>
                <a:sym typeface="Arial"/>
              </a:rPr>
              <a:t>Problem Statement : Introduction</a:t>
            </a:r>
          </a:p>
        </p:txBody>
      </p:sp>
      <p:sp>
        <p:nvSpPr>
          <p:cNvPr id="71" name="Shape 71"/>
          <p:cNvSpPr txBox="1"/>
          <p:nvPr/>
        </p:nvSpPr>
        <p:spPr>
          <a:xfrm>
            <a:off y="1203630" x="457171"/>
            <a:ext cy="2983113" cx="8228763"/>
          </a:xfrm>
          <a:prstGeom prst="rect">
            <a:avLst/>
          </a:prstGeom>
          <a:noFill/>
          <a:ln>
            <a:noFill/>
          </a:ln>
        </p:spPr>
        <p:txBody>
          <a:bodyPr bIns="0" rIns="0" lIns="0" tIns="0" anchor="t" anchorCtr="0">
            <a:noAutofit/>
          </a:bodyPr>
          <a:lstStyle/>
          <a:p>
            <a:pPr algn="l" rtl="0" lvl="0" marR="0" indent="-6350" marL="0">
              <a:spcBef>
                <a:spcPts val="0"/>
              </a:spcBef>
              <a:buClr>
                <a:srgbClr val="000000"/>
              </a:buClr>
              <a:buSzPct val="45000"/>
              <a:buFont typeface="Noto Symbol"/>
              <a:buChar char=""/>
            </a:pPr>
            <a:r>
              <a:rPr strike="noStrike" u="none" b="0" cap="none" baseline="0" sz="2000" lang="en" i="0">
                <a:latin typeface="Arial"/>
                <a:ea typeface="Arial"/>
                <a:cs typeface="Arial"/>
                <a:sym typeface="Arial"/>
              </a:rPr>
              <a:t>Given that we know a lot about countries, can we train extractors that run over the web and pull similar facts about other entities?</a:t>
            </a:r>
          </a:p>
          <a:p>
            <a:pPr algn="l" rtl="0" lvl="0" marR="0" indent="38100" marL="0">
              <a:spcBef>
                <a:spcPts val="0"/>
              </a:spcBef>
              <a:buFont typeface="Noto Symbol"/>
              <a:buNone/>
            </a:pPr>
            <a:r>
              <a:t/>
            </a:r>
            <a:endParaRPr strike="noStrike" u="none" b="0" cap="none" baseline="0" sz="1500" i="0"/>
          </a:p>
          <a:p>
            <a:pPr algn="l" rtl="0" lvl="0" marR="0" indent="-6350" marL="0">
              <a:spcBef>
                <a:spcPts val="0"/>
              </a:spcBef>
              <a:buClr>
                <a:srgbClr val="000000"/>
              </a:buClr>
              <a:buSzPct val="45000"/>
              <a:buFont typeface="Noto Symbol"/>
              <a:buChar char=""/>
            </a:pPr>
            <a:r>
              <a:rPr strike="noStrike" u="none" b="0" cap="none" baseline="0" sz="2000" lang="en" i="0">
                <a:latin typeface="Arial"/>
                <a:ea typeface="Arial"/>
                <a:cs typeface="Arial"/>
                <a:sym typeface="Arial"/>
              </a:rPr>
              <a:t>Maybe, but we'll need some training data first</a:t>
            </a:r>
          </a:p>
          <a:p>
            <a:pPr algn="l" rtl="0" lvl="0" marR="0" indent="38100" marL="0">
              <a:spcBef>
                <a:spcPts val="0"/>
              </a:spcBef>
              <a:buFont typeface="Noto Symbol"/>
              <a:buNone/>
            </a:pPr>
            <a:r>
              <a:t/>
            </a:r>
            <a:endParaRPr strike="noStrike" u="none" b="0" cap="none" baseline="0" sz="1500" i="0"/>
          </a:p>
          <a:p>
            <a:pPr algn="l" rtl="0" lvl="0" marR="0" indent="-6350" marL="0">
              <a:spcBef>
                <a:spcPts val="0"/>
              </a:spcBef>
              <a:buClr>
                <a:srgbClr val="000000"/>
              </a:buClr>
              <a:buSzPct val="45000"/>
              <a:buFont typeface="Noto Symbol"/>
              <a:buChar char=""/>
            </a:pPr>
            <a:r>
              <a:rPr strike="noStrike" u="none" b="0" cap="none" baseline="0" sz="2000" lang="en" i="0">
                <a:latin typeface="Arial"/>
                <a:ea typeface="Arial"/>
                <a:cs typeface="Arial"/>
                <a:sym typeface="Arial"/>
              </a:rPr>
              <a:t>Hand labeling : Pick sentences having numbers and countries, and label with the relation expressed </a:t>
            </a:r>
          </a:p>
          <a:p>
            <a:pPr algn="l" rtl="0" lvl="0" marR="0" indent="38100" marL="0">
              <a:spcBef>
                <a:spcPts val="0"/>
              </a:spcBef>
              <a:buFont typeface="Noto Symbol"/>
              <a:buNone/>
            </a:pPr>
            <a:r>
              <a:t/>
            </a:r>
            <a:endParaRPr strike="noStrike" u="none" b="0" cap="none" baseline="0" sz="1500" i="0"/>
          </a:p>
          <a:p>
            <a:pPr algn="l" rtl="0" lvl="0" marR="0" indent="-6350" marL="0">
              <a:spcBef>
                <a:spcPts val="0"/>
              </a:spcBef>
              <a:buClr>
                <a:srgbClr val="000000"/>
              </a:buClr>
              <a:buSzPct val="45000"/>
              <a:buFont typeface="Noto Symbol"/>
              <a:buChar char=""/>
            </a:pPr>
            <a:r>
              <a:rPr sz="2000" lang="en"/>
              <a:t>1 million</a:t>
            </a:r>
            <a:r>
              <a:rPr strike="noStrike" u="none" b="0" cap="none" baseline="0" sz="2000" lang="en" i="0">
                <a:latin typeface="Arial"/>
                <a:ea typeface="Arial"/>
                <a:cs typeface="Arial"/>
                <a:sym typeface="Arial"/>
              </a:rPr>
              <a:t> newswire articles ha</a:t>
            </a:r>
            <a:r>
              <a:rPr sz="2000" lang="en"/>
              <a:t>ve 1.5 million</a:t>
            </a:r>
            <a:r>
              <a:rPr strike="noStrike" u="none" b="0" cap="none" baseline="0" sz="2000" lang="en" i="0">
                <a:latin typeface="Arial"/>
                <a:ea typeface="Arial"/>
                <a:cs typeface="Arial"/>
                <a:sym typeface="Arial"/>
              </a:rPr>
              <a:t> sentences having a country and a number!</a:t>
            </a:r>
          </a:p>
          <a:p>
            <a:pPr algn="l" rtl="0" lvl="0" marR="0">
              <a:spcBef>
                <a:spcPts val="0"/>
              </a:spcBef>
              <a:buNone/>
            </a:pPr>
            <a:r>
              <a:t/>
            </a:r>
            <a:endParaRPr strike="noStrike" u="none" b="0" cap="none" baseline="0" sz="1500" i="0"/>
          </a:p>
          <a:p>
            <a:pPr algn="l" rtl="0" lvl="0" marR="0" indent="-6350" marL="0">
              <a:spcBef>
                <a:spcPts val="0"/>
              </a:spcBef>
              <a:buClr>
                <a:srgbClr val="000000"/>
              </a:buClr>
              <a:buSzPct val="45000"/>
              <a:buFont typeface="Noto Symbol"/>
              <a:buChar char=""/>
            </a:pPr>
            <a:r>
              <a:rPr strike="noStrike" u="none" b="0" cap="none" baseline="0" sz="2000" lang="en" i="0">
                <a:latin typeface="Arial"/>
                <a:ea typeface="Arial"/>
                <a:cs typeface="Arial"/>
                <a:sym typeface="Arial"/>
              </a:rPr>
              <a:t>Will take </a:t>
            </a:r>
            <a:r>
              <a:rPr sz="2000" lang="en"/>
              <a:t>4166</a:t>
            </a:r>
            <a:r>
              <a:rPr strike="noStrike" u="none" b="0" cap="none" baseline="0" sz="2000" lang="en" i="0">
                <a:latin typeface="Arial"/>
                <a:ea typeface="Arial"/>
                <a:cs typeface="Arial"/>
                <a:sym typeface="Arial"/>
              </a:rPr>
              <a:t> hours with 10 seconds per sentence, need to automate the process</a:t>
            </a:r>
          </a:p>
          <a:p>
            <a:pPr algn="l" rtl="0" lvl="0" marR="0" indent="38100" marL="0">
              <a:spcBef>
                <a:spcPts val="0"/>
              </a:spcBef>
              <a:buFont typeface="Noto Symbol"/>
              <a:buNone/>
            </a:pPr>
            <a:r>
              <a:t/>
            </a:r>
            <a:endParaRPr strike="noStrike" u="none" b="0" cap="none" baseline="0" sz="1500" i="0"/>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y="0" x="0"/>
          <a:ext cy="0" cx="0"/>
          <a:chOff y="0" x="0"/>
          <a:chExt cy="0" cx="0"/>
        </a:xfrm>
      </p:grpSpPr>
      <p:sp>
        <p:nvSpPr>
          <p:cNvPr id="76" name="Shape 76"/>
          <p:cNvSpPr txBox="1"/>
          <p:nvPr/>
        </p:nvSpPr>
        <p:spPr>
          <a:xfrm>
            <a:off y="205014" x="457171"/>
            <a:ext cy="858756" cx="8228763"/>
          </a:xfrm>
          <a:prstGeom prst="rect">
            <a:avLst/>
          </a:prstGeom>
          <a:noFill/>
          <a:ln>
            <a:noFill/>
          </a:ln>
        </p:spPr>
        <p:txBody>
          <a:bodyPr bIns="0" rIns="0" lIns="0" tIns="0" anchor="ctr" anchorCtr="0">
            <a:noAutofit/>
          </a:bodyPr>
          <a:lstStyle/>
          <a:p>
            <a:pPr algn="ctr" rtl="0" lvl="0" marR="0" indent="0" marL="0">
              <a:spcBef>
                <a:spcPts val="0"/>
              </a:spcBef>
              <a:buSzPct val="25000"/>
              <a:buNone/>
            </a:pPr>
            <a:r>
              <a:rPr strike="noStrike" u="none" b="0" cap="none" baseline="0" sz="3700" lang="en" i="0">
                <a:solidFill>
                  <a:srgbClr val="6699CC"/>
                </a:solidFill>
                <a:latin typeface="Arial"/>
                <a:ea typeface="Arial"/>
                <a:cs typeface="Arial"/>
                <a:sym typeface="Arial"/>
              </a:rPr>
              <a:t>Problem Statement : Given</a:t>
            </a:r>
          </a:p>
        </p:txBody>
      </p:sp>
      <p:sp>
        <p:nvSpPr>
          <p:cNvPr id="77" name="Shape 77"/>
          <p:cNvSpPr txBox="1"/>
          <p:nvPr/>
        </p:nvSpPr>
        <p:spPr>
          <a:xfrm>
            <a:off y="1203623" x="457175"/>
            <a:ext cy="3770100" cx="8471099"/>
          </a:xfrm>
          <a:prstGeom prst="rect">
            <a:avLst/>
          </a:prstGeom>
          <a:noFill/>
          <a:ln>
            <a:noFill/>
          </a:ln>
        </p:spPr>
        <p:txBody>
          <a:bodyPr bIns="0" rIns="0" lIns="0" tIns="0" anchor="t" anchorCtr="0">
            <a:noAutofit/>
          </a:bodyPr>
          <a:lstStyle/>
          <a:p>
            <a:pPr algn="l" rtl="0" lvl="0" marR="0" indent="0" marL="0">
              <a:spcBef>
                <a:spcPts val="0"/>
              </a:spcBef>
              <a:buClr>
                <a:srgbClr val="000000"/>
              </a:buClr>
              <a:buSzPct val="44444"/>
              <a:buFont typeface="Noto Symbol"/>
              <a:buChar char=""/>
            </a:pPr>
            <a:r>
              <a:rPr strike="noStrike" u="none" b="0" cap="none" baseline="0" sz="2700" lang="en" i="0">
                <a:latin typeface="Arial"/>
                <a:ea typeface="Arial"/>
                <a:cs typeface="Arial"/>
                <a:sym typeface="Arial"/>
              </a:rPr>
              <a:t>A Knowledge Base (KB) of the form:</a:t>
            </a:r>
          </a:p>
          <a:p>
            <a:pPr algn="l" rtl="0" lvl="0" marR="0" indent="0" marL="457200">
              <a:spcBef>
                <a:spcPts val="0"/>
              </a:spcBef>
              <a:buNone/>
            </a:pPr>
            <a:r>
              <a:rPr strike="noStrike" u="none" b="0" cap="none" baseline="0" sz="1700" lang="en" i="0">
                <a:latin typeface="Arial"/>
                <a:ea typeface="Arial"/>
                <a:cs typeface="Arial"/>
                <a:sym typeface="Arial"/>
              </a:rPr>
              <a:t>/m/0jhd		3313739780		NY.GDP.MKTP.CD</a:t>
            </a:r>
          </a:p>
          <a:p>
            <a:pPr algn="l" rtl="0" lvl="0" marR="0" indent="0" marL="457200">
              <a:spcBef>
                <a:spcPts val="0"/>
              </a:spcBef>
              <a:buNone/>
            </a:pPr>
            <a:r>
              <a:rPr strike="noStrike" u="none" b="0" cap="none" baseline="0" sz="1700" lang="en" i="0">
                <a:latin typeface="Arial"/>
                <a:ea typeface="Arial"/>
                <a:cs typeface="Arial"/>
                <a:sym typeface="Arial"/>
              </a:rPr>
              <a:t>/m/0jhd		3052467460		NY.GDP.MKTP.CD</a:t>
            </a:r>
          </a:p>
          <a:p>
            <a:pPr algn="l" rtl="0" lvl="0" marR="0" indent="0" marL="457200">
              <a:spcBef>
                <a:spcPts val="0"/>
              </a:spcBef>
              <a:buNone/>
            </a:pPr>
            <a:r>
              <a:rPr strike="noStrike" u="none" b="0" cap="none" baseline="0" sz="1700" lang="en" i="0">
                <a:latin typeface="Arial"/>
                <a:ea typeface="Arial"/>
                <a:cs typeface="Arial"/>
                <a:sym typeface="Arial"/>
              </a:rPr>
              <a:t>/m/0jhd		3176749570		NY.GDP.MKTP.CD</a:t>
            </a:r>
          </a:p>
          <a:p>
            <a:pPr algn="l" rtl="0" lvl="0" marR="0" indent="0" marL="457200">
              <a:spcBef>
                <a:spcPts val="0"/>
              </a:spcBef>
              <a:buNone/>
            </a:pPr>
            <a:r>
              <a:rPr strike="noStrike" u="none" b="0" cap="none" baseline="0" sz="1700" lang="en" i="0">
                <a:latin typeface="Arial"/>
                <a:ea typeface="Arial"/>
                <a:cs typeface="Arial"/>
                <a:sym typeface="Arial"/>
              </a:rPr>
              <a:t>/m/07z5n		4.7466025	 	IT.NET.USER.P2</a:t>
            </a:r>
          </a:p>
          <a:p>
            <a:pPr algn="l" rtl="0" lvl="0" marR="0" indent="0" marL="457200">
              <a:spcBef>
                <a:spcPts val="0"/>
              </a:spcBef>
              <a:buNone/>
            </a:pPr>
            <a:r>
              <a:rPr strike="noStrike" u="none" b="0" cap="none" baseline="0" sz="1700" lang="en" i="0">
                <a:latin typeface="Arial"/>
                <a:ea typeface="Arial"/>
                <a:cs typeface="Arial"/>
                <a:sym typeface="Arial"/>
              </a:rPr>
              <a:t>/m/07z5n		5.082334			IT.NET.USER.P2</a:t>
            </a:r>
          </a:p>
          <a:p>
            <a:pPr algn="l" rtl="0" lvl="0" marR="0" indent="0" marL="457200">
              <a:spcBef>
                <a:spcPts val="0"/>
              </a:spcBef>
              <a:buNone/>
            </a:pPr>
            <a:r>
              <a:rPr strike="noStrike" u="none" b="0" cap="none" baseline="0" sz="1700" lang="en" i="0">
                <a:latin typeface="Arial"/>
                <a:ea typeface="Arial"/>
                <a:cs typeface="Arial"/>
                <a:sym typeface="Arial"/>
              </a:rPr>
              <a:t>/m/07z5n		5.850585			IT.NET.USER.P2</a:t>
            </a:r>
          </a:p>
          <a:p>
            <a:pPr algn="l" rtl="0" lvl="0" marR="0" indent="0" marL="457200">
              <a:spcBef>
                <a:spcPts val="0"/>
              </a:spcBef>
              <a:buNone/>
            </a:pPr>
            <a:r>
              <a:rPr strike="noStrike" u="none" b="0" cap="none" baseline="0" sz="1700" lang="en" i="0">
                <a:latin typeface="Arial"/>
                <a:ea typeface="Arial"/>
                <a:cs typeface="Arial"/>
                <a:sym typeface="Arial"/>
              </a:rPr>
              <a:t>/m/0j1z8		83600		 	AG.LND.TOTL.K2</a:t>
            </a:r>
          </a:p>
          <a:p>
            <a:pPr algn="l" rtl="0" lvl="0" marR="0" indent="0" marL="457200">
              <a:spcBef>
                <a:spcPts val="0"/>
              </a:spcBef>
              <a:buNone/>
            </a:pPr>
            <a:r>
              <a:rPr strike="noStrike" u="none" b="0" cap="none" baseline="0" sz="1700" lang="en" i="0">
                <a:latin typeface="Arial"/>
                <a:ea typeface="Arial"/>
                <a:cs typeface="Arial"/>
                <a:sym typeface="Arial"/>
              </a:rPr>
              <a:t>/m/0j1z8		83600			AG.LND.TOTL.K2</a:t>
            </a:r>
          </a:p>
          <a:p>
            <a:pPr algn="l" rtl="0" lvl="0" marR="0" indent="0" marL="457200">
              <a:spcBef>
                <a:spcPts val="0"/>
              </a:spcBef>
              <a:buNone/>
            </a:pPr>
            <a:r>
              <a:rPr strike="noStrike" u="none" b="0" cap="none" baseline="0" sz="1700" lang="en" i="0">
                <a:latin typeface="Arial"/>
                <a:ea typeface="Arial"/>
                <a:cs typeface="Arial"/>
                <a:sym typeface="Arial"/>
              </a:rPr>
              <a:t>/m/0j1z8		83600		 	AG.LND.TOTL.K2</a:t>
            </a:r>
          </a:p>
          <a:p>
            <a:pPr algn="l" rtl="0" lvl="0" marR="0" indent="0" marL="457200">
              <a:spcBef>
                <a:spcPts val="0"/>
              </a:spcBef>
              <a:buNone/>
            </a:pPr>
            <a:r>
              <a:rPr strike="noStrike" u="none" b="0" cap="none" baseline="0" sz="1700" lang="en" i="0">
                <a:latin typeface="Arial"/>
                <a:ea typeface="Arial"/>
                <a:cs typeface="Arial"/>
                <a:sym typeface="Arial"/>
              </a:rPr>
              <a:t>/m/0jgd		2736690			AG.LND.TOTL.K2</a:t>
            </a:r>
          </a:p>
          <a:p>
            <a:pPr algn="l" rtl="0" lvl="0" marR="0" indent="0" marL="457200">
              <a:spcBef>
                <a:spcPts val="0"/>
              </a:spcBef>
              <a:buNone/>
            </a:pPr>
            <a:r>
              <a:rPr strike="noStrike" u="none" b="0" cap="none" baseline="0" sz="1700" lang="en" i="0">
                <a:latin typeface="Arial"/>
                <a:ea typeface="Arial"/>
                <a:cs typeface="Arial"/>
                <a:sym typeface="Arial"/>
              </a:rPr>
              <a:t>/m/0jgd		2736690			AG.LND.TOTL.K2</a:t>
            </a:r>
          </a:p>
          <a:p>
            <a:pPr algn="l" rtl="0" lvl="0" marR="0" indent="0" marL="457200">
              <a:spcBef>
                <a:spcPts val="0"/>
              </a:spcBef>
              <a:buNone/>
            </a:pPr>
            <a:r>
              <a:rPr strike="noStrike" u="none" b="0" cap="none" baseline="0" sz="1700" lang="en" i="0">
                <a:latin typeface="Arial"/>
                <a:ea typeface="Arial"/>
                <a:cs typeface="Arial"/>
                <a:sym typeface="Arial"/>
              </a:rPr>
              <a:t>/m/0jgd		2736690			AG.LND.TOTL.K2</a:t>
            </a:r>
          </a:p>
          <a:p>
            <a:pPr algn="l" rtl="0" lvl="0" marR="0" indent="0" marL="457200">
              <a:spcBef>
                <a:spcPts val="0"/>
              </a:spcBef>
              <a:buNone/>
            </a:pPr>
            <a:r>
              <a:rPr strike="noStrike" u="none" b="0" cap="none" baseline="0" sz="1700" lang="en" i="0">
                <a:latin typeface="Arial"/>
                <a:ea typeface="Arial"/>
                <a:cs typeface="Arial"/>
                <a:sym typeface="Arial"/>
              </a:rPr>
              <a:t>All numbers will be standardized to SI units</a:t>
            </a:r>
          </a:p>
          <a:p>
            <a:pPr algn="l" rtl="0" lvl="1" marR="0" indent="76200" marL="0">
              <a:spcBef>
                <a:spcPts val="0"/>
              </a:spcBef>
              <a:buFont typeface="Noto Symbol"/>
              <a:buNone/>
            </a:pPr>
            <a:r>
              <a:t/>
            </a:r>
            <a:endParaRPr strike="noStrike" u="none" b="0" cap="none" baseline="0" sz="1500" i="0"/>
          </a:p>
          <a:p>
            <a:pPr algn="l" rtl="0" lvl="1" marR="0" indent="76200" marL="0">
              <a:spcBef>
                <a:spcPts val="0"/>
              </a:spcBef>
              <a:buFont typeface="Noto Symbol"/>
              <a:buNone/>
            </a:pPr>
            <a:r>
              <a:t/>
            </a:r>
            <a:endParaRPr strike="noStrike" u="none" b="0" cap="none" baseline="0" sz="1500" i="0"/>
          </a:p>
          <a:p>
            <a:pPr algn="l" rtl="0" lvl="1" marR="0" indent="76200" marL="0">
              <a:spcBef>
                <a:spcPts val="0"/>
              </a:spcBef>
              <a:buFont typeface="Noto Symbol"/>
              <a:buNone/>
            </a:pPr>
            <a:r>
              <a:t/>
            </a:r>
            <a:endParaRPr strike="noStrike" u="none" b="0" cap="none" baseline="0" sz="1500" i="0"/>
          </a:p>
          <a:p>
            <a:pPr algn="l" rtl="0" lvl="1" marR="0" indent="76200" marL="0">
              <a:spcBef>
                <a:spcPts val="0"/>
              </a:spcBef>
              <a:buFont typeface="Noto Symbol"/>
              <a:buNone/>
            </a:pPr>
            <a:r>
              <a:t/>
            </a:r>
            <a:endParaRPr strike="noStrike" u="none" b="0" cap="none" baseline="0" sz="1500" i="0"/>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y="0" x="0"/>
          <a:ext cy="0" cx="0"/>
          <a:chOff y="0" x="0"/>
          <a:chExt cy="0" cx="0"/>
        </a:xfrm>
      </p:grpSpPr>
      <p:sp>
        <p:nvSpPr>
          <p:cNvPr id="82" name="Shape 82"/>
          <p:cNvSpPr txBox="1"/>
          <p:nvPr/>
        </p:nvSpPr>
        <p:spPr>
          <a:xfrm>
            <a:off y="205014" x="457171"/>
            <a:ext cy="858756" cx="8228763"/>
          </a:xfrm>
          <a:prstGeom prst="rect">
            <a:avLst/>
          </a:prstGeom>
          <a:noFill/>
          <a:ln>
            <a:noFill/>
          </a:ln>
        </p:spPr>
        <p:txBody>
          <a:bodyPr bIns="0" rIns="0" lIns="0" tIns="0" anchor="ctr" anchorCtr="0">
            <a:noAutofit/>
          </a:bodyPr>
          <a:lstStyle/>
          <a:p>
            <a:pPr algn="ctr" rtl="0" lvl="0" marR="0" indent="0" marL="0">
              <a:spcBef>
                <a:spcPts val="0"/>
              </a:spcBef>
              <a:buSzPct val="25000"/>
              <a:buNone/>
            </a:pPr>
            <a:r>
              <a:rPr strike="noStrike" u="none" b="0" cap="none" baseline="0" sz="3700" lang="en" i="0">
                <a:solidFill>
                  <a:srgbClr val="6699CC"/>
                </a:solidFill>
                <a:latin typeface="Arial"/>
                <a:ea typeface="Arial"/>
                <a:cs typeface="Arial"/>
                <a:sym typeface="Arial"/>
              </a:rPr>
              <a:t>Problem Statement : Given</a:t>
            </a:r>
          </a:p>
        </p:txBody>
      </p:sp>
      <p:sp>
        <p:nvSpPr>
          <p:cNvPr id="83" name="Shape 83"/>
          <p:cNvSpPr txBox="1"/>
          <p:nvPr/>
        </p:nvSpPr>
        <p:spPr>
          <a:xfrm>
            <a:off y="1203623" x="457175"/>
            <a:ext cy="3576000" cx="8228699"/>
          </a:xfrm>
          <a:prstGeom prst="rect">
            <a:avLst/>
          </a:prstGeom>
          <a:noFill/>
          <a:ln>
            <a:noFill/>
          </a:ln>
        </p:spPr>
        <p:txBody>
          <a:bodyPr bIns="0" rIns="0" lIns="0" tIns="0" anchor="t" anchorCtr="0">
            <a:noAutofit/>
          </a:bodyPr>
          <a:lstStyle/>
          <a:p>
            <a:pPr algn="l" rtl="0" lvl="0" marR="0" indent="0" marL="0">
              <a:spcBef>
                <a:spcPts val="0"/>
              </a:spcBef>
              <a:buClr>
                <a:srgbClr val="000000"/>
              </a:buClr>
              <a:buSzPct val="44444"/>
              <a:buFont typeface="Noto Symbol"/>
              <a:buChar char=""/>
            </a:pPr>
            <a:r>
              <a:rPr strike="noStrike" u="none" b="0" cap="none" baseline="0" sz="2700" lang="en" i="0">
                <a:latin typeface="Arial"/>
                <a:ea typeface="Arial"/>
                <a:cs typeface="Arial"/>
                <a:sym typeface="Arial"/>
              </a:rPr>
              <a:t>Entity-Id map</a:t>
            </a:r>
          </a:p>
          <a:p>
            <a:pPr algn="l" rtl="0" lvl="0" marR="0">
              <a:spcBef>
                <a:spcPts val="0"/>
              </a:spcBef>
              <a:buNone/>
            </a:pPr>
            <a:r>
              <a:rPr strike="noStrike" u="none" b="0" cap="none" baseline="0" lang="en" i="0">
                <a:latin typeface="Arial"/>
                <a:ea typeface="Arial"/>
                <a:cs typeface="Arial"/>
                <a:sym typeface="Arial"/>
              </a:rPr>
              <a:t>/m/035qy	Greece</a:t>
            </a:r>
          </a:p>
          <a:p>
            <a:pPr algn="l" rtl="0" lvl="0" marR="0">
              <a:spcBef>
                <a:spcPts val="0"/>
              </a:spcBef>
              <a:buNone/>
            </a:pPr>
            <a:r>
              <a:rPr strike="noStrike" u="none" b="0" cap="none" baseline="0" lang="en" i="0">
                <a:latin typeface="Arial"/>
                <a:ea typeface="Arial"/>
                <a:cs typeface="Arial"/>
                <a:sym typeface="Arial"/>
              </a:rPr>
              <a:t>/m/06tnn	South Georgia and the South Sandwich Islands</a:t>
            </a:r>
          </a:p>
          <a:p>
            <a:pPr algn="l" rtl="0" lvl="0" marR="0">
              <a:spcBef>
                <a:spcPts val="0"/>
              </a:spcBef>
              <a:buNone/>
            </a:pPr>
            <a:r>
              <a:rPr strike="noStrike" u="none" b="0" cap="none" baseline="0" lang="en" i="0">
                <a:latin typeface="Arial"/>
                <a:ea typeface="Arial"/>
                <a:cs typeface="Arial"/>
                <a:sym typeface="Arial"/>
              </a:rPr>
              <a:t>/m/0345_	Guatemala</a:t>
            </a:r>
          </a:p>
          <a:p>
            <a:pPr algn="l" rtl="0" lvl="0" marR="0">
              <a:spcBef>
                <a:spcPts val="0"/>
              </a:spcBef>
              <a:buNone/>
            </a:pPr>
            <a:r>
              <a:rPr strike="noStrike" u="none" b="0" cap="none" baseline="0" lang="en" i="0">
                <a:latin typeface="Arial"/>
                <a:ea typeface="Arial"/>
                <a:cs typeface="Arial"/>
                <a:sym typeface="Arial"/>
              </a:rPr>
              <a:t>/m/034tl	Guam</a:t>
            </a:r>
          </a:p>
          <a:p>
            <a:pPr algn="l" rtl="0" lvl="0" marR="0">
              <a:spcBef>
                <a:spcPts val="0"/>
              </a:spcBef>
              <a:buNone/>
            </a:pPr>
            <a:r>
              <a:rPr strike="noStrike" u="none" b="0" cap="none" baseline="0" lang="en" i="0">
                <a:latin typeface="Arial"/>
                <a:ea typeface="Arial"/>
                <a:cs typeface="Arial"/>
                <a:sym typeface="Arial"/>
              </a:rPr>
              <a:t>/m/036b_	Guinea-Bissau</a:t>
            </a:r>
          </a:p>
          <a:p>
            <a:pPr algn="l" rtl="0" lvl="0" marR="0">
              <a:spcBef>
                <a:spcPts val="0"/>
              </a:spcBef>
              <a:buNone/>
            </a:pPr>
            <a:r>
              <a:rPr strike="noStrike" u="none" b="0" cap="none" baseline="0" lang="en" i="0">
                <a:latin typeface="Arial"/>
                <a:ea typeface="Arial"/>
                <a:cs typeface="Arial"/>
                <a:sym typeface="Arial"/>
              </a:rPr>
              <a:t>/m/034m8	Guyana</a:t>
            </a:r>
          </a:p>
          <a:p>
            <a:pPr algn="l" rtl="0" lvl="0" marR="0">
              <a:spcBef>
                <a:spcPts val="0"/>
              </a:spcBef>
              <a:buNone/>
            </a:pPr>
            <a:r>
              <a:rPr strike="noStrike" u="none" b="0" cap="none" baseline="0" lang="en" i="0">
                <a:latin typeface="Arial"/>
                <a:ea typeface="Arial"/>
                <a:cs typeface="Arial"/>
                <a:sym typeface="Arial"/>
              </a:rPr>
              <a:t>/m/03h2c	Honduras</a:t>
            </a:r>
          </a:p>
          <a:p>
            <a:pPr algn="l" rtl="0" lvl="0" marR="0">
              <a:spcBef>
                <a:spcPts val="0"/>
              </a:spcBef>
              <a:buNone/>
            </a:pPr>
            <a:r>
              <a:rPr strike="noStrike" u="none" b="0" cap="none" baseline="0" lang="en" i="0">
                <a:latin typeface="Arial"/>
                <a:ea typeface="Arial"/>
                <a:cs typeface="Arial"/>
                <a:sym typeface="Arial"/>
              </a:rPr>
              <a:t>/m/03gyl	Haiti</a:t>
            </a:r>
          </a:p>
          <a:p>
            <a:pPr algn="l" rtl="0" lvl="0" marR="0">
              <a:spcBef>
                <a:spcPts val="0"/>
              </a:spcBef>
              <a:buNone/>
            </a:pPr>
            <a:r>
              <a:rPr strike="noStrike" u="none" b="0" cap="none" baseline="0" lang="en" i="0">
                <a:latin typeface="Arial"/>
                <a:ea typeface="Arial"/>
                <a:cs typeface="Arial"/>
                <a:sym typeface="Arial"/>
              </a:rPr>
              <a:t>/m/03ryn	Indonesia</a:t>
            </a:r>
          </a:p>
          <a:p>
            <a:pPr algn="l" rtl="0" lvl="0" marR="0">
              <a:spcBef>
                <a:spcPts val="0"/>
              </a:spcBef>
              <a:buNone/>
            </a:pPr>
            <a:r>
              <a:rPr strike="noStrike" u="none" b="0" cap="none" baseline="0" lang="en" i="0">
                <a:latin typeface="Arial"/>
                <a:ea typeface="Arial"/>
                <a:cs typeface="Arial"/>
                <a:sym typeface="Arial"/>
              </a:rPr>
              <a:t>/m/03spz	Israel</a:t>
            </a:r>
          </a:p>
          <a:p>
            <a:pPr algn="l" rtl="0" lvl="0" marR="0">
              <a:spcBef>
                <a:spcPts val="0"/>
              </a:spcBef>
              <a:buNone/>
            </a:pPr>
            <a:r>
              <a:rPr strike="noStrike" u="none" b="0" cap="none" baseline="0" lang="en" i="0">
                <a:latin typeface="Arial"/>
                <a:ea typeface="Arial"/>
                <a:cs typeface="Arial"/>
                <a:sym typeface="Arial"/>
              </a:rPr>
              <a:t>/m/03t1s	Isle of Man</a:t>
            </a:r>
          </a:p>
          <a:p>
            <a:pPr algn="l" rtl="0" lvl="0" marR="0">
              <a:spcBef>
                <a:spcPts val="0"/>
              </a:spcBef>
              <a:buNone/>
            </a:pPr>
            <a:r>
              <a:rPr strike="noStrike" u="none" b="0" cap="none" baseline="0" lang="en" i="0">
                <a:latin typeface="Arial"/>
                <a:ea typeface="Arial"/>
                <a:cs typeface="Arial"/>
                <a:sym typeface="Arial"/>
              </a:rPr>
              <a:t>/m/0168b	British Indian Ocean Territory</a:t>
            </a:r>
          </a:p>
          <a:p>
            <a:pPr algn="l" rtl="0" lvl="0" marR="0">
              <a:spcBef>
                <a:spcPts val="0"/>
              </a:spcBef>
              <a:buNone/>
            </a:pPr>
            <a:r>
              <a:rPr strike="noStrike" u="none" b="0" cap="none" baseline="0" lang="en" i="0">
                <a:latin typeface="Arial"/>
                <a:ea typeface="Arial"/>
                <a:cs typeface="Arial"/>
                <a:sym typeface="Arial"/>
              </a:rPr>
              <a:t>/m/0d05q4	Iraq</a:t>
            </a:r>
          </a:p>
          <a:p>
            <a:pPr algn="l" rtl="0" lvl="0" marR="0">
              <a:spcBef>
                <a:spcPts val="0"/>
              </a:spcBef>
              <a:buNone/>
            </a:pPr>
            <a:r>
              <a:rPr strike="noStrike" u="none" b="0" cap="none" baseline="0" lang="en" i="0">
                <a:latin typeface="Arial"/>
                <a:ea typeface="Arial"/>
                <a:cs typeface="Arial"/>
                <a:sym typeface="Arial"/>
              </a:rPr>
              <a:t>/m/03_xj	Jersey</a:t>
            </a:r>
          </a:p>
          <a:p>
            <a:pPr algn="l" rtl="0" lvl="0" marR="0">
              <a:spcBef>
                <a:spcPts val="0"/>
              </a:spcBef>
              <a:buNone/>
            </a:pPr>
            <a:r>
              <a:rPr strike="noStrike" u="none" b="0" cap="none" baseline="0" lang="en" i="0">
                <a:latin typeface="Arial"/>
                <a:ea typeface="Arial"/>
                <a:cs typeface="Arial"/>
                <a:sym typeface="Arial"/>
              </a:rPr>
              <a:t>/m/03_r3	Jamaica</a:t>
            </a:r>
          </a:p>
          <a:p>
            <a:pPr algn="l" rtl="0" lvl="0" marR="0" indent="38100" marL="0">
              <a:spcBef>
                <a:spcPts val="0"/>
              </a:spcBef>
              <a:buFont typeface="Noto Symbol"/>
              <a:buNone/>
            </a:pPr>
            <a:r>
              <a:t/>
            </a:r>
            <a:endParaRPr strike="noStrike" u="none" b="0" cap="none" baseline="0" sz="1500" i="0"/>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y="0" x="0"/>
          <a:ext cy="0" cx="0"/>
          <a:chOff y="0" x="0"/>
          <a:chExt cy="0" cx="0"/>
        </a:xfrm>
      </p:grpSpPr>
      <p:sp>
        <p:nvSpPr>
          <p:cNvPr id="88" name="Shape 88"/>
          <p:cNvSpPr txBox="1"/>
          <p:nvPr/>
        </p:nvSpPr>
        <p:spPr>
          <a:xfrm>
            <a:off y="205014" x="457171"/>
            <a:ext cy="858756" cx="8228763"/>
          </a:xfrm>
          <a:prstGeom prst="rect">
            <a:avLst/>
          </a:prstGeom>
          <a:noFill/>
          <a:ln>
            <a:noFill/>
          </a:ln>
        </p:spPr>
        <p:txBody>
          <a:bodyPr bIns="0" rIns="0" lIns="0" tIns="0" anchor="ctr" anchorCtr="0">
            <a:noAutofit/>
          </a:bodyPr>
          <a:lstStyle/>
          <a:p>
            <a:pPr algn="ctr" rtl="0" lvl="0" marR="0" indent="0" marL="0">
              <a:spcBef>
                <a:spcPts val="0"/>
              </a:spcBef>
              <a:buSzPct val="25000"/>
              <a:buNone/>
            </a:pPr>
            <a:r>
              <a:rPr strike="noStrike" u="none" b="0" cap="none" baseline="0" sz="3700" lang="en" i="0">
                <a:solidFill>
                  <a:srgbClr val="6699CC"/>
                </a:solidFill>
                <a:latin typeface="Arial"/>
                <a:ea typeface="Arial"/>
                <a:cs typeface="Arial"/>
                <a:sym typeface="Arial"/>
              </a:rPr>
              <a:t>Problem Statement : Given</a:t>
            </a:r>
          </a:p>
        </p:txBody>
      </p:sp>
      <p:sp>
        <p:nvSpPr>
          <p:cNvPr id="89" name="Shape 89"/>
          <p:cNvSpPr txBox="1"/>
          <p:nvPr/>
        </p:nvSpPr>
        <p:spPr>
          <a:xfrm>
            <a:off y="1131878" x="457200"/>
            <a:ext cy="3793200" cx="8228699"/>
          </a:xfrm>
          <a:prstGeom prst="rect">
            <a:avLst/>
          </a:prstGeom>
          <a:noFill/>
          <a:ln>
            <a:noFill/>
          </a:ln>
        </p:spPr>
        <p:txBody>
          <a:bodyPr bIns="0" rIns="0" lIns="0" tIns="0" anchor="t" anchorCtr="0">
            <a:noAutofit/>
          </a:bodyPr>
          <a:lstStyle/>
          <a:p>
            <a:pPr algn="l" rtl="0" lvl="0" marR="0" indent="-25400" marL="0">
              <a:spcBef>
                <a:spcPts val="0"/>
              </a:spcBef>
              <a:buClr>
                <a:srgbClr val="000000"/>
              </a:buClr>
              <a:buSzPct val="100000"/>
              <a:buFont typeface="Noto Symbol"/>
              <a:buChar char=""/>
            </a:pPr>
            <a:r>
              <a:rPr strike="noStrike" u="none" b="0" cap="none" baseline="0" sz="1600" lang="en" i="0">
                <a:latin typeface="Arial"/>
                <a:ea typeface="Arial"/>
                <a:cs typeface="Arial"/>
                <a:sym typeface="Arial"/>
              </a:rPr>
              <a:t>A set of sentences and number – country pairs in the sentence.</a:t>
            </a:r>
          </a:p>
          <a:p>
            <a:pPr algn="l" rtl="0" lvl="0" marR="0" indent="-25400" marL="0">
              <a:spcBef>
                <a:spcPts val="0"/>
              </a:spcBef>
              <a:buClr>
                <a:srgbClr val="C5000B"/>
              </a:buClr>
              <a:buSzPct val="100000"/>
              <a:buFont typeface="Noto Symbol"/>
              <a:buChar char=""/>
            </a:pPr>
            <a:r>
              <a:rPr strike="noStrike" u="none" b="0" cap="none" baseline="0" sz="1600" lang="en" i="0">
                <a:solidFill>
                  <a:srgbClr val="C5000B"/>
                </a:solidFill>
                <a:latin typeface="Arial"/>
                <a:ea typeface="Arial"/>
                <a:cs typeface="Arial"/>
                <a:sym typeface="Arial"/>
              </a:rPr>
              <a:t>Sentence id [TAB] sentence [TAB] numbers	[TA</a:t>
            </a:r>
            <a:r>
              <a:rPr sz="1600" lang="en">
                <a:solidFill>
                  <a:srgbClr val="C5000B"/>
                </a:solidFill>
              </a:rPr>
              <a:t>B] entities</a:t>
            </a:r>
          </a:p>
          <a:p>
            <a:pPr algn="l" rtl="0" lvl="0" marR="0" indent="38100" marL="0">
              <a:spcBef>
                <a:spcPts val="0"/>
              </a:spcBef>
              <a:buFont typeface="Noto Symbol"/>
              <a:buNone/>
            </a:pPr>
            <a:r>
              <a:t/>
            </a:r>
            <a:endParaRPr strike="noStrike" u="none" b="0" cap="none" baseline="0" sz="1600" i="0"/>
          </a:p>
          <a:p>
            <a:pPr algn="l" rtl="0" lvl="0" marR="0" indent="-25400" marL="0">
              <a:spcBef>
                <a:spcPts val="0"/>
              </a:spcBef>
              <a:buClr>
                <a:srgbClr val="579D1C"/>
              </a:buClr>
              <a:buSzPct val="100000"/>
              <a:buFont typeface="Noto Symbol"/>
              <a:buChar char=""/>
            </a:pPr>
            <a:r>
              <a:rPr strike="noStrike" u="none" b="0" cap="none" baseline="0" sz="1600" lang="en" i="0">
                <a:solidFill>
                  <a:srgbClr val="579D1C"/>
                </a:solidFill>
                <a:latin typeface="Arial"/>
                <a:ea typeface="Arial"/>
                <a:cs typeface="Arial"/>
                <a:sym typeface="Arial"/>
              </a:rPr>
              <a:t>1</a:t>
            </a:r>
            <a:r>
              <a:rPr strike="noStrike" u="none" b="0" cap="none" baseline="0" sz="1600" lang="en" i="0">
                <a:latin typeface="Arial"/>
                <a:ea typeface="Arial"/>
                <a:cs typeface="Arial"/>
                <a:sym typeface="Arial"/>
              </a:rPr>
              <a:t>	 </a:t>
            </a:r>
            <a:r>
              <a:rPr strike="noStrike" u="none" b="0" cap="none" baseline="0" sz="1600" lang="en" i="0">
                <a:solidFill>
                  <a:srgbClr val="336699"/>
                </a:solidFill>
                <a:latin typeface="Arial"/>
                <a:ea typeface="Arial"/>
                <a:cs typeface="Arial"/>
                <a:sym typeface="Arial"/>
              </a:rPr>
              <a:t>Palau is among the world's smallest countries, with some 20,000 people scattered across 190 square miles (490 square kilometers) of lush tropical landscapes</a:t>
            </a:r>
            <a:r>
              <a:rPr strike="noStrike" u="none" b="0" cap="none" baseline="0" sz="1600" lang="en" i="0">
                <a:solidFill>
                  <a:srgbClr val="0066CC"/>
                </a:solidFill>
                <a:latin typeface="Arial"/>
                <a:ea typeface="Arial"/>
                <a:cs typeface="Arial"/>
                <a:sym typeface="Arial"/>
              </a:rPr>
              <a:t>	</a:t>
            </a:r>
            <a:r>
              <a:rPr strike="noStrike" u="none" b="0" cap="none" baseline="0" sz="1600" lang="en" i="0">
                <a:latin typeface="Arial"/>
                <a:ea typeface="Arial"/>
                <a:cs typeface="Arial"/>
                <a:sym typeface="Arial"/>
              </a:rPr>
              <a:t> </a:t>
            </a:r>
            <a:r>
              <a:rPr strike="noStrike" u="none" b="0" cap="none" baseline="0" sz="1600" lang="en" i="0">
                <a:solidFill>
                  <a:srgbClr val="C5000B"/>
                </a:solidFill>
                <a:latin typeface="Arial"/>
                <a:ea typeface="Arial"/>
                <a:cs typeface="Arial"/>
                <a:sym typeface="Arial"/>
              </a:rPr>
              <a:t>(Palau;190,20000,490)</a:t>
            </a:r>
          </a:p>
          <a:p>
            <a:pPr algn="l" rtl="0" lvl="0" marR="0">
              <a:spcBef>
                <a:spcPts val="0"/>
              </a:spcBef>
              <a:buNone/>
            </a:pPr>
            <a:r>
              <a:t/>
            </a:r>
            <a:endParaRPr sz="1600">
              <a:solidFill>
                <a:srgbClr val="C5000B"/>
              </a:solidFill>
            </a:endParaRPr>
          </a:p>
          <a:p>
            <a:pPr algn="l" rtl="0" lvl="0" marR="0" indent="-25400" marL="0">
              <a:spcBef>
                <a:spcPts val="0"/>
              </a:spcBef>
              <a:buClr>
                <a:srgbClr val="669999"/>
              </a:buClr>
              <a:buSzPct val="100000"/>
              <a:buFont typeface="Noto Symbol"/>
              <a:buChar char=""/>
            </a:pPr>
            <a:r>
              <a:rPr strike="noStrike" u="none" b="0" cap="none" baseline="0" sz="1600" lang="en" i="0">
                <a:solidFill>
                  <a:srgbClr val="669999"/>
                </a:solidFill>
                <a:latin typeface="Arial"/>
                <a:ea typeface="Arial"/>
                <a:cs typeface="Arial"/>
                <a:sym typeface="Arial"/>
              </a:rPr>
              <a:t>2</a:t>
            </a:r>
            <a:r>
              <a:rPr strike="noStrike" u="none" b="0" cap="none" baseline="0" sz="1600" lang="en" i="0">
                <a:latin typeface="Arial"/>
                <a:ea typeface="Arial"/>
                <a:cs typeface="Arial"/>
                <a:sym typeface="Arial"/>
              </a:rPr>
              <a:t>	 </a:t>
            </a:r>
            <a:r>
              <a:rPr strike="noStrike" u="none" b="0" cap="none" baseline="0" sz="1600" lang="en" i="0">
                <a:solidFill>
                  <a:srgbClr val="336699"/>
                </a:solidFill>
                <a:latin typeface="Arial"/>
                <a:ea typeface="Arial"/>
                <a:cs typeface="Arial"/>
                <a:sym typeface="Arial"/>
              </a:rPr>
              <a:t>After about half of the ballots were counted, 93.1 percent of them were against the bill, which was designed to compensate British and Dutch banking customers for their losses when bank Icesave, an Icelandic Internet bank, collapsed in the fall of 2008, said Iceland's public broadcaster RUV.</a:t>
            </a:r>
            <a:r>
              <a:rPr strike="noStrike" u="none" b="0" cap="none" baseline="0" sz="1600" lang="en" i="0">
                <a:latin typeface="Arial"/>
                <a:ea typeface="Arial"/>
                <a:cs typeface="Arial"/>
                <a:sym typeface="Arial"/>
              </a:rPr>
              <a:t>	 	</a:t>
            </a:r>
            <a:r>
              <a:rPr strike="noStrike" u="none" b="0" cap="none" baseline="0" sz="1600" lang="en" i="0">
                <a:solidFill>
                  <a:srgbClr val="C5000B"/>
                </a:solidFill>
                <a:latin typeface="Arial"/>
                <a:ea typeface="Arial"/>
                <a:cs typeface="Arial"/>
                <a:sym typeface="Arial"/>
              </a:rPr>
              <a:t>(Britain, Netherlands, Iceland;2008,93.1)</a:t>
            </a:r>
            <a:r>
              <a:rPr strike="noStrike" u="none" b="0" cap="none" baseline="0" sz="1600" lang="en" i="0">
                <a:latin typeface="Arial"/>
                <a:ea typeface="Arial"/>
                <a:cs typeface="Arial"/>
                <a:sym typeface="Arial"/>
              </a:rPr>
              <a:t>	</a:t>
            </a:r>
          </a:p>
          <a:p>
            <a:pPr algn="l" rtl="0" lvl="0" marR="0">
              <a:spcBef>
                <a:spcPts val="0"/>
              </a:spcBef>
              <a:buNone/>
            </a:pPr>
            <a:r>
              <a:t/>
            </a:r>
            <a:endParaRPr sz="1600"/>
          </a:p>
          <a:p>
            <a:pPr algn="l" rtl="0" lvl="0" marR="0" indent="-25400" marL="0">
              <a:spcBef>
                <a:spcPts val="0"/>
              </a:spcBef>
              <a:buClr>
                <a:srgbClr val="669999"/>
              </a:buClr>
              <a:buSzPct val="100000"/>
              <a:buFont typeface="Noto Symbol"/>
              <a:buChar char=""/>
            </a:pPr>
            <a:r>
              <a:rPr strike="noStrike" u="none" b="0" cap="none" baseline="0" sz="1600" lang="en" i="0">
                <a:solidFill>
                  <a:srgbClr val="669999"/>
                </a:solidFill>
                <a:latin typeface="Arial"/>
                <a:ea typeface="Arial"/>
                <a:cs typeface="Arial"/>
                <a:sym typeface="Arial"/>
              </a:rPr>
              <a:t>3</a:t>
            </a:r>
            <a:r>
              <a:rPr strike="noStrike" u="none" b="0" cap="none" baseline="0" sz="1600" lang="en" i="0">
                <a:latin typeface="Arial"/>
                <a:ea typeface="Arial"/>
                <a:cs typeface="Arial"/>
                <a:sym typeface="Arial"/>
              </a:rPr>
              <a:t>	</a:t>
            </a:r>
            <a:r>
              <a:rPr strike="noStrike" u="none" b="0" cap="none" baseline="0" sz="1600" lang="en" i="0">
                <a:solidFill>
                  <a:srgbClr val="336699"/>
                </a:solidFill>
                <a:latin typeface="Arial"/>
                <a:ea typeface="Arial"/>
                <a:cs typeface="Arial"/>
                <a:sym typeface="Arial"/>
              </a:rPr>
              <a:t> We have a three million tourist population that comes in compared to Malaysia’s 22 million (and) Thailand’s 14 million, he said.</a:t>
            </a:r>
            <a:r>
              <a:rPr strike="noStrike" u="none" b="0" cap="none" baseline="0" sz="1600" lang="en" i="0">
                <a:latin typeface="Arial"/>
                <a:ea typeface="Arial"/>
                <a:cs typeface="Arial"/>
                <a:sym typeface="Arial"/>
              </a:rPr>
              <a:t>		</a:t>
            </a:r>
            <a:r>
              <a:rPr strike="noStrike" u="none" b="0" cap="none" baseline="0" sz="1600" lang="en" i="0">
                <a:solidFill>
                  <a:srgbClr val="C5000B"/>
                </a:solidFill>
                <a:latin typeface="Arial"/>
                <a:ea typeface="Arial"/>
                <a:cs typeface="Arial"/>
                <a:sym typeface="Arial"/>
              </a:rPr>
              <a:t>(Thailand,Malaysia;14000000,22000000)</a:t>
            </a:r>
          </a:p>
          <a:p>
            <a:pPr algn="l" rtl="0" lvl="0" marR="0" indent="38100" marL="0">
              <a:spcBef>
                <a:spcPts val="0"/>
              </a:spcBef>
              <a:buFont typeface="Noto Symbol"/>
              <a:buNone/>
            </a:pPr>
            <a:r>
              <a:t/>
            </a:r>
            <a:endParaRPr strike="noStrike" u="none" b="0" cap="none" baseline="0" sz="1600" i="0"/>
          </a:p>
          <a:p>
            <a:pPr algn="l" rtl="0" lvl="0" marR="0" indent="-25400" marL="0">
              <a:spcBef>
                <a:spcPts val="0"/>
              </a:spcBef>
              <a:buClr>
                <a:srgbClr val="000000"/>
              </a:buClr>
              <a:buSzPct val="100000"/>
              <a:buFont typeface="Noto Symbol"/>
              <a:buChar char=""/>
            </a:pPr>
            <a:r>
              <a:rPr strike="noStrike" u="none" b="0" cap="none" baseline="0" sz="1600" lang="en" i="0">
                <a:latin typeface="Arial"/>
                <a:ea typeface="Arial"/>
                <a:cs typeface="Arial"/>
                <a:sym typeface="Arial"/>
              </a:rPr>
              <a:t>Unit </a:t>
            </a:r>
            <a:r>
              <a:rPr sz="1600" lang="en"/>
              <a:t>canonicalization </a:t>
            </a:r>
            <a:r>
              <a:rPr strike="noStrike" u="none" b="0" cap="none" baseline="0" sz="1600" lang="en" i="0">
                <a:latin typeface="Arial"/>
                <a:ea typeface="Arial"/>
                <a:cs typeface="Arial"/>
                <a:sym typeface="Arial"/>
              </a:rPr>
              <a:t>and Country identification</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y="0" x="0"/>
          <a:ext cy="0" cx="0"/>
          <a:chOff y="0" x="0"/>
          <a:chExt cy="0" cx="0"/>
        </a:xfrm>
      </p:grpSpPr>
      <p:sp>
        <p:nvSpPr>
          <p:cNvPr id="94" name="Shape 94"/>
          <p:cNvSpPr txBox="1"/>
          <p:nvPr/>
        </p:nvSpPr>
        <p:spPr>
          <a:xfrm>
            <a:off y="205014" x="457171"/>
            <a:ext cy="858756" cx="8228763"/>
          </a:xfrm>
          <a:prstGeom prst="rect">
            <a:avLst/>
          </a:prstGeom>
          <a:noFill/>
          <a:ln>
            <a:noFill/>
          </a:ln>
        </p:spPr>
        <p:txBody>
          <a:bodyPr bIns="0" rIns="0" lIns="0" tIns="0" anchor="ctr" anchorCtr="0">
            <a:noAutofit/>
          </a:bodyPr>
          <a:lstStyle/>
          <a:p>
            <a:pPr algn="ctr" rtl="0" lvl="0" marR="0" indent="0" marL="0">
              <a:spcBef>
                <a:spcPts val="0"/>
              </a:spcBef>
              <a:buSzPct val="25000"/>
              <a:buNone/>
            </a:pPr>
            <a:r>
              <a:rPr strike="noStrike" u="none" b="0" cap="none" baseline="0" sz="3700" lang="en" i="0">
                <a:solidFill>
                  <a:srgbClr val="6699CC"/>
                </a:solidFill>
                <a:latin typeface="Arial"/>
                <a:ea typeface="Arial"/>
                <a:cs typeface="Arial"/>
                <a:sym typeface="Arial"/>
              </a:rPr>
              <a:t>Problem Statement : Desideratum</a:t>
            </a:r>
          </a:p>
        </p:txBody>
      </p:sp>
      <p:sp>
        <p:nvSpPr>
          <p:cNvPr id="95" name="Shape 95"/>
          <p:cNvSpPr txBox="1"/>
          <p:nvPr/>
        </p:nvSpPr>
        <p:spPr>
          <a:xfrm>
            <a:off y="1203623" x="391525"/>
            <a:ext cy="3648599" cx="8228699"/>
          </a:xfrm>
          <a:prstGeom prst="rect">
            <a:avLst/>
          </a:prstGeom>
          <a:noFill/>
          <a:ln>
            <a:noFill/>
          </a:ln>
        </p:spPr>
        <p:txBody>
          <a:bodyPr bIns="0" rIns="0" lIns="0" tIns="0" anchor="t" anchorCtr="0">
            <a:noAutofit/>
          </a:bodyPr>
          <a:lstStyle/>
          <a:p>
            <a:pPr algn="l" rtl="0" lvl="0" marR="0" indent="-25400" marL="0">
              <a:spcBef>
                <a:spcPts val="0"/>
              </a:spcBef>
              <a:buClr>
                <a:srgbClr val="000000"/>
              </a:buClr>
              <a:buSzPct val="100000"/>
              <a:buFont typeface="Noto Symbol"/>
              <a:buChar char=""/>
            </a:pPr>
            <a:r>
              <a:rPr strike="noStrike" u="none" b="0" cap="none" baseline="0" sz="1600" lang="en" i="0">
                <a:latin typeface="Arial"/>
                <a:ea typeface="Arial"/>
                <a:cs typeface="Arial"/>
                <a:sym typeface="Arial"/>
              </a:rPr>
              <a:t>Find out:</a:t>
            </a:r>
          </a:p>
          <a:p>
            <a:pPr algn="l" rtl="0" lvl="0" marR="0" indent="457200" marL="457200">
              <a:spcBef>
                <a:spcPts val="0"/>
              </a:spcBef>
              <a:buNone/>
            </a:pPr>
            <a:r>
              <a:rPr strike="noStrike" u="none" b="0" cap="none" baseline="0" sz="1600" lang="en" i="0">
                <a:latin typeface="Arial"/>
                <a:ea typeface="Arial"/>
                <a:cs typeface="Arial"/>
                <a:sym typeface="Arial"/>
              </a:rPr>
              <a:t> </a:t>
            </a:r>
            <a:r>
              <a:rPr strike="noStrike" u="none" b="1" cap="none" baseline="0" sz="1600" lang="en" i="0">
                <a:latin typeface="Arial"/>
                <a:ea typeface="Arial"/>
                <a:cs typeface="Arial"/>
                <a:sym typeface="Arial"/>
              </a:rPr>
              <a:t>1. Relations expressed in a sentence and</a:t>
            </a:r>
          </a:p>
          <a:p>
            <a:pPr algn="l" rtl="0" lvl="0" marR="0">
              <a:spcBef>
                <a:spcPts val="0"/>
              </a:spcBef>
              <a:buNone/>
            </a:pPr>
            <a:r>
              <a:rPr strike="noStrike" u="none" b="1" cap="none" baseline="0" sz="1600" lang="en" i="0">
                <a:latin typeface="Arial"/>
                <a:ea typeface="Arial"/>
                <a:cs typeface="Arial"/>
                <a:sym typeface="Arial"/>
              </a:rPr>
              <a:t> 		 2. The corresponding confidence score</a:t>
            </a:r>
          </a:p>
          <a:p>
            <a:pPr algn="l" rtl="0" lvl="0" marR="0" indent="38100" marL="0">
              <a:spcBef>
                <a:spcPts val="0"/>
              </a:spcBef>
              <a:buFont typeface="Noto Symbol"/>
              <a:buNone/>
            </a:pPr>
            <a:r>
              <a:t/>
            </a:r>
            <a:endParaRPr strike="noStrike" u="none" b="0" cap="none" baseline="0" sz="1600" i="0"/>
          </a:p>
          <a:p>
            <a:pPr algn="l" rtl="0" lvl="0" marR="0" indent="-50800" marL="0">
              <a:spcBef>
                <a:spcPts val="0"/>
              </a:spcBef>
              <a:buClr>
                <a:srgbClr val="000000"/>
              </a:buClr>
              <a:buSzPct val="100000"/>
              <a:buFont typeface="Noto Symbol"/>
              <a:buChar char=""/>
            </a:pPr>
            <a:r>
              <a:rPr strike="noStrike" u="none" b="0" cap="none" baseline="0" sz="1600" lang="en" i="0">
                <a:latin typeface="Arial"/>
                <a:ea typeface="Arial"/>
                <a:cs typeface="Arial"/>
                <a:sym typeface="Arial"/>
              </a:rPr>
              <a:t>SentId [TAB] Country [TAB] Relation [TAB] Number [TAB] Score</a:t>
            </a:r>
          </a:p>
          <a:p>
            <a:pPr algn="l" rtl="0" lvl="0" marR="0" indent="38100" marL="0">
              <a:spcBef>
                <a:spcPts val="0"/>
              </a:spcBef>
              <a:buFont typeface="Noto Symbol"/>
              <a:buNone/>
            </a:pPr>
            <a:r>
              <a:t/>
            </a:r>
            <a:endParaRPr strike="noStrike" u="none" b="0" cap="none" baseline="0" sz="1600" i="0"/>
          </a:p>
          <a:p>
            <a:pPr algn="l" rtl="0" lvl="0" marR="0" indent="-50800" marL="0">
              <a:spcBef>
                <a:spcPts val="0"/>
              </a:spcBef>
              <a:buClr>
                <a:srgbClr val="000000"/>
              </a:buClr>
              <a:buSzPct val="100000"/>
              <a:buFont typeface="Noto Symbol"/>
              <a:buChar char=""/>
            </a:pPr>
            <a:r>
              <a:rPr strike="noStrike" u="none" b="0" cap="none" baseline="0" sz="1600" lang="en" i="0">
                <a:latin typeface="Arial"/>
                <a:ea typeface="Arial"/>
                <a:cs typeface="Arial"/>
                <a:sym typeface="Arial"/>
              </a:rPr>
              <a:t>For the sentences shown in the previous slides:</a:t>
            </a:r>
          </a:p>
          <a:p>
            <a:pPr algn="l" rtl="0" lvl="0" marR="0" indent="457200">
              <a:spcBef>
                <a:spcPts val="0"/>
              </a:spcBef>
              <a:buNone/>
            </a:pPr>
            <a:r>
              <a:rPr strike="noStrike" u="none" b="0" cap="none" baseline="0" sz="1600" lang="en" i="0">
                <a:latin typeface="Arial"/>
                <a:ea typeface="Arial"/>
                <a:cs typeface="Arial"/>
                <a:sym typeface="Arial"/>
              </a:rPr>
              <a:t>3 	Malaysia	SP.POP.TOTL  	14000000	SCORE_1</a:t>
            </a:r>
          </a:p>
          <a:p>
            <a:pPr algn="l" rtl="0" lvl="0" marR="0" indent="457200">
              <a:spcBef>
                <a:spcPts val="0"/>
              </a:spcBef>
              <a:buNone/>
            </a:pPr>
            <a:r>
              <a:rPr strike="noStrike" u="none" b="0" cap="none" baseline="0" sz="1600" lang="en" i="0">
                <a:latin typeface="Arial"/>
                <a:ea typeface="Arial"/>
                <a:cs typeface="Arial"/>
                <a:sym typeface="Arial"/>
              </a:rPr>
              <a:t>3	Malaysia	SP.POP.TOTL	22000000	SCORE_2</a:t>
            </a:r>
          </a:p>
          <a:p>
            <a:pPr algn="l" rtl="0" lvl="0" marR="0" indent="457200">
              <a:spcBef>
                <a:spcPts val="0"/>
              </a:spcBef>
              <a:buNone/>
            </a:pPr>
            <a:r>
              <a:rPr strike="noStrike" u="none" b="0" cap="none" baseline="0" sz="1600" lang="en" i="0">
                <a:latin typeface="Arial"/>
                <a:ea typeface="Arial"/>
                <a:cs typeface="Arial"/>
                <a:sym typeface="Arial"/>
              </a:rPr>
              <a:t>2	NULL		NULL				NULL			NULL</a:t>
            </a:r>
          </a:p>
          <a:p>
            <a:pPr algn="l" rtl="0" lvl="0" marR="0" indent="38100" marL="0">
              <a:spcBef>
                <a:spcPts val="0"/>
              </a:spcBef>
              <a:buFont typeface="Noto Symbol"/>
              <a:buNone/>
            </a:pPr>
            <a:r>
              <a:t/>
            </a:r>
            <a:endParaRPr strike="noStrike" u="none" b="0" cap="none" baseline="0" sz="1600" i="0"/>
          </a:p>
          <a:p>
            <a:pPr algn="l" rtl="0" lvl="0" marR="0" indent="-50800" marL="0">
              <a:spcBef>
                <a:spcPts val="0"/>
              </a:spcBef>
              <a:buClr>
                <a:srgbClr val="000000"/>
              </a:buClr>
              <a:buSzPct val="100000"/>
              <a:buFont typeface="Noto Symbol"/>
              <a:buChar char=""/>
            </a:pPr>
            <a:r>
              <a:rPr strike="noStrike" u="none" b="0" cap="none" baseline="0" sz="1600" lang="en" i="0">
                <a:latin typeface="Arial"/>
                <a:ea typeface="Arial"/>
                <a:cs typeface="Arial"/>
                <a:sym typeface="Arial"/>
              </a:rPr>
              <a:t>Multiple Relations per sentence are possible</a:t>
            </a:r>
          </a:p>
          <a:p>
            <a:pPr algn="l" rtl="0" lvl="0" marR="0" indent="-50800" marL="0">
              <a:spcBef>
                <a:spcPts val="0"/>
              </a:spcBef>
              <a:buClr>
                <a:srgbClr val="000000"/>
              </a:buClr>
              <a:buSzPct val="100000"/>
              <a:buFont typeface="Noto Symbol"/>
              <a:buChar char=""/>
            </a:pPr>
            <a:r>
              <a:rPr strike="noStrike" u="none" b="0" cap="none" baseline="0" sz="1600" lang="en" i="0">
                <a:latin typeface="Arial"/>
                <a:ea typeface="Arial"/>
                <a:cs typeface="Arial"/>
                <a:sym typeface="Arial"/>
              </a:rPr>
              <a:t>Multiple Relations for a given country and number pair are also possible, with different confidence scores</a:t>
            </a:r>
          </a:p>
          <a:p>
            <a:pPr algn="l" rtl="0" lvl="0" marR="0" indent="38100" marL="0">
              <a:spcBef>
                <a:spcPts val="0"/>
              </a:spcBef>
              <a:buFont typeface="Noto Symbol"/>
              <a:buNone/>
            </a:pPr>
            <a:r>
              <a:t/>
            </a:r>
            <a:endParaRPr strike="noStrike" u="none" b="0" cap="none" baseline="0" sz="1600" i="0"/>
          </a:p>
          <a:p>
            <a:pPr algn="l" rtl="0" lvl="0" marR="0" indent="38100" marL="0">
              <a:spcBef>
                <a:spcPts val="0"/>
              </a:spcBef>
              <a:buFont typeface="Noto Symbol"/>
              <a:buNone/>
            </a:pPr>
            <a:r>
              <a:t/>
            </a:r>
            <a:endParaRPr strike="noStrike" u="none" b="0" cap="none" baseline="0" sz="1600" i="0"/>
          </a:p>
          <a:p>
            <a:pPr algn="l" rtl="0" lvl="0" marR="0" indent="38100" marL="0">
              <a:spcBef>
                <a:spcPts val="0"/>
              </a:spcBef>
              <a:buFont typeface="Noto Symbol"/>
              <a:buNone/>
            </a:pPr>
            <a:r>
              <a:t/>
            </a:r>
            <a:endParaRPr strike="noStrike" u="none" b="0" cap="none" baseline="0" sz="1600" i="0"/>
          </a:p>
          <a:p>
            <a:pPr algn="l" rtl="0" lvl="0" marR="0" indent="38100" marL="0">
              <a:spcBef>
                <a:spcPts val="0"/>
              </a:spcBef>
              <a:buFont typeface="Noto Symbol"/>
              <a:buNone/>
            </a:pPr>
            <a:r>
              <a:t/>
            </a:r>
            <a:endParaRPr strike="noStrike" u="none" b="0" cap="none" baseline="0" sz="1600" i="0"/>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