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sldIdLst>
    <p:sldId id="256" r:id="rId5"/>
    <p:sldId id="257" r:id="rId6"/>
    <p:sldId id="258" r:id="rId7"/>
    <p:sldId id="301" r:id="rId8"/>
    <p:sldId id="302" r:id="rId9"/>
    <p:sldId id="303" r:id="rId10"/>
    <p:sldId id="304" r:id="rId11"/>
    <p:sldId id="305" r:id="rId12"/>
    <p:sldId id="306" r:id="rId13"/>
    <p:sldId id="307" r:id="rId14"/>
    <p:sldId id="308" r:id="rId15"/>
    <p:sldId id="260"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27-Dec-23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 y="837341"/>
            <a:ext cx="7567127" cy="2456366"/>
          </a:xfrm>
        </p:spPr>
        <p:txBody>
          <a:bodyPr>
            <a:normAutofit/>
          </a:bodyPr>
          <a:lstStyle/>
          <a:p>
            <a:r>
              <a:rPr lang="en-US" b="0" i="0" dirty="0">
                <a:solidFill>
                  <a:srgbClr val="000000"/>
                </a:solidFill>
                <a:effectLst/>
                <a:latin typeface="-apple-system"/>
              </a:rPr>
              <a:t>The Multiprocessor Scheduling Simulator project</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A2C9-7172-26B7-491A-3C0315A94574}"/>
              </a:ext>
            </a:extLst>
          </p:cNvPr>
          <p:cNvSpPr>
            <a:spLocks noGrp="1"/>
          </p:cNvSpPr>
          <p:nvPr>
            <p:ph type="title"/>
          </p:nvPr>
        </p:nvSpPr>
        <p:spPr/>
        <p:txBody>
          <a:bodyPr/>
          <a:lstStyle/>
          <a:p>
            <a:r>
              <a:rPr lang="en-US" dirty="0"/>
              <a:t>MLFQ Scheduler</a:t>
            </a:r>
          </a:p>
        </p:txBody>
      </p:sp>
      <p:sp>
        <p:nvSpPr>
          <p:cNvPr id="3" name="Text Placeholder 2">
            <a:extLst>
              <a:ext uri="{FF2B5EF4-FFF2-40B4-BE49-F238E27FC236}">
                <a16:creationId xmlns:a16="http://schemas.microsoft.com/office/drawing/2014/main" id="{E2496F87-35B5-E433-C13D-223D9E4A10E0}"/>
              </a:ext>
            </a:extLst>
          </p:cNvPr>
          <p:cNvSpPr>
            <a:spLocks noGrp="1"/>
          </p:cNvSpPr>
          <p:nvPr>
            <p:ph type="body" sz="quarter" idx="13"/>
          </p:nvPr>
        </p:nvSpPr>
        <p:spPr>
          <a:xfrm>
            <a:off x="802433" y="2876550"/>
            <a:ext cx="10940517" cy="2875321"/>
          </a:xfrm>
        </p:spPr>
        <p:txBody>
          <a:bodyPr/>
          <a:lstStyle/>
          <a:p>
            <a:r>
              <a:rPr lang="en-US" b="0" i="0" dirty="0">
                <a:solidFill>
                  <a:srgbClr val="000000"/>
                </a:solidFill>
                <a:effectLst/>
                <a:latin typeface="-apple-system"/>
              </a:rPr>
              <a:t>The Multi-Level Feedback Queue (MLFQ) Scheduler is a dynamic CPU scheduling algorithm used in operating systems to allocate the CPU to processes based on their priorities and varying time requirements. </a:t>
            </a:r>
          </a:p>
          <a:p>
            <a:r>
              <a:rPr lang="en-US" b="0" i="0" dirty="0">
                <a:solidFill>
                  <a:srgbClr val="000000"/>
                </a:solidFill>
                <a:effectLst/>
                <a:latin typeface="-apple-system"/>
              </a:rPr>
              <a:t>It is a combination of multiple priority queues, each with a different time quantum or priority level.</a:t>
            </a:r>
            <a:endParaRPr lang="en-US" dirty="0"/>
          </a:p>
        </p:txBody>
      </p:sp>
      <p:sp>
        <p:nvSpPr>
          <p:cNvPr id="4" name="Footer Placeholder 3">
            <a:extLst>
              <a:ext uri="{FF2B5EF4-FFF2-40B4-BE49-F238E27FC236}">
                <a16:creationId xmlns:a16="http://schemas.microsoft.com/office/drawing/2014/main" id="{833DCD63-D742-EE50-15E7-CB80BAB228CA}"/>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DD1B6809-5D69-782C-DC5D-E1C2F83C853C}"/>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24957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5C94-4375-8D2A-158D-B194CFF655A9}"/>
              </a:ext>
            </a:extLst>
          </p:cNvPr>
          <p:cNvSpPr>
            <a:spLocks noGrp="1"/>
          </p:cNvSpPr>
          <p:nvPr>
            <p:ph type="title"/>
          </p:nvPr>
        </p:nvSpPr>
        <p:spPr/>
        <p:txBody>
          <a:bodyPr/>
          <a:lstStyle/>
          <a:p>
            <a:r>
              <a:rPr lang="en-US" dirty="0"/>
              <a:t>Stride Scheduler</a:t>
            </a:r>
          </a:p>
        </p:txBody>
      </p:sp>
      <p:sp>
        <p:nvSpPr>
          <p:cNvPr id="3" name="Text Placeholder 2">
            <a:extLst>
              <a:ext uri="{FF2B5EF4-FFF2-40B4-BE49-F238E27FC236}">
                <a16:creationId xmlns:a16="http://schemas.microsoft.com/office/drawing/2014/main" id="{F00CE8E4-5EA6-741B-385A-CE38307BE1EA}"/>
              </a:ext>
            </a:extLst>
          </p:cNvPr>
          <p:cNvSpPr>
            <a:spLocks noGrp="1"/>
          </p:cNvSpPr>
          <p:nvPr>
            <p:ph type="body" sz="quarter" idx="13"/>
          </p:nvPr>
        </p:nvSpPr>
        <p:spPr>
          <a:xfrm>
            <a:off x="270588" y="2876550"/>
            <a:ext cx="11607281" cy="2875321"/>
          </a:xfrm>
        </p:spPr>
        <p:txBody>
          <a:bodyPr/>
          <a:lstStyle/>
          <a:p>
            <a:r>
              <a:rPr lang="en-US" b="0" i="0" dirty="0">
                <a:solidFill>
                  <a:srgbClr val="000000"/>
                </a:solidFill>
                <a:effectLst/>
                <a:latin typeface="-apple-system"/>
              </a:rPr>
              <a:t>The Stride Scheduler is a CPU scheduling algorithm used in operating systems to allocate the CPU among processes based on proportional share</a:t>
            </a:r>
            <a:r>
              <a:rPr lang="en-US" b="0" i="0">
                <a:solidFill>
                  <a:srgbClr val="000000"/>
                </a:solidFill>
                <a:effectLst/>
                <a:latin typeface="-apple-system"/>
              </a:rPr>
              <a:t>. </a:t>
            </a:r>
          </a:p>
          <a:p>
            <a:r>
              <a:rPr lang="en-US" b="0" i="0">
                <a:solidFill>
                  <a:srgbClr val="000000"/>
                </a:solidFill>
                <a:effectLst/>
                <a:latin typeface="-apple-system"/>
              </a:rPr>
              <a:t>It </a:t>
            </a:r>
            <a:r>
              <a:rPr lang="en-US" b="0" i="0" dirty="0">
                <a:solidFill>
                  <a:srgbClr val="000000"/>
                </a:solidFill>
                <a:effectLst/>
                <a:latin typeface="-apple-system"/>
              </a:rPr>
              <a:t>is a fair-share scheduling algorithm that aims to provide equal CPU time to processes according to their allocated shares. </a:t>
            </a:r>
            <a:endParaRPr lang="en-US" dirty="0"/>
          </a:p>
        </p:txBody>
      </p:sp>
      <p:sp>
        <p:nvSpPr>
          <p:cNvPr id="4" name="Footer Placeholder 3">
            <a:extLst>
              <a:ext uri="{FF2B5EF4-FFF2-40B4-BE49-F238E27FC236}">
                <a16:creationId xmlns:a16="http://schemas.microsoft.com/office/drawing/2014/main" id="{12F0D858-745D-8737-AD9E-994309CACEEF}"/>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7672900A-5380-6998-3438-F9194A45699F}"/>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323481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a:lstStyle/>
          <a:p>
            <a:r>
              <a:rPr lang="en-US" dirty="0"/>
              <a:t>Table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284264726"/>
              </p:ext>
            </p:extLst>
          </p:nvPr>
        </p:nvGraphicFramePr>
        <p:xfrm>
          <a:off x="989013" y="1685925"/>
          <a:ext cx="10515600" cy="4117975"/>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823595">
                <a:tc>
                  <a:txBody>
                    <a:bodyPr/>
                    <a:lstStyle/>
                    <a:p>
                      <a:pPr algn="ctr" rtl="0" fontAlgn="base"/>
                      <a:r>
                        <a:rPr lang="en-US" b="1" i="0" dirty="0">
                          <a:solidFill>
                            <a:srgbClr val="FFFFFF"/>
                          </a:solidFill>
                          <a:effectLst/>
                          <a:latin typeface="+mn-lt"/>
                        </a:rPr>
                        <a:t>​</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4​</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479928716"/>
                  </a:ext>
                </a:extLst>
              </a:tr>
              <a:tr h="823595">
                <a:tc>
                  <a:txBody>
                    <a:bodyPr/>
                    <a:lstStyle/>
                    <a:p>
                      <a:pPr algn="ctr" rtl="0" fontAlgn="base"/>
                      <a:r>
                        <a:rPr lang="en-US" b="0" i="0" dirty="0">
                          <a:solidFill>
                            <a:srgbClr val="000000"/>
                          </a:solidFill>
                          <a:effectLst/>
                          <a:latin typeface="+mn-lt"/>
                        </a:rPr>
                        <a:t>Item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5​</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extLst>
                  <a:ext uri="{0D108BD9-81ED-4DB2-BD59-A6C34878D82A}">
                    <a16:rowId xmlns:a16="http://schemas.microsoft.com/office/drawing/2014/main" val="1760208656"/>
                  </a:ext>
                </a:extLst>
              </a:tr>
              <a:tr h="823595">
                <a:tc>
                  <a:txBody>
                    <a:bodyPr/>
                    <a:lstStyle/>
                    <a:p>
                      <a:pPr algn="ctr" rtl="0" fontAlgn="base"/>
                      <a:r>
                        <a:rPr lang="en-US" b="0" i="0" dirty="0">
                          <a:solidFill>
                            <a:srgbClr val="000000"/>
                          </a:solidFill>
                          <a:effectLst/>
                          <a:latin typeface="+mn-lt"/>
                        </a:rPr>
                        <a:t>Item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634243071"/>
                  </a:ext>
                </a:extLst>
              </a:tr>
              <a:tr h="823595">
                <a:tc>
                  <a:txBody>
                    <a:bodyPr/>
                    <a:lstStyle/>
                    <a:p>
                      <a:pPr algn="ctr" rtl="0" fontAlgn="base"/>
                      <a:r>
                        <a:rPr lang="en-US" b="0" i="0" dirty="0">
                          <a:solidFill>
                            <a:srgbClr val="000000"/>
                          </a:solidFill>
                          <a:effectLst/>
                          <a:latin typeface="+mn-lt"/>
                        </a:rPr>
                        <a:t>Item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5808797"/>
                  </a:ext>
                </a:extLst>
              </a:tr>
              <a:tr h="823595">
                <a:tc>
                  <a:txBody>
                    <a:bodyPr/>
                    <a:lstStyle/>
                    <a:p>
                      <a:pPr algn="ctr" rtl="0" fontAlgn="base"/>
                      <a:r>
                        <a:rPr lang="en-US" b="0" i="0" dirty="0">
                          <a:solidFill>
                            <a:srgbClr val="000000"/>
                          </a:solidFill>
                          <a:effectLst/>
                          <a:latin typeface="+mn-lt"/>
                        </a:rPr>
                        <a:t>Item 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7​</a:t>
                      </a:r>
                      <a:r>
                        <a:rPr lang="en-US" dirty="0"/>
                        <a:t>.0</a:t>
                      </a:r>
                      <a:endParaRPr lang="en-US"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80950325"/>
                  </a:ext>
                </a:extLst>
              </a:tr>
            </a:tbl>
          </a:graphicData>
        </a:graphic>
      </p:graphicFrame>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12</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a:lstStyle/>
          <a:p>
            <a:r>
              <a:rPr lang="en-US" dirty="0"/>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2264995" y="2164702"/>
            <a:ext cx="7172693" cy="1847462"/>
          </a:xfrm>
        </p:spPr>
        <p:txBody>
          <a:bodyPr wrap="square" anchor="b">
            <a:normAutofit/>
          </a:bodyPr>
          <a:lstStyle/>
          <a:p>
            <a:r>
              <a:rPr lang="en-US" sz="9600" dirty="0"/>
              <a:t>Thank you</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8339" y="550506"/>
            <a:ext cx="3856679" cy="757935"/>
          </a:xfrm>
        </p:spPr>
        <p:txBody>
          <a:bodyPr wrap="square" anchor="b">
            <a:normAutofit/>
          </a:bodyPr>
          <a:lstStyle/>
          <a:p>
            <a:r>
              <a:rPr lang="en-US" dirty="0"/>
              <a:t>Names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816678" y="2430359"/>
            <a:ext cx="3060000" cy="2938561"/>
          </a:xfrm>
        </p:spPr>
        <p:txBody>
          <a:bodyPr>
            <a:normAutofit/>
          </a:bodyPr>
          <a:lstStyle/>
          <a:p>
            <a:r>
              <a:rPr lang="en-US" dirty="0"/>
              <a:t>Mariam Reda </a:t>
            </a:r>
          </a:p>
          <a:p>
            <a:r>
              <a:rPr lang="en-US" dirty="0"/>
              <a:t>Nermeen Ahmed</a:t>
            </a:r>
          </a:p>
          <a:p>
            <a:r>
              <a:rPr lang="en-US" dirty="0" err="1"/>
              <a:t>Toqa</a:t>
            </a:r>
            <a:r>
              <a:rPr lang="en-US" dirty="0"/>
              <a:t> Sameh </a:t>
            </a:r>
          </a:p>
          <a:p>
            <a:r>
              <a:rPr lang="en-US" dirty="0"/>
              <a:t>Bassant Ehab</a:t>
            </a:r>
          </a:p>
          <a:p>
            <a:r>
              <a:rPr lang="en-US" dirty="0"/>
              <a:t>Rawan Mohamed</a:t>
            </a:r>
          </a:p>
          <a:p>
            <a:endParaRPr lang="en-US" dirty="0"/>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t>Sample Footer Text</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946188" y="401217"/>
            <a:ext cx="4078800" cy="757935"/>
          </a:xfrm>
        </p:spPr>
        <p:txBody>
          <a:bodyPr wrap="square"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2637" y="1980811"/>
            <a:ext cx="11765902" cy="4877189"/>
          </a:xfrm>
        </p:spPr>
        <p:txBody>
          <a:bodyPr>
            <a:noAutofit/>
          </a:bodyPr>
          <a:lstStyle/>
          <a:p>
            <a:pPr algn="l"/>
            <a:r>
              <a:rPr lang="en-US" b="0" i="0" dirty="0">
                <a:solidFill>
                  <a:srgbClr val="000000"/>
                </a:solidFill>
                <a:effectLst/>
                <a:latin typeface="-apple-system"/>
              </a:rPr>
              <a:t>The Multiprocessor Scheduling Simulator project is an innovative software system designed to simulate and analyze the scheduling algorithms used in multiprocessor systems. Multiprocessor systems have become increasingly popular due to their ability to handle complex tasks by utilizing multiple processors simultaneously. Efficient scheduling of tasks across these processors is crucial for achieving optimal performance and resource utilization.</a:t>
            </a:r>
          </a:p>
          <a:p>
            <a:pPr algn="l"/>
            <a:r>
              <a:rPr lang="en-US" b="0" i="0" dirty="0">
                <a:solidFill>
                  <a:srgbClr val="000000"/>
                </a:solidFill>
                <a:effectLst/>
                <a:latin typeface="-apple-system"/>
              </a:rPr>
              <a:t>The objective of this project is to develop a comprehensive simulator that can emulate various scheduling algorithms and evaluate their performance in a multiprocessor environment.</a:t>
            </a:r>
          </a:p>
          <a:p>
            <a:endParaRPr lang="en-US" dirty="0"/>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026F-6AEB-5B72-366C-5B6F63769CB8}"/>
              </a:ext>
            </a:extLst>
          </p:cNvPr>
          <p:cNvSpPr>
            <a:spLocks noGrp="1"/>
          </p:cNvSpPr>
          <p:nvPr>
            <p:ph type="title"/>
          </p:nvPr>
        </p:nvSpPr>
        <p:spPr>
          <a:xfrm>
            <a:off x="-6220" y="0"/>
            <a:ext cx="3003563" cy="1315615"/>
          </a:xfrm>
        </p:spPr>
        <p:txBody>
          <a:bodyPr>
            <a:normAutofit/>
          </a:bodyPr>
          <a:lstStyle/>
          <a:p>
            <a:r>
              <a:rPr lang="en-US" b="0" i="0" dirty="0">
                <a:solidFill>
                  <a:srgbClr val="000000"/>
                </a:solidFill>
                <a:effectLst/>
                <a:latin typeface="-apple-system"/>
              </a:rPr>
              <a:t>Key Features:</a:t>
            </a:r>
            <a:br>
              <a:rPr lang="en-US" b="0" i="0" dirty="0">
                <a:solidFill>
                  <a:srgbClr val="000000"/>
                </a:solidFill>
                <a:effectLst/>
                <a:latin typeface="-apple-system"/>
              </a:rPr>
            </a:br>
            <a:endParaRPr lang="en-US" dirty="0"/>
          </a:p>
        </p:txBody>
      </p:sp>
      <p:sp>
        <p:nvSpPr>
          <p:cNvPr id="3" name="Text Placeholder 2">
            <a:extLst>
              <a:ext uri="{FF2B5EF4-FFF2-40B4-BE49-F238E27FC236}">
                <a16:creationId xmlns:a16="http://schemas.microsoft.com/office/drawing/2014/main" id="{9FEE9FE4-BC6F-FDE7-69A2-F376692C9B5B}"/>
              </a:ext>
            </a:extLst>
          </p:cNvPr>
          <p:cNvSpPr>
            <a:spLocks noGrp="1"/>
          </p:cNvSpPr>
          <p:nvPr>
            <p:ph type="body" sz="quarter" idx="13"/>
          </p:nvPr>
        </p:nvSpPr>
        <p:spPr>
          <a:xfrm>
            <a:off x="0" y="1131725"/>
            <a:ext cx="12192000" cy="4923842"/>
          </a:xfrm>
        </p:spPr>
        <p:txBody>
          <a:bodyPr>
            <a:noAutofit/>
          </a:bodyPr>
          <a:lstStyle/>
          <a:p>
            <a:pPr algn="l">
              <a:buFont typeface="+mj-lt"/>
              <a:buAutoNum type="arabicPeriod"/>
            </a:pPr>
            <a:r>
              <a:rPr lang="en-US" sz="1370" b="0" i="0" dirty="0">
                <a:solidFill>
                  <a:srgbClr val="000000"/>
                </a:solidFill>
                <a:effectLst/>
                <a:latin typeface="-apple-system"/>
              </a:rPr>
              <a:t>Task Generation: The simulator will provide the capability to generate a wide range of task sets with varying characteristics such as arrival times, execution times, and dependencies. This feature will enable users to simulate real-world scenarios and evaluate the performance of scheduling algorithms under different task load conditions.</a:t>
            </a:r>
          </a:p>
          <a:p>
            <a:pPr algn="l">
              <a:buFont typeface="+mj-lt"/>
              <a:buAutoNum type="arabicPeriod"/>
            </a:pPr>
            <a:r>
              <a:rPr lang="en-US" sz="1370" b="0" i="0" dirty="0">
                <a:solidFill>
                  <a:srgbClr val="000000"/>
                </a:solidFill>
                <a:effectLst/>
                <a:latin typeface="-apple-system"/>
              </a:rPr>
              <a:t>Scheduling Algorithms: The simulator will incorporate a collection of popular scheduling algorithms, including but not limited to Round Robin , SJF , Priority-based , MLFQ , </a:t>
            </a:r>
            <a:r>
              <a:rPr lang="en-US" sz="1370" b="0" i="0" dirty="0" err="1">
                <a:solidFill>
                  <a:srgbClr val="000000"/>
                </a:solidFill>
                <a:effectLst/>
                <a:latin typeface="-apple-system"/>
              </a:rPr>
              <a:t>FCFS,Stride</a:t>
            </a:r>
            <a:r>
              <a:rPr lang="en-US" sz="1370" b="0" i="0" dirty="0">
                <a:solidFill>
                  <a:srgbClr val="000000"/>
                </a:solidFill>
                <a:effectLst/>
                <a:latin typeface="-apple-system"/>
              </a:rPr>
              <a:t> and STCF scheduling. These algorithms will be implemented with customizable parameters, allowing users to experiment with different configurations and observe their impact on system performance.</a:t>
            </a:r>
          </a:p>
          <a:p>
            <a:pPr algn="l">
              <a:buFont typeface="+mj-lt"/>
              <a:buAutoNum type="arabicPeriod"/>
            </a:pPr>
            <a:r>
              <a:rPr lang="en-US" sz="1370" b="0" i="0" dirty="0">
                <a:solidFill>
                  <a:srgbClr val="000000"/>
                </a:solidFill>
                <a:effectLst/>
                <a:latin typeface="-apple-system"/>
              </a:rPr>
              <a:t>Visualization and Analysis: The simulator will provide a graphical user interface (GUI) to visualize the scheduling process and display statistical data related to system performance. Users will be able to monitor task execution, processor utilization, waiting times, and other relevant metrics, facilitating a comprehensive analysis of different scheduling algorithms.</a:t>
            </a:r>
          </a:p>
          <a:p>
            <a:pPr algn="l">
              <a:buFont typeface="+mj-lt"/>
              <a:buAutoNum type="arabicPeriod"/>
            </a:pPr>
            <a:r>
              <a:rPr lang="en-US" sz="1370" b="0" i="0" dirty="0">
                <a:solidFill>
                  <a:srgbClr val="000000"/>
                </a:solidFill>
                <a:effectLst/>
                <a:latin typeface="-apple-system"/>
              </a:rPr>
              <a:t>Comparative Analysis: The simulator will support the comparison of multiple scheduling algorithms side by side. Users will be able to observe and compare the performance of different algorithms simultaneously, enabling them to make informed decisions about the most suitable scheduling approach for a given multiprocessor system.</a:t>
            </a:r>
          </a:p>
          <a:p>
            <a:endParaRPr lang="en-US" sz="1370" dirty="0"/>
          </a:p>
        </p:txBody>
      </p:sp>
      <p:sp>
        <p:nvSpPr>
          <p:cNvPr id="4" name="Footer Placeholder 3">
            <a:extLst>
              <a:ext uri="{FF2B5EF4-FFF2-40B4-BE49-F238E27FC236}">
                <a16:creationId xmlns:a16="http://schemas.microsoft.com/office/drawing/2014/main" id="{B704519F-3F9E-B55E-4091-DAA0D9D2345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FBEE213-22CC-8B78-DF39-571E51D4C6B8}"/>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05509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247E-920B-9CE2-5F47-C8179327BB24}"/>
              </a:ext>
            </a:extLst>
          </p:cNvPr>
          <p:cNvSpPr>
            <a:spLocks noGrp="1"/>
          </p:cNvSpPr>
          <p:nvPr>
            <p:ph type="title"/>
          </p:nvPr>
        </p:nvSpPr>
        <p:spPr/>
        <p:txBody>
          <a:bodyPr/>
          <a:lstStyle/>
          <a:p>
            <a:r>
              <a:rPr lang="en-US" dirty="0"/>
              <a:t>FCFS Scheduler</a:t>
            </a:r>
          </a:p>
        </p:txBody>
      </p:sp>
      <p:sp>
        <p:nvSpPr>
          <p:cNvPr id="3" name="Text Placeholder 2">
            <a:extLst>
              <a:ext uri="{FF2B5EF4-FFF2-40B4-BE49-F238E27FC236}">
                <a16:creationId xmlns:a16="http://schemas.microsoft.com/office/drawing/2014/main" id="{56B84D25-5D28-09BC-BF02-B9806880E248}"/>
              </a:ext>
            </a:extLst>
          </p:cNvPr>
          <p:cNvSpPr>
            <a:spLocks noGrp="1"/>
          </p:cNvSpPr>
          <p:nvPr>
            <p:ph type="body" sz="quarter" idx="13"/>
          </p:nvPr>
        </p:nvSpPr>
        <p:spPr>
          <a:xfrm>
            <a:off x="139958" y="2500604"/>
            <a:ext cx="11868539" cy="2367821"/>
          </a:xfrm>
        </p:spPr>
        <p:txBody>
          <a:bodyPr/>
          <a:lstStyle/>
          <a:p>
            <a:r>
              <a:rPr lang="en-US" b="0" i="0" dirty="0">
                <a:solidFill>
                  <a:srgbClr val="000000"/>
                </a:solidFill>
                <a:effectLst/>
                <a:latin typeface="-apple-system"/>
              </a:rPr>
              <a:t>The First-Come-First-Serve (FCFS) Scheduler is a fundamental scheduling algorithm used in operating systems to manage the execution of processes or tasks.</a:t>
            </a:r>
          </a:p>
          <a:p>
            <a:r>
              <a:rPr lang="en-US" b="0" i="0" dirty="0">
                <a:solidFill>
                  <a:srgbClr val="000000"/>
                </a:solidFill>
                <a:effectLst/>
                <a:latin typeface="-apple-system"/>
              </a:rPr>
              <a:t> It is a non-preemptive algorithm in which processes are executed in the order they arrive in the system. FCFS is simple to implement and provides a fair and predictable execution order</a:t>
            </a:r>
            <a:endParaRPr lang="en-US" dirty="0"/>
          </a:p>
        </p:txBody>
      </p:sp>
      <p:sp>
        <p:nvSpPr>
          <p:cNvPr id="4" name="Footer Placeholder 3">
            <a:extLst>
              <a:ext uri="{FF2B5EF4-FFF2-40B4-BE49-F238E27FC236}">
                <a16:creationId xmlns:a16="http://schemas.microsoft.com/office/drawing/2014/main" id="{BEE4217A-C3A6-0395-A6CB-3825A3692C1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7EFDFAB3-3613-0064-0B69-FF6C588A06F2}"/>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40915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6AFB-3559-4873-3AAA-FDC35A44A135}"/>
              </a:ext>
            </a:extLst>
          </p:cNvPr>
          <p:cNvSpPr>
            <a:spLocks noGrp="1"/>
          </p:cNvSpPr>
          <p:nvPr>
            <p:ph type="title"/>
          </p:nvPr>
        </p:nvSpPr>
        <p:spPr/>
        <p:txBody>
          <a:bodyPr/>
          <a:lstStyle/>
          <a:p>
            <a:r>
              <a:rPr lang="en-US" dirty="0"/>
              <a:t>SJF Scheduler</a:t>
            </a:r>
          </a:p>
        </p:txBody>
      </p:sp>
      <p:sp>
        <p:nvSpPr>
          <p:cNvPr id="3" name="Text Placeholder 2">
            <a:extLst>
              <a:ext uri="{FF2B5EF4-FFF2-40B4-BE49-F238E27FC236}">
                <a16:creationId xmlns:a16="http://schemas.microsoft.com/office/drawing/2014/main" id="{0786468E-C404-0D02-62F1-EE4A25A557CA}"/>
              </a:ext>
            </a:extLst>
          </p:cNvPr>
          <p:cNvSpPr>
            <a:spLocks noGrp="1"/>
          </p:cNvSpPr>
          <p:nvPr>
            <p:ph type="body" sz="quarter" idx="13"/>
          </p:nvPr>
        </p:nvSpPr>
        <p:spPr>
          <a:xfrm>
            <a:off x="1268963" y="2876550"/>
            <a:ext cx="9993086" cy="2875321"/>
          </a:xfrm>
        </p:spPr>
        <p:txBody>
          <a:bodyPr/>
          <a:lstStyle/>
          <a:p>
            <a:r>
              <a:rPr lang="en-US" b="0" i="0" dirty="0">
                <a:solidFill>
                  <a:srgbClr val="000000"/>
                </a:solidFill>
                <a:effectLst/>
                <a:latin typeface="-apple-system"/>
              </a:rPr>
              <a:t>The Shortest Job First (SJF) Scheduler is a widely used CPU scheduling algorithm in operating systems.</a:t>
            </a:r>
          </a:p>
          <a:p>
            <a:r>
              <a:rPr lang="en-US" b="0" i="0" dirty="0">
                <a:solidFill>
                  <a:srgbClr val="000000"/>
                </a:solidFill>
                <a:effectLst/>
                <a:latin typeface="-apple-system"/>
              </a:rPr>
              <a:t> It aims to minimize the average waiting time of processes by executing the shortest job first.</a:t>
            </a:r>
            <a:endParaRPr lang="en-US" dirty="0"/>
          </a:p>
        </p:txBody>
      </p:sp>
      <p:sp>
        <p:nvSpPr>
          <p:cNvPr id="4" name="Footer Placeholder 3">
            <a:extLst>
              <a:ext uri="{FF2B5EF4-FFF2-40B4-BE49-F238E27FC236}">
                <a16:creationId xmlns:a16="http://schemas.microsoft.com/office/drawing/2014/main" id="{6B32729D-A26D-D9EE-CF90-6DA728187B1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EDC538-2AE9-6454-9200-2CDDC53747D3}"/>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199964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7B73-010F-AF7A-D1C3-5B4AC893D926}"/>
              </a:ext>
            </a:extLst>
          </p:cNvPr>
          <p:cNvSpPr>
            <a:spLocks noGrp="1"/>
          </p:cNvSpPr>
          <p:nvPr>
            <p:ph type="title"/>
          </p:nvPr>
        </p:nvSpPr>
        <p:spPr/>
        <p:txBody>
          <a:bodyPr/>
          <a:lstStyle/>
          <a:p>
            <a:r>
              <a:rPr lang="en-US" dirty="0"/>
              <a:t>STCF Scheduler</a:t>
            </a:r>
          </a:p>
        </p:txBody>
      </p:sp>
      <p:sp>
        <p:nvSpPr>
          <p:cNvPr id="3" name="Text Placeholder 2">
            <a:extLst>
              <a:ext uri="{FF2B5EF4-FFF2-40B4-BE49-F238E27FC236}">
                <a16:creationId xmlns:a16="http://schemas.microsoft.com/office/drawing/2014/main" id="{78AA4E57-10AF-E676-B0CC-94920FB8A022}"/>
              </a:ext>
            </a:extLst>
          </p:cNvPr>
          <p:cNvSpPr>
            <a:spLocks noGrp="1"/>
          </p:cNvSpPr>
          <p:nvPr>
            <p:ph type="body" sz="quarter" idx="13"/>
          </p:nvPr>
        </p:nvSpPr>
        <p:spPr>
          <a:xfrm>
            <a:off x="279918" y="2584580"/>
            <a:ext cx="11737911" cy="3167292"/>
          </a:xfrm>
        </p:spPr>
        <p:txBody>
          <a:bodyPr/>
          <a:lstStyle/>
          <a:p>
            <a:r>
              <a:rPr lang="en-US" b="0" i="0" dirty="0">
                <a:solidFill>
                  <a:srgbClr val="000000"/>
                </a:solidFill>
                <a:effectLst/>
                <a:latin typeface="-apple-system"/>
              </a:rPr>
              <a:t>The Shortest Time-to-Completion First (STCF) Scheduler is a dynamic CPU scheduling algorithm used in operating systems to allocate the CPU to processes based on their remaining execution time.</a:t>
            </a:r>
          </a:p>
          <a:p>
            <a:r>
              <a:rPr lang="en-US" b="0" i="0" dirty="0">
                <a:solidFill>
                  <a:srgbClr val="000000"/>
                </a:solidFill>
                <a:effectLst/>
                <a:latin typeface="-apple-system"/>
              </a:rPr>
              <a:t> It aims to minimize the total time required to complete all processes by giving priority to the process with the shortest time remaining.</a:t>
            </a:r>
            <a:endParaRPr lang="en-US" dirty="0"/>
          </a:p>
        </p:txBody>
      </p:sp>
      <p:sp>
        <p:nvSpPr>
          <p:cNvPr id="4" name="Footer Placeholder 3">
            <a:extLst>
              <a:ext uri="{FF2B5EF4-FFF2-40B4-BE49-F238E27FC236}">
                <a16:creationId xmlns:a16="http://schemas.microsoft.com/office/drawing/2014/main" id="{846FF122-0EB8-8C40-C854-3B2AAB22BBA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1FDBFD3-BB8A-EF85-36CA-7B3D25F7884C}"/>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27032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976D-835D-8C5B-2973-E768F9DCECF3}"/>
              </a:ext>
            </a:extLst>
          </p:cNvPr>
          <p:cNvSpPr>
            <a:spLocks noGrp="1"/>
          </p:cNvSpPr>
          <p:nvPr>
            <p:ph type="title"/>
          </p:nvPr>
        </p:nvSpPr>
        <p:spPr>
          <a:xfrm>
            <a:off x="3116424" y="536573"/>
            <a:ext cx="5018976" cy="1453003"/>
          </a:xfrm>
        </p:spPr>
        <p:txBody>
          <a:bodyPr/>
          <a:lstStyle/>
          <a:p>
            <a:r>
              <a:rPr lang="en-US" dirty="0"/>
              <a:t>Round Robin Scheduler</a:t>
            </a:r>
          </a:p>
        </p:txBody>
      </p:sp>
      <p:sp>
        <p:nvSpPr>
          <p:cNvPr id="3" name="Text Placeholder 2">
            <a:extLst>
              <a:ext uri="{FF2B5EF4-FFF2-40B4-BE49-F238E27FC236}">
                <a16:creationId xmlns:a16="http://schemas.microsoft.com/office/drawing/2014/main" id="{E103E449-1304-FB6B-85B0-AE308F783517}"/>
              </a:ext>
            </a:extLst>
          </p:cNvPr>
          <p:cNvSpPr>
            <a:spLocks noGrp="1"/>
          </p:cNvSpPr>
          <p:nvPr>
            <p:ph type="body" sz="quarter" idx="13"/>
          </p:nvPr>
        </p:nvSpPr>
        <p:spPr>
          <a:xfrm>
            <a:off x="270588" y="2876550"/>
            <a:ext cx="11299371" cy="2875321"/>
          </a:xfrm>
        </p:spPr>
        <p:txBody>
          <a:bodyPr/>
          <a:lstStyle/>
          <a:p>
            <a:r>
              <a:rPr lang="en-US" b="0" i="0" dirty="0">
                <a:solidFill>
                  <a:srgbClr val="000000"/>
                </a:solidFill>
                <a:effectLst/>
                <a:latin typeface="-apple-system"/>
              </a:rPr>
              <a:t>The Round Robin (RR) Scheduler is a widely used CPU scheduling algorithm in operating systems. </a:t>
            </a:r>
          </a:p>
          <a:p>
            <a:r>
              <a:rPr lang="en-US" b="0" i="0" dirty="0">
                <a:solidFill>
                  <a:srgbClr val="000000"/>
                </a:solidFill>
                <a:effectLst/>
                <a:latin typeface="-apple-system"/>
              </a:rPr>
              <a:t>It is designed to fairly allocate the CPU time among processes by using a fixed time quantum or time slice.</a:t>
            </a:r>
            <a:endParaRPr lang="en-US" dirty="0"/>
          </a:p>
        </p:txBody>
      </p:sp>
      <p:sp>
        <p:nvSpPr>
          <p:cNvPr id="4" name="Footer Placeholder 3">
            <a:extLst>
              <a:ext uri="{FF2B5EF4-FFF2-40B4-BE49-F238E27FC236}">
                <a16:creationId xmlns:a16="http://schemas.microsoft.com/office/drawing/2014/main" id="{94447D31-C830-32D7-AC35-C6FD6CEA1C6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C7B775E-7696-69B0-D288-801856349262}"/>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279628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C47E-1A0A-C661-4F60-9F2FAF9281D2}"/>
              </a:ext>
            </a:extLst>
          </p:cNvPr>
          <p:cNvSpPr>
            <a:spLocks noGrp="1"/>
          </p:cNvSpPr>
          <p:nvPr>
            <p:ph type="title"/>
          </p:nvPr>
        </p:nvSpPr>
        <p:spPr/>
        <p:txBody>
          <a:bodyPr/>
          <a:lstStyle/>
          <a:p>
            <a:r>
              <a:rPr lang="en-US" dirty="0"/>
              <a:t>Priority Scheduler</a:t>
            </a:r>
          </a:p>
        </p:txBody>
      </p:sp>
      <p:sp>
        <p:nvSpPr>
          <p:cNvPr id="3" name="Text Placeholder 2">
            <a:extLst>
              <a:ext uri="{FF2B5EF4-FFF2-40B4-BE49-F238E27FC236}">
                <a16:creationId xmlns:a16="http://schemas.microsoft.com/office/drawing/2014/main" id="{B605B53F-9B34-C504-F063-1A2D60AB21AF}"/>
              </a:ext>
            </a:extLst>
          </p:cNvPr>
          <p:cNvSpPr>
            <a:spLocks noGrp="1"/>
          </p:cNvSpPr>
          <p:nvPr>
            <p:ph type="body" sz="quarter" idx="13"/>
          </p:nvPr>
        </p:nvSpPr>
        <p:spPr>
          <a:xfrm>
            <a:off x="709127" y="2876550"/>
            <a:ext cx="11280710" cy="2875321"/>
          </a:xfrm>
        </p:spPr>
        <p:txBody>
          <a:bodyPr/>
          <a:lstStyle/>
          <a:p>
            <a:r>
              <a:rPr lang="en-US" b="0" i="0" dirty="0">
                <a:solidFill>
                  <a:srgbClr val="000000"/>
                </a:solidFill>
                <a:effectLst/>
                <a:latin typeface="-apple-system"/>
              </a:rPr>
              <a:t>The Priority Scheduler is a CPU scheduling algorithm used in operating systems to assign priorities to processes and allocate the CPU based on those priorities. </a:t>
            </a:r>
          </a:p>
          <a:p>
            <a:r>
              <a:rPr lang="en-US" b="0" i="0" dirty="0">
                <a:solidFill>
                  <a:srgbClr val="000000"/>
                </a:solidFill>
                <a:effectLst/>
                <a:latin typeface="-apple-system"/>
              </a:rPr>
              <a:t>It aims to give higher priority to processes that are more important or have higher priority levels.</a:t>
            </a:r>
            <a:endParaRPr lang="en-US" dirty="0"/>
          </a:p>
        </p:txBody>
      </p:sp>
      <p:sp>
        <p:nvSpPr>
          <p:cNvPr id="4" name="Footer Placeholder 3">
            <a:extLst>
              <a:ext uri="{FF2B5EF4-FFF2-40B4-BE49-F238E27FC236}">
                <a16:creationId xmlns:a16="http://schemas.microsoft.com/office/drawing/2014/main" id="{FA8094EF-7699-5E3F-97EE-D4045BECD6A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13B81A8-0BF3-D0A4-B08B-ABFD6A8860BC}"/>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349492861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{87B1735C-1672-4B0C-8D07-2701500EA4AC}tf11158769_win32</Template>
  <TotalTime>72</TotalTime>
  <Words>848</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Avenir Next LT Pro</vt:lpstr>
      <vt:lpstr>Calibri</vt:lpstr>
      <vt:lpstr>Goudy Old Style</vt:lpstr>
      <vt:lpstr>Wingdings</vt:lpstr>
      <vt:lpstr>FrostyVTI</vt:lpstr>
      <vt:lpstr>The Multiprocessor Scheduling Simulator project</vt:lpstr>
      <vt:lpstr>Names</vt:lpstr>
      <vt:lpstr>Introduction</vt:lpstr>
      <vt:lpstr>Key Features: </vt:lpstr>
      <vt:lpstr>FCFS Scheduler</vt:lpstr>
      <vt:lpstr>SJF Scheduler</vt:lpstr>
      <vt:lpstr>STCF Scheduler</vt:lpstr>
      <vt:lpstr>Round Robin Scheduler</vt:lpstr>
      <vt:lpstr>Priority Scheduler</vt:lpstr>
      <vt:lpstr>MLFQ Scheduler</vt:lpstr>
      <vt:lpstr>Stride Scheduler</vt:lpstr>
      <vt:lpstr>Table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Multiprocessor Scheduling Simulator project</dc:title>
  <dc:creator>بسنت ايهاب صابر اسماعيل</dc:creator>
  <cp:lastModifiedBy>بسنت ايهاب صابر اسماعيل</cp:lastModifiedBy>
  <cp:revision>1</cp:revision>
  <dcterms:created xsi:type="dcterms:W3CDTF">2023-12-27T07:13:30Z</dcterms:created>
  <dcterms:modified xsi:type="dcterms:W3CDTF">2023-12-27T08:26:24Z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