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305" r:id="rId5"/>
    <p:sldId id="296" r:id="rId6"/>
    <p:sldId id="318" r:id="rId7"/>
    <p:sldId id="320" r:id="rId8"/>
    <p:sldId id="321" r:id="rId9"/>
    <p:sldId id="342" r:id="rId10"/>
    <p:sldId id="343" r:id="rId11"/>
    <p:sldId id="344" r:id="rId12"/>
    <p:sldId id="326" r:id="rId13"/>
    <p:sldId id="322" r:id="rId14"/>
    <p:sldId id="327" r:id="rId15"/>
    <p:sldId id="329" r:id="rId16"/>
    <p:sldId id="328" r:id="rId17"/>
    <p:sldId id="332" r:id="rId18"/>
    <p:sldId id="330" r:id="rId19"/>
    <p:sldId id="331" r:id="rId20"/>
    <p:sldId id="333" r:id="rId21"/>
    <p:sldId id="334" r:id="rId22"/>
    <p:sldId id="336" r:id="rId23"/>
    <p:sldId id="335" r:id="rId24"/>
    <p:sldId id="338" r:id="rId25"/>
    <p:sldId id="346" r:id="rId26"/>
    <p:sldId id="345" r:id="rId27"/>
    <p:sldId id="339" r:id="rId28"/>
    <p:sldId id="340" r:id="rId29"/>
    <p:sldId id="341" r:id="rId30"/>
    <p:sldId id="323" r:id="rId31"/>
    <p:sldId id="324" r:id="rId32"/>
    <p:sldId id="325" r:id="rId33"/>
    <p:sldId id="31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1D1A55-DC99-4255-B015-5B51F8318D9C}" v="8" dt="2023-05-14T20:54:41.5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5/15/2023</a:t>
            </a:fld>
            <a:endParaRPr lang="en-US" dirty="0"/>
          </a:p>
        </p:txBody>
      </p:sp>
      <p:sp>
        <p:nvSpPr>
          <p:cNvPr id="4" name="Footer Placeholder 3">
            <a:extLst>
              <a:ext uri="{FF2B5EF4-FFF2-40B4-BE49-F238E27FC236}">
                <a16:creationId xmlns:a16="http://schemas.microsoft.com/office/drawing/2014/main" xmlns=""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5/15/2023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xmlns=""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xmlns=""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xmlns=""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xmlns=""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xmlns=""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xmlns=""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xmlns=""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xmlns=""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xmlns=""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xmlns=""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xmlns=""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xmlns=""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xmlns=""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xmlns=""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xmlns=""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xmlns=""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xmlns=""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xmlns=""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xmlns=""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xmlns=""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xmlns=""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xmlns=""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xmlns=""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xmlns=""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xmlns=""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xmlns=""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xmlns=""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xmlns=""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xmlns=""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xmlns=""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xmlns=""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xmlns=""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xmlns=""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xmlns=""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xmlns=""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xmlns=""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xmlns=""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xmlns=""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xmlns=""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xmlns=""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xmlns=""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xmlns=""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xmlns=""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xmlns=""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xmlns=""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xmlns=""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xmlns=""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xmlns=""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xmlns=""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xmlns=""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xmlns=""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xmlns=""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xmlns=""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xmlns=""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xmlns=""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xmlns=""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xmlns=""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xmlns=""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xmlns=""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xmlns=""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xmlns=""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xmlns=""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xmlns=""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xmlns=""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xmlns=""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xmlns=""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xmlns=""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xmlns=""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xmlns=""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xmlns=""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xmlns=""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xmlns=""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xmlns=""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xmlns=""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xmlns=""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xmlns=""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xmlns=""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xmlns=""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xmlns=""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xmlns=""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xmlns=""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xmlns=""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xmlns=""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xmlns=""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xmlns=""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xmlns=""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xmlns=""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xmlns=""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xmlns=""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xmlns=""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xmlns=""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xmlns=""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xmlns=""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xmlns=""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xmlns=""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xmlns=""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xmlns=""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xmlns=""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xmlns=""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xmlns=""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xmlns=""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xmlns=""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xmlns=""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xmlns=""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xmlns=""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xmlns=""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xmlns=""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xmlns=""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xmlns=""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xmlns=""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xmlns=""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xmlns=""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xmlns=""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xmlns=""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xmlns=""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xmlns=""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xmlns=""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xmlns=""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xmlns=""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xmlns=""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xmlns=""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xmlns=""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xmlns=""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xmlns=""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xmlns=""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xmlns=""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7.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24180B-35BA-C28E-820F-59C84FBDD99A}"/>
              </a:ext>
            </a:extLst>
          </p:cNvPr>
          <p:cNvSpPr>
            <a:spLocks noGrp="1"/>
          </p:cNvSpPr>
          <p:nvPr>
            <p:ph type="ctrTitle"/>
          </p:nvPr>
        </p:nvSpPr>
        <p:spPr>
          <a:xfrm>
            <a:off x="4726546" y="4250028"/>
            <a:ext cx="2942816" cy="2067191"/>
          </a:xfrm>
        </p:spPr>
        <p:txBody>
          <a:bodyPr/>
          <a:lstStyle/>
          <a:p>
            <a:pPr algn="l"/>
            <a:r>
              <a:rPr lang="en-US" sz="2000" dirty="0"/>
              <a:t>1-toqa </a:t>
            </a:r>
            <a:r>
              <a:rPr lang="en-US" sz="2000" dirty="0" err="1"/>
              <a:t>sameh</a:t>
            </a:r>
            <a:r>
              <a:rPr lang="en-US" sz="2000" dirty="0"/>
              <a:t> (32)</a:t>
            </a:r>
            <a:br>
              <a:rPr lang="en-US" sz="2000" dirty="0"/>
            </a:br>
            <a:r>
              <a:rPr lang="en-US" sz="2000" dirty="0" smtClean="0"/>
              <a:t>2-rawan </a:t>
            </a:r>
            <a:r>
              <a:rPr lang="en-US" sz="2000" dirty="0"/>
              <a:t>Mohamed (37)</a:t>
            </a:r>
            <a:br>
              <a:rPr lang="en-US" sz="2000" dirty="0"/>
            </a:br>
            <a:r>
              <a:rPr lang="en-US" sz="2000" dirty="0" smtClean="0"/>
              <a:t>3-bassant </a:t>
            </a:r>
            <a:r>
              <a:rPr lang="en-US" sz="2000" dirty="0"/>
              <a:t>ehab (28)</a:t>
            </a:r>
            <a:br>
              <a:rPr lang="en-US" sz="2000" dirty="0"/>
            </a:br>
            <a:r>
              <a:rPr lang="en-US" sz="2000" dirty="0" smtClean="0"/>
              <a:t>4-mariam </a:t>
            </a:r>
            <a:r>
              <a:rPr lang="en-US" sz="2000" dirty="0" err="1"/>
              <a:t>reda</a:t>
            </a:r>
            <a:r>
              <a:rPr lang="en-US" sz="2000" dirty="0"/>
              <a:t> (76)</a:t>
            </a:r>
            <a:br>
              <a:rPr lang="en-US" sz="2000" dirty="0"/>
            </a:br>
            <a:r>
              <a:rPr lang="en-US" sz="2000" dirty="0"/>
              <a:t>5-haidy </a:t>
            </a:r>
            <a:r>
              <a:rPr lang="en-US" sz="2000" dirty="0" err="1"/>
              <a:t>walid</a:t>
            </a:r>
            <a:r>
              <a:rPr lang="en-US" sz="2000" dirty="0"/>
              <a:t>  (92)</a:t>
            </a:r>
            <a:br>
              <a:rPr lang="en-US" sz="2000" dirty="0"/>
            </a:br>
            <a:r>
              <a:rPr lang="en-US" sz="2000" dirty="0"/>
              <a:t>6-nermeen </a:t>
            </a:r>
            <a:r>
              <a:rPr lang="en-US" sz="2000" dirty="0" err="1"/>
              <a:t>ahmed</a:t>
            </a:r>
            <a:r>
              <a:rPr lang="en-US" sz="2000" dirty="0"/>
              <a:t> (87)</a:t>
            </a:r>
            <a:br>
              <a:rPr lang="en-US" sz="2000" dirty="0"/>
            </a:br>
            <a:endParaRPr lang="en-US" sz="2000" dirty="0"/>
          </a:p>
        </p:txBody>
      </p:sp>
      <p:sp>
        <p:nvSpPr>
          <p:cNvPr id="3" name="Subtitle 2">
            <a:extLst>
              <a:ext uri="{FF2B5EF4-FFF2-40B4-BE49-F238E27FC236}">
                <a16:creationId xmlns:a16="http://schemas.microsoft.com/office/drawing/2014/main" xmlns="" id="{626260E8-21BF-1371-4767-5E86248A7A7B}"/>
              </a:ext>
            </a:extLst>
          </p:cNvPr>
          <p:cNvSpPr>
            <a:spLocks noGrp="1"/>
          </p:cNvSpPr>
          <p:nvPr>
            <p:ph type="subTitle" idx="1"/>
          </p:nvPr>
        </p:nvSpPr>
        <p:spPr>
          <a:xfrm>
            <a:off x="4373348" y="1349718"/>
            <a:ext cx="3296014" cy="2616976"/>
          </a:xfrm>
        </p:spPr>
        <p:txBody>
          <a:bodyPr>
            <a:normAutofit fontScale="25000" lnSpcReduction="20000"/>
          </a:bodyPr>
          <a:lstStyle/>
          <a:p>
            <a:r>
              <a:rPr lang="en-US" sz="14400" b="1" dirty="0" smtClean="0"/>
              <a:t>Arithmetic logic unit</a:t>
            </a:r>
          </a:p>
          <a:p>
            <a:r>
              <a:rPr lang="en-US" sz="14400" b="1" dirty="0"/>
              <a:t>a</a:t>
            </a:r>
            <a:r>
              <a:rPr lang="en-US" sz="14400" b="1" dirty="0" smtClean="0"/>
              <a:t>nd</a:t>
            </a:r>
            <a:r>
              <a:rPr lang="en-US" sz="14400" b="1" dirty="0" smtClean="0"/>
              <a:t> </a:t>
            </a:r>
            <a:r>
              <a:rPr lang="en-US" sz="14400" b="1" dirty="0" smtClean="0"/>
              <a:t>operations on </a:t>
            </a:r>
            <a:r>
              <a:rPr lang="en-US" sz="14400" b="1" dirty="0"/>
              <a:t>binary numbers</a:t>
            </a:r>
          </a:p>
          <a:p>
            <a:endParaRPr lang="en-US" dirty="0"/>
          </a:p>
        </p:txBody>
      </p:sp>
    </p:spTree>
    <p:extLst>
      <p:ext uri="{BB962C8B-B14F-4D97-AF65-F5344CB8AC3E}">
        <p14:creationId xmlns:p14="http://schemas.microsoft.com/office/powerpoint/2010/main" val="3177180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DDC6D0C-82BD-0DE8-C72A-DD5C7601BDFA}"/>
              </a:ext>
            </a:extLst>
          </p:cNvPr>
          <p:cNvSpPr>
            <a:spLocks noGrp="1"/>
          </p:cNvSpPr>
          <p:nvPr>
            <p:ph type="ftr" sz="quarter" idx="11"/>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xmlns="" id="{68B36CC6-9BDB-893B-E390-A4863B4F9D8C}"/>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5" name="TextBox 4">
            <a:extLst>
              <a:ext uri="{FF2B5EF4-FFF2-40B4-BE49-F238E27FC236}">
                <a16:creationId xmlns:a16="http://schemas.microsoft.com/office/drawing/2014/main" xmlns="" id="{8A08E572-A694-E6A3-1FBA-9590F70AD20D}"/>
              </a:ext>
            </a:extLst>
          </p:cNvPr>
          <p:cNvSpPr txBox="1"/>
          <p:nvPr/>
        </p:nvSpPr>
        <p:spPr>
          <a:xfrm>
            <a:off x="314908" y="243512"/>
            <a:ext cx="6097554" cy="923330"/>
          </a:xfrm>
          <a:prstGeom prst="rect">
            <a:avLst/>
          </a:prstGeom>
          <a:noFill/>
        </p:spPr>
        <p:txBody>
          <a:bodyPr wrap="square">
            <a:spAutoFit/>
          </a:bodyPr>
          <a:lstStyle/>
          <a:p>
            <a:r>
              <a:rPr lang="en-US" b="1" dirty="0">
                <a:effectLst/>
                <a:latin typeface="Arial" panose="020B0604020202020204" pitchFamily="34" charset="0"/>
              </a:rPr>
              <a:t>4-Bit Magnitude Comparator</a:t>
            </a:r>
          </a:p>
          <a:p>
            <a:endParaRPr lang="en-US" dirty="0">
              <a:latin typeface="Arial" panose="020B0604020202020204" pitchFamily="34" charset="0"/>
            </a:endParaRPr>
          </a:p>
          <a:p>
            <a:endParaRPr lang="en-US" dirty="0"/>
          </a:p>
        </p:txBody>
      </p:sp>
      <p:sp>
        <p:nvSpPr>
          <p:cNvPr id="7" name="TextBox 6">
            <a:extLst>
              <a:ext uri="{FF2B5EF4-FFF2-40B4-BE49-F238E27FC236}">
                <a16:creationId xmlns:a16="http://schemas.microsoft.com/office/drawing/2014/main" xmlns="" id="{26E6EACD-681C-C980-84B4-A340A55149BB}"/>
              </a:ext>
            </a:extLst>
          </p:cNvPr>
          <p:cNvSpPr txBox="1"/>
          <p:nvPr/>
        </p:nvSpPr>
        <p:spPr>
          <a:xfrm>
            <a:off x="314908" y="612845"/>
            <a:ext cx="10919149" cy="5078313"/>
          </a:xfrm>
          <a:prstGeom prst="rect">
            <a:avLst/>
          </a:prstGeom>
          <a:noFill/>
        </p:spPr>
        <p:txBody>
          <a:bodyPr wrap="square">
            <a:spAutoFit/>
          </a:bodyPr>
          <a:lstStyle/>
          <a:p>
            <a:endParaRPr lang="en-US" dirty="0">
              <a:effectLst/>
              <a:latin typeface="Arial" panose="020B0604020202020204" pitchFamily="34" charset="0"/>
            </a:endParaRPr>
          </a:p>
          <a:p>
            <a:r>
              <a:rPr lang="en-US" dirty="0">
                <a:effectLst/>
                <a:latin typeface="Arial" panose="020B0604020202020204" pitchFamily="34" charset="0"/>
              </a:rPr>
              <a:t>A comparator used to compare two binary numbers each of four bits is called a 4-bit magnitude comparator. It</a:t>
            </a:r>
            <a:r>
              <a:rPr lang="en-US" dirty="0"/>
              <a:t/>
            </a:r>
            <a:br>
              <a:rPr lang="en-US" dirty="0"/>
            </a:br>
            <a:r>
              <a:rPr lang="en-US" dirty="0">
                <a:effectLst/>
                <a:latin typeface="Arial" panose="020B0604020202020204" pitchFamily="34" charset="0"/>
              </a:rPr>
              <a:t>consists of eight inputs each for two four-bit numbers and three outputs to generate less than, equal to, and</a:t>
            </a:r>
            <a:r>
              <a:rPr lang="en-US" dirty="0"/>
              <a:t/>
            </a:r>
            <a:br>
              <a:rPr lang="en-US" dirty="0"/>
            </a:br>
            <a:r>
              <a:rPr lang="en-US" dirty="0">
                <a:effectLst/>
                <a:latin typeface="Arial" panose="020B0604020202020204" pitchFamily="34" charset="0"/>
              </a:rPr>
              <a:t>greater than between two binary numbers.</a:t>
            </a:r>
            <a:r>
              <a:rPr lang="en-US" dirty="0"/>
              <a:t/>
            </a:r>
            <a:br>
              <a:rPr lang="en-US" dirty="0"/>
            </a:br>
            <a:r>
              <a:rPr lang="en-US" dirty="0">
                <a:effectLst/>
                <a:latin typeface="Arial" panose="020B0604020202020204" pitchFamily="34" charset="0"/>
              </a:rPr>
              <a:t>In a 4-bit comparator, the condition of A&gt;B can be possible in the following four cases.</a:t>
            </a:r>
            <a:r>
              <a:rPr lang="en-US" dirty="0"/>
              <a:t/>
            </a:r>
            <a:br>
              <a:rPr lang="en-US" dirty="0"/>
            </a:br>
            <a:r>
              <a:rPr lang="en-US" dirty="0">
                <a:effectLst/>
                <a:latin typeface="Arial" panose="020B0604020202020204" pitchFamily="34" charset="0"/>
              </a:rPr>
              <a:t>• If A3 = 1 and B3 = 0</a:t>
            </a:r>
            <a:r>
              <a:rPr lang="en-US" dirty="0"/>
              <a:t/>
            </a:r>
            <a:br>
              <a:rPr lang="en-US" dirty="0"/>
            </a:br>
            <a:r>
              <a:rPr lang="en-US" dirty="0">
                <a:effectLst/>
                <a:latin typeface="Arial" panose="020B0604020202020204" pitchFamily="34" charset="0"/>
              </a:rPr>
              <a:t>• If A3 = B3 and A2 = 1 and B2 = 0</a:t>
            </a:r>
            <a:r>
              <a:rPr lang="en-US" dirty="0"/>
              <a:t/>
            </a:r>
            <a:br>
              <a:rPr lang="en-US" dirty="0"/>
            </a:br>
            <a:r>
              <a:rPr lang="en-US" dirty="0">
                <a:effectLst/>
                <a:latin typeface="Arial" panose="020B0604020202020204" pitchFamily="34" charset="0"/>
              </a:rPr>
              <a:t>• If A3 = B3, A2 = B2 and A1 = 1 and B1 = 0</a:t>
            </a:r>
            <a:r>
              <a:rPr lang="en-US" dirty="0"/>
              <a:t/>
            </a:r>
            <a:br>
              <a:rPr lang="en-US" dirty="0"/>
            </a:br>
            <a:r>
              <a:rPr lang="en-US" dirty="0">
                <a:effectLst/>
                <a:latin typeface="Arial" panose="020B0604020202020204" pitchFamily="34" charset="0"/>
              </a:rPr>
              <a:t>• If A3 = B3, A2 = B2, A1 = B1 and A0 = 1 and B0 = 0</a:t>
            </a:r>
            <a:r>
              <a:rPr lang="en-US" dirty="0"/>
              <a:t/>
            </a:r>
            <a:br>
              <a:rPr lang="en-US" dirty="0"/>
            </a:br>
            <a:r>
              <a:rPr lang="en-US" dirty="0">
                <a:effectLst/>
                <a:latin typeface="Arial" panose="020B0604020202020204" pitchFamily="34" charset="0"/>
              </a:rPr>
              <a:t>Similarly, the condition for A&lt;B can be possible in the following four cases.</a:t>
            </a:r>
            <a:r>
              <a:rPr lang="en-US" dirty="0"/>
              <a:t/>
            </a:r>
            <a:br>
              <a:rPr lang="en-US" dirty="0"/>
            </a:br>
            <a:r>
              <a:rPr lang="en-US" dirty="0">
                <a:effectLst/>
                <a:latin typeface="Arial" panose="020B0604020202020204" pitchFamily="34" charset="0"/>
              </a:rPr>
              <a:t>• If A3 = 0 and B3 = 1</a:t>
            </a:r>
            <a:r>
              <a:rPr lang="en-US" dirty="0"/>
              <a:t/>
            </a:r>
            <a:br>
              <a:rPr lang="en-US" dirty="0"/>
            </a:br>
            <a:r>
              <a:rPr lang="en-US" dirty="0">
                <a:effectLst/>
                <a:latin typeface="Arial" panose="020B0604020202020204" pitchFamily="34" charset="0"/>
              </a:rPr>
              <a:t>• If A3 = B3 and A2 = 0 and B2 = 1</a:t>
            </a:r>
            <a:r>
              <a:rPr lang="en-US" dirty="0"/>
              <a:t/>
            </a:r>
            <a:br>
              <a:rPr lang="en-US" dirty="0"/>
            </a:br>
            <a:r>
              <a:rPr lang="en-US" dirty="0">
                <a:effectLst/>
                <a:latin typeface="Arial" panose="020B0604020202020204" pitchFamily="34" charset="0"/>
              </a:rPr>
              <a:t>• If A3 = B3, A2 = B2 and A1 = 0 and B1 = 1</a:t>
            </a:r>
            <a:r>
              <a:rPr lang="en-US" dirty="0"/>
              <a:t/>
            </a:r>
            <a:br>
              <a:rPr lang="en-US" dirty="0"/>
            </a:br>
            <a:r>
              <a:rPr lang="en-US" dirty="0">
                <a:effectLst/>
                <a:latin typeface="Arial" panose="020B0604020202020204" pitchFamily="34" charset="0"/>
              </a:rPr>
              <a:t>• If A3 = B3, A2 = B2, A1 = B1 and A0 = 0 and B0 = 1</a:t>
            </a:r>
            <a:r>
              <a:rPr lang="en-US" dirty="0"/>
              <a:t/>
            </a:r>
            <a:br>
              <a:rPr lang="en-US" dirty="0"/>
            </a:br>
            <a:r>
              <a:rPr lang="en-US" dirty="0">
                <a:effectLst/>
                <a:latin typeface="Arial" panose="020B0604020202020204" pitchFamily="34" charset="0"/>
              </a:rPr>
              <a:t>The condition of A=B is possible only when all the individual bits of one number exactly coincide with the</a:t>
            </a:r>
            <a:r>
              <a:rPr lang="en-US" dirty="0"/>
              <a:t/>
            </a:r>
            <a:br>
              <a:rPr lang="en-US" dirty="0"/>
            </a:br>
            <a:r>
              <a:rPr lang="en-US" dirty="0">
                <a:effectLst/>
                <a:latin typeface="Arial" panose="020B0604020202020204" pitchFamily="34" charset="0"/>
              </a:rPr>
              <a:t>corresponding bits of another number.</a:t>
            </a:r>
            <a:endParaRPr lang="en-US" dirty="0"/>
          </a:p>
        </p:txBody>
      </p:sp>
    </p:spTree>
    <p:extLst>
      <p:ext uri="{BB962C8B-B14F-4D97-AF65-F5344CB8AC3E}">
        <p14:creationId xmlns:p14="http://schemas.microsoft.com/office/powerpoint/2010/main" val="1501211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1CF90D64-05BD-5805-CA52-33F4A7F4BBA4}"/>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xmlns="" id="{56C0FD30-8CEB-36B1-F761-A019BD969131}"/>
              </a:ext>
            </a:extLst>
          </p:cNvPr>
          <p:cNvSpPr>
            <a:spLocks noGrp="1"/>
          </p:cNvSpPr>
          <p:nvPr>
            <p:ph type="sldNum" sz="quarter" idx="12"/>
          </p:nvPr>
        </p:nvSpPr>
        <p:spPr/>
        <p:txBody>
          <a:bodyPr/>
          <a:lstStyle/>
          <a:p>
            <a:fld id="{294A09A9-5501-47C1-A89A-A340965A2BE2}" type="slidenum">
              <a:rPr lang="en-US" smtClean="0"/>
              <a:t>11</a:t>
            </a:fld>
            <a:endParaRPr lang="en-US" dirty="0"/>
          </a:p>
        </p:txBody>
      </p:sp>
      <p:pic>
        <p:nvPicPr>
          <p:cNvPr id="7" name="Picture 6" descr="A picture containing diagram, plan, technical drawing, line&#10;&#10;Description automatically generated">
            <a:extLst>
              <a:ext uri="{FF2B5EF4-FFF2-40B4-BE49-F238E27FC236}">
                <a16:creationId xmlns:a16="http://schemas.microsoft.com/office/drawing/2014/main" xmlns="" id="{A7D916CA-1042-CE9D-C6BE-59F75FF7EA77}"/>
              </a:ext>
            </a:extLst>
          </p:cNvPr>
          <p:cNvPicPr>
            <a:picLocks noChangeAspect="1"/>
          </p:cNvPicPr>
          <p:nvPr/>
        </p:nvPicPr>
        <p:blipFill>
          <a:blip r:embed="rId2"/>
          <a:stretch>
            <a:fillRect/>
          </a:stretch>
        </p:blipFill>
        <p:spPr>
          <a:xfrm>
            <a:off x="410547" y="727788"/>
            <a:ext cx="11420669" cy="5675215"/>
          </a:xfrm>
          <a:prstGeom prst="rect">
            <a:avLst/>
          </a:prstGeom>
        </p:spPr>
      </p:pic>
      <p:sp>
        <p:nvSpPr>
          <p:cNvPr id="9" name="TextBox 8">
            <a:extLst>
              <a:ext uri="{FF2B5EF4-FFF2-40B4-BE49-F238E27FC236}">
                <a16:creationId xmlns:a16="http://schemas.microsoft.com/office/drawing/2014/main" xmlns="" id="{9D3247B0-8540-E1FE-148F-6D19AD01AFF8}"/>
              </a:ext>
            </a:extLst>
          </p:cNvPr>
          <p:cNvSpPr txBox="1"/>
          <p:nvPr/>
        </p:nvSpPr>
        <p:spPr>
          <a:xfrm>
            <a:off x="228600" y="136525"/>
            <a:ext cx="8735785" cy="774507"/>
          </a:xfrm>
          <a:prstGeom prst="rect">
            <a:avLst/>
          </a:prstGeom>
          <a:noFill/>
        </p:spPr>
        <p:txBody>
          <a:bodyPr wrap="square">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b="1" kern="100" dirty="0">
                <a:latin typeface="Calibri" panose="020F0502020204030204" pitchFamily="34" charset="0"/>
                <a:ea typeface="Calibri" panose="020F0502020204030204" pitchFamily="34" charset="0"/>
                <a:cs typeface="Arial" panose="020B0604020202020204" pitchFamily="34" charset="0"/>
              </a:rPr>
              <a:t>Circuit design</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60612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7C4180-9AAB-7658-7AD4-A9CD6EF0E697}"/>
              </a:ext>
            </a:extLst>
          </p:cNvPr>
          <p:cNvSpPr>
            <a:spLocks noGrp="1"/>
          </p:cNvSpPr>
          <p:nvPr>
            <p:ph type="title"/>
          </p:nvPr>
        </p:nvSpPr>
        <p:spPr/>
        <p:txBody>
          <a:bodyPr/>
          <a:lstStyle/>
          <a:p>
            <a:r>
              <a:rPr lang="en-US" dirty="0"/>
              <a:t>One’s and two’s complement</a:t>
            </a:r>
          </a:p>
        </p:txBody>
      </p:sp>
      <p:sp>
        <p:nvSpPr>
          <p:cNvPr id="3" name="Text Placeholder 2">
            <a:extLst>
              <a:ext uri="{FF2B5EF4-FFF2-40B4-BE49-F238E27FC236}">
                <a16:creationId xmlns:a16="http://schemas.microsoft.com/office/drawing/2014/main" xmlns="" id="{505F815D-7759-9085-3658-A580FBBF8BA2}"/>
              </a:ext>
            </a:extLst>
          </p:cNvPr>
          <p:cNvSpPr>
            <a:spLocks noGrp="1"/>
          </p:cNvSpPr>
          <p:nvPr>
            <p:ph type="body" idx="1"/>
          </p:nvPr>
        </p:nvSpPr>
        <p:spPr/>
        <p:txBody>
          <a:bodyPr>
            <a:noAutofit/>
          </a:bodyPr>
          <a:lstStyle/>
          <a:p>
            <a:r>
              <a:rPr lang="en-US" sz="3200" dirty="0" err="1"/>
              <a:t>Toqa</a:t>
            </a:r>
            <a:r>
              <a:rPr lang="en-US" sz="3200" dirty="0"/>
              <a:t> </a:t>
            </a:r>
            <a:r>
              <a:rPr lang="en-US" sz="3200" dirty="0" err="1"/>
              <a:t>sameh</a:t>
            </a:r>
            <a:endParaRPr lang="en-US" sz="3200" dirty="0"/>
          </a:p>
        </p:txBody>
      </p:sp>
    </p:spTree>
    <p:extLst>
      <p:ext uri="{BB962C8B-B14F-4D97-AF65-F5344CB8AC3E}">
        <p14:creationId xmlns:p14="http://schemas.microsoft.com/office/powerpoint/2010/main" val="3071808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44B344E-2788-5693-2E2A-168A6A09BCB6}"/>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xmlns="" id="{0EAAE6B8-F171-EF4D-7381-BF233C77E160}"/>
              </a:ext>
            </a:extLst>
          </p:cNvPr>
          <p:cNvSpPr>
            <a:spLocks noGrp="1"/>
          </p:cNvSpPr>
          <p:nvPr>
            <p:ph type="sldNum" sz="quarter" idx="12"/>
          </p:nvPr>
        </p:nvSpPr>
        <p:spPr/>
        <p:txBody>
          <a:bodyPr/>
          <a:lstStyle/>
          <a:p>
            <a:fld id="{294A09A9-5501-47C1-A89A-A340965A2BE2}" type="slidenum">
              <a:rPr lang="en-US" smtClean="0"/>
              <a:t>13</a:t>
            </a:fld>
            <a:endParaRPr lang="en-US" dirty="0"/>
          </a:p>
        </p:txBody>
      </p:sp>
      <p:sp>
        <p:nvSpPr>
          <p:cNvPr id="5" name="TextBox 4">
            <a:extLst>
              <a:ext uri="{FF2B5EF4-FFF2-40B4-BE49-F238E27FC236}">
                <a16:creationId xmlns:a16="http://schemas.microsoft.com/office/drawing/2014/main" xmlns="" id="{B74145A2-8E27-4226-097C-06C2566D40F5}"/>
              </a:ext>
            </a:extLst>
          </p:cNvPr>
          <p:cNvSpPr txBox="1"/>
          <p:nvPr/>
        </p:nvSpPr>
        <p:spPr>
          <a:xfrm>
            <a:off x="0" y="223936"/>
            <a:ext cx="11374016" cy="3539430"/>
          </a:xfrm>
          <a:prstGeom prst="rect">
            <a:avLst/>
          </a:prstGeom>
          <a:noFill/>
        </p:spPr>
        <p:txBody>
          <a:bodyPr wrap="square">
            <a:spAutoFit/>
          </a:bodyPr>
          <a:lstStyle/>
          <a:p>
            <a:r>
              <a:rPr lang="en-US" sz="2800" b="1" dirty="0">
                <a:effectLst/>
                <a:latin typeface="Arial" panose="020B0604020202020204" pitchFamily="34" charset="0"/>
              </a:rPr>
              <a:t>1’s complements Circuit:</a:t>
            </a:r>
            <a:r>
              <a:rPr lang="en-US" dirty="0"/>
              <a:t/>
            </a:r>
            <a:br>
              <a:rPr lang="en-US" dirty="0"/>
            </a:br>
            <a:r>
              <a:rPr lang="en-US" sz="2800" dirty="0">
                <a:effectLst/>
                <a:latin typeface="Arial" panose="020B0604020202020204" pitchFamily="34" charset="0"/>
              </a:rPr>
              <a:t>1’s complement of a binary number is another binary number</a:t>
            </a:r>
            <a:r>
              <a:rPr lang="en-US" sz="2800" dirty="0"/>
              <a:t/>
            </a:r>
            <a:br>
              <a:rPr lang="en-US" sz="2800" dirty="0"/>
            </a:br>
            <a:r>
              <a:rPr lang="en-US" sz="2800" dirty="0">
                <a:effectLst/>
                <a:latin typeface="Arial" panose="020B0604020202020204" pitchFamily="34" charset="0"/>
              </a:rPr>
              <a:t>obtained by toggling all bits in it . transforming the 0 bit to 1 and</a:t>
            </a:r>
            <a:r>
              <a:rPr lang="en-US" sz="2800" dirty="0"/>
              <a:t/>
            </a:r>
            <a:br>
              <a:rPr lang="en-US" sz="2800" dirty="0"/>
            </a:br>
            <a:r>
              <a:rPr lang="en-US" sz="2800" dirty="0">
                <a:effectLst/>
                <a:latin typeface="Arial" panose="020B0604020202020204" pitchFamily="34" charset="0"/>
              </a:rPr>
              <a:t>the 1 bit to 0 . In the 1’s complement format , the positive</a:t>
            </a:r>
            <a:r>
              <a:rPr lang="en-US" sz="2800" dirty="0"/>
              <a:t/>
            </a:r>
            <a:br>
              <a:rPr lang="en-US" sz="2800" dirty="0"/>
            </a:br>
            <a:r>
              <a:rPr lang="en-US" sz="2800" dirty="0">
                <a:effectLst/>
                <a:latin typeface="Arial" panose="020B0604020202020204" pitchFamily="34" charset="0"/>
              </a:rPr>
              <a:t>numbers remain unchanged . The negative numbers are obtained</a:t>
            </a:r>
            <a:r>
              <a:rPr lang="en-US" sz="2800" dirty="0"/>
              <a:t/>
            </a:r>
            <a:br>
              <a:rPr lang="en-US" sz="2800" dirty="0"/>
            </a:br>
            <a:r>
              <a:rPr lang="en-US" sz="2800" dirty="0">
                <a:effectLst/>
                <a:latin typeface="Arial" panose="020B0604020202020204" pitchFamily="34" charset="0"/>
              </a:rPr>
              <a:t>by taking the 1’s complement of positive counterparts.</a:t>
            </a:r>
            <a:r>
              <a:rPr lang="en-US" sz="2800" dirty="0"/>
              <a:t/>
            </a:r>
            <a:br>
              <a:rPr lang="en-US" sz="2800" dirty="0"/>
            </a:br>
            <a:r>
              <a:rPr lang="en-US" sz="2800" dirty="0">
                <a:solidFill>
                  <a:schemeClr val="tx1">
                    <a:lumMod val="95000"/>
                    <a:lumOff val="5000"/>
                  </a:schemeClr>
                </a:solidFill>
                <a:effectLst/>
                <a:highlight>
                  <a:srgbClr val="C0C0C0"/>
                </a:highlight>
                <a:latin typeface="Courier New" panose="02070309020205020404" pitchFamily="49" charset="0"/>
              </a:rPr>
              <a:t>1's complement of "0111" is "1000"</a:t>
            </a:r>
            <a:r>
              <a:rPr lang="en-US" sz="2800" dirty="0"/>
              <a:t/>
            </a:r>
            <a:br>
              <a:rPr lang="en-US" sz="2800" dirty="0"/>
            </a:br>
            <a:r>
              <a:rPr lang="en-US" sz="2800" dirty="0">
                <a:effectLst/>
                <a:highlight>
                  <a:srgbClr val="C0C0C0"/>
                </a:highlight>
                <a:latin typeface="Courier New" panose="02070309020205020404" pitchFamily="49" charset="0"/>
              </a:rPr>
              <a:t>1's complement of "1100" is "0011"</a:t>
            </a:r>
            <a:endParaRPr lang="en-US" sz="2800" dirty="0">
              <a:highlight>
                <a:srgbClr val="C0C0C0"/>
              </a:highlight>
            </a:endParaRPr>
          </a:p>
        </p:txBody>
      </p:sp>
    </p:spTree>
    <p:extLst>
      <p:ext uri="{BB962C8B-B14F-4D97-AF65-F5344CB8AC3E}">
        <p14:creationId xmlns:p14="http://schemas.microsoft.com/office/powerpoint/2010/main" val="25911900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CF6F339E-B736-D393-BE22-730063779762}"/>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xmlns="" id="{E6201002-576D-C1B4-3D21-6933F72BD88D}"/>
              </a:ext>
            </a:extLst>
          </p:cNvPr>
          <p:cNvSpPr>
            <a:spLocks noGrp="1"/>
          </p:cNvSpPr>
          <p:nvPr>
            <p:ph type="sldNum" sz="quarter" idx="12"/>
          </p:nvPr>
        </p:nvSpPr>
        <p:spPr/>
        <p:txBody>
          <a:bodyPr/>
          <a:lstStyle/>
          <a:p>
            <a:fld id="{294A09A9-5501-47C1-A89A-A340965A2BE2}" type="slidenum">
              <a:rPr lang="en-US" smtClean="0"/>
              <a:t>14</a:t>
            </a:fld>
            <a:endParaRPr lang="en-US" dirty="0"/>
          </a:p>
        </p:txBody>
      </p:sp>
      <p:pic>
        <p:nvPicPr>
          <p:cNvPr id="5" name="Picture 4">
            <a:extLst>
              <a:ext uri="{FF2B5EF4-FFF2-40B4-BE49-F238E27FC236}">
                <a16:creationId xmlns:a16="http://schemas.microsoft.com/office/drawing/2014/main" xmlns="" id="{07D64D0D-02B7-5F92-3C6A-1E349799DF7B}"/>
              </a:ext>
            </a:extLst>
          </p:cNvPr>
          <p:cNvPicPr>
            <a:picLocks noChangeAspect="1"/>
          </p:cNvPicPr>
          <p:nvPr/>
        </p:nvPicPr>
        <p:blipFill>
          <a:blip r:embed="rId2"/>
          <a:stretch>
            <a:fillRect/>
          </a:stretch>
        </p:blipFill>
        <p:spPr>
          <a:xfrm>
            <a:off x="466531" y="1632857"/>
            <a:ext cx="10879493" cy="4951096"/>
          </a:xfrm>
          <a:prstGeom prst="rect">
            <a:avLst/>
          </a:prstGeom>
        </p:spPr>
      </p:pic>
      <p:sp>
        <p:nvSpPr>
          <p:cNvPr id="7" name="TextBox 6">
            <a:extLst>
              <a:ext uri="{FF2B5EF4-FFF2-40B4-BE49-F238E27FC236}">
                <a16:creationId xmlns:a16="http://schemas.microsoft.com/office/drawing/2014/main" xmlns="" id="{306CBE8E-E0F5-0615-1BA0-31A3EBE647F1}"/>
              </a:ext>
            </a:extLst>
          </p:cNvPr>
          <p:cNvSpPr txBox="1"/>
          <p:nvPr/>
        </p:nvSpPr>
        <p:spPr>
          <a:xfrm>
            <a:off x="466531" y="401217"/>
            <a:ext cx="8679801" cy="774507"/>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Circuit design</a:t>
            </a:r>
          </a:p>
        </p:txBody>
      </p:sp>
    </p:spTree>
    <p:extLst>
      <p:ext uri="{BB962C8B-B14F-4D97-AF65-F5344CB8AC3E}">
        <p14:creationId xmlns:p14="http://schemas.microsoft.com/office/powerpoint/2010/main" val="3179062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F1B64B37-8793-FBC0-9DCF-B636C3F78E30}"/>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xmlns="" id="{7D461EAE-C5C1-8169-20A2-F8558A83019F}"/>
              </a:ext>
            </a:extLst>
          </p:cNvPr>
          <p:cNvSpPr>
            <a:spLocks noGrp="1"/>
          </p:cNvSpPr>
          <p:nvPr>
            <p:ph type="sldNum" sz="quarter" idx="12"/>
          </p:nvPr>
        </p:nvSpPr>
        <p:spPr/>
        <p:txBody>
          <a:bodyPr/>
          <a:lstStyle/>
          <a:p>
            <a:fld id="{294A09A9-5501-47C1-A89A-A340965A2BE2}" type="slidenum">
              <a:rPr lang="en-US" smtClean="0"/>
              <a:t>15</a:t>
            </a:fld>
            <a:endParaRPr lang="en-US" dirty="0"/>
          </a:p>
        </p:txBody>
      </p:sp>
      <p:sp>
        <p:nvSpPr>
          <p:cNvPr id="5" name="TextBox 4">
            <a:extLst>
              <a:ext uri="{FF2B5EF4-FFF2-40B4-BE49-F238E27FC236}">
                <a16:creationId xmlns:a16="http://schemas.microsoft.com/office/drawing/2014/main" xmlns="" id="{9A9437CB-83DC-7FC1-6B2C-927060D78594}"/>
              </a:ext>
            </a:extLst>
          </p:cNvPr>
          <p:cNvSpPr txBox="1"/>
          <p:nvPr/>
        </p:nvSpPr>
        <p:spPr>
          <a:xfrm>
            <a:off x="228600" y="363894"/>
            <a:ext cx="10557588" cy="4062651"/>
          </a:xfrm>
          <a:prstGeom prst="rect">
            <a:avLst/>
          </a:prstGeom>
          <a:noFill/>
        </p:spPr>
        <p:txBody>
          <a:bodyPr wrap="square">
            <a:spAutoFit/>
          </a:bodyPr>
          <a:lstStyle/>
          <a:p>
            <a:r>
              <a:rPr lang="en-US" b="1" dirty="0">
                <a:effectLst/>
                <a:latin typeface="Arial" panose="020B0604020202020204" pitchFamily="34" charset="0"/>
              </a:rPr>
              <a:t>2’s complements Circuit</a:t>
            </a:r>
            <a:r>
              <a:rPr lang="en-US" dirty="0"/>
              <a:t/>
            </a:r>
            <a:br>
              <a:rPr lang="en-US" dirty="0"/>
            </a:br>
            <a:r>
              <a:rPr lang="en-US" sz="2400" dirty="0">
                <a:effectLst/>
                <a:latin typeface="Arial" panose="020B0604020202020204" pitchFamily="34" charset="0"/>
              </a:rPr>
              <a:t>To convert to 2s compliment, "invert each bit, add 1,discard the last carry".</a:t>
            </a:r>
            <a:r>
              <a:rPr lang="en-US" sz="2400" dirty="0"/>
              <a:t/>
            </a:r>
            <a:br>
              <a:rPr lang="en-US" sz="2400" dirty="0"/>
            </a:br>
            <a:r>
              <a:rPr lang="en-US" sz="2400" dirty="0">
                <a:effectLst/>
                <a:latin typeface="Arial" panose="020B0604020202020204" pitchFamily="34" charset="0"/>
              </a:rPr>
              <a:t>So for a 4 bit binary input:</a:t>
            </a:r>
            <a:r>
              <a:rPr lang="en-US" sz="2400" dirty="0"/>
              <a:t/>
            </a:r>
            <a:br>
              <a:rPr lang="en-US" sz="2400" dirty="0"/>
            </a:br>
            <a:r>
              <a:rPr lang="en-US" sz="2400" dirty="0">
                <a:effectLst/>
                <a:latin typeface="Arial" panose="020B0604020202020204" pitchFamily="34" charset="0"/>
              </a:rPr>
              <a:t>Start with 4 inverters, one for each input bit.</a:t>
            </a:r>
            <a:r>
              <a:rPr lang="en-US" sz="2400" dirty="0"/>
              <a:t/>
            </a:r>
            <a:br>
              <a:rPr lang="en-US" sz="2400" dirty="0"/>
            </a:br>
            <a:r>
              <a:rPr lang="en-US" sz="2400" dirty="0">
                <a:effectLst/>
                <a:latin typeface="Arial" panose="020B0604020202020204" pitchFamily="34" charset="0"/>
              </a:rPr>
              <a:t>Each inverted output goes to a 2 bit adder, (an XOR paralleled with an AND).</a:t>
            </a:r>
            <a:r>
              <a:rPr lang="en-US" sz="2400" dirty="0"/>
              <a:t/>
            </a:r>
            <a:br>
              <a:rPr lang="en-US" sz="2400" dirty="0"/>
            </a:br>
            <a:r>
              <a:rPr lang="en-US" sz="2400" dirty="0">
                <a:effectLst/>
                <a:latin typeface="Arial" panose="020B0604020202020204" pitchFamily="34" charset="0"/>
              </a:rPr>
              <a:t>The carry from each lower adder (AND) feeds to the next higher XOR input.</a:t>
            </a:r>
            <a:r>
              <a:rPr lang="en-US" sz="2400" dirty="0"/>
              <a:t/>
            </a:r>
            <a:br>
              <a:rPr lang="en-US" sz="2400" dirty="0"/>
            </a:br>
            <a:r>
              <a:rPr lang="en-US" sz="2400" dirty="0">
                <a:effectLst/>
                <a:latin typeface="Arial" panose="020B0604020202020204" pitchFamily="34" charset="0"/>
              </a:rPr>
              <a:t>The extra 1 is entered at the first XOR spare input.</a:t>
            </a:r>
            <a:r>
              <a:rPr lang="en-US" sz="2400" dirty="0"/>
              <a:t/>
            </a:r>
            <a:br>
              <a:rPr lang="en-US" sz="2400" dirty="0"/>
            </a:br>
            <a:r>
              <a:rPr lang="en-US" sz="2400" dirty="0">
                <a:effectLst/>
                <a:latin typeface="Arial" panose="020B0604020202020204" pitchFamily="34" charset="0"/>
              </a:rPr>
              <a:t>The last adder needs no carry. (so the last adder needs no AND) as last carry discard.</a:t>
            </a:r>
            <a:r>
              <a:rPr lang="en-US" sz="2400" dirty="0"/>
              <a:t/>
            </a:r>
            <a:br>
              <a:rPr lang="en-US" sz="2400" dirty="0"/>
            </a:br>
            <a:r>
              <a:rPr lang="en-US" sz="2400" dirty="0">
                <a:effectLst/>
                <a:highlight>
                  <a:srgbClr val="C0C0C0"/>
                </a:highlight>
                <a:latin typeface="Courier New" panose="02070309020205020404" pitchFamily="49" charset="0"/>
              </a:rPr>
              <a:t>2's complement of "0111" is "1001"</a:t>
            </a:r>
            <a:r>
              <a:rPr lang="en-US" sz="2400" dirty="0"/>
              <a:t/>
            </a:r>
            <a:br>
              <a:rPr lang="en-US" sz="2400" dirty="0"/>
            </a:br>
            <a:r>
              <a:rPr lang="en-US" sz="2400" dirty="0">
                <a:effectLst/>
                <a:highlight>
                  <a:srgbClr val="C0C0C0"/>
                </a:highlight>
                <a:latin typeface="Courier New" panose="02070309020205020404" pitchFamily="49" charset="0"/>
              </a:rPr>
              <a:t>2's complement of "1100" is "0100"</a:t>
            </a:r>
            <a:endParaRPr lang="en-US" sz="2400" dirty="0">
              <a:highlight>
                <a:srgbClr val="C0C0C0"/>
              </a:highlight>
            </a:endParaRPr>
          </a:p>
        </p:txBody>
      </p:sp>
    </p:spTree>
    <p:extLst>
      <p:ext uri="{BB962C8B-B14F-4D97-AF65-F5344CB8AC3E}">
        <p14:creationId xmlns:p14="http://schemas.microsoft.com/office/powerpoint/2010/main" val="20881814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51C12F50-DC6E-7902-18C8-F2FE48D8EBEF}"/>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xmlns="" id="{1E7A1812-2867-BAB2-021E-7FF93126046C}"/>
              </a:ext>
            </a:extLst>
          </p:cNvPr>
          <p:cNvSpPr>
            <a:spLocks noGrp="1"/>
          </p:cNvSpPr>
          <p:nvPr>
            <p:ph type="sldNum" sz="quarter" idx="12"/>
          </p:nvPr>
        </p:nvSpPr>
        <p:spPr/>
        <p:txBody>
          <a:bodyPr/>
          <a:lstStyle/>
          <a:p>
            <a:fld id="{294A09A9-5501-47C1-A89A-A340965A2BE2}" type="slidenum">
              <a:rPr lang="en-US" smtClean="0"/>
              <a:t>16</a:t>
            </a:fld>
            <a:endParaRPr lang="en-US" dirty="0"/>
          </a:p>
        </p:txBody>
      </p:sp>
      <p:pic>
        <p:nvPicPr>
          <p:cNvPr id="5" name="Picture 4">
            <a:extLst>
              <a:ext uri="{FF2B5EF4-FFF2-40B4-BE49-F238E27FC236}">
                <a16:creationId xmlns:a16="http://schemas.microsoft.com/office/drawing/2014/main" xmlns="" id="{9BF6C628-9184-101A-3EF2-DB003EC09167}"/>
              </a:ext>
            </a:extLst>
          </p:cNvPr>
          <p:cNvPicPr>
            <a:picLocks noChangeAspect="1"/>
          </p:cNvPicPr>
          <p:nvPr/>
        </p:nvPicPr>
        <p:blipFill>
          <a:blip r:embed="rId2"/>
          <a:stretch>
            <a:fillRect/>
          </a:stretch>
        </p:blipFill>
        <p:spPr>
          <a:xfrm>
            <a:off x="537093" y="1780981"/>
            <a:ext cx="6309438" cy="3810000"/>
          </a:xfrm>
          <a:prstGeom prst="rect">
            <a:avLst/>
          </a:prstGeom>
        </p:spPr>
      </p:pic>
      <p:pic>
        <p:nvPicPr>
          <p:cNvPr id="7" name="Picture 6">
            <a:extLst>
              <a:ext uri="{FF2B5EF4-FFF2-40B4-BE49-F238E27FC236}">
                <a16:creationId xmlns:a16="http://schemas.microsoft.com/office/drawing/2014/main" xmlns="" id="{6DD7EF34-8BBD-9EFE-6897-35E24FF89EC7}"/>
              </a:ext>
            </a:extLst>
          </p:cNvPr>
          <p:cNvPicPr>
            <a:picLocks noChangeAspect="1"/>
          </p:cNvPicPr>
          <p:nvPr/>
        </p:nvPicPr>
        <p:blipFill>
          <a:blip r:embed="rId3"/>
          <a:stretch>
            <a:fillRect/>
          </a:stretch>
        </p:blipFill>
        <p:spPr>
          <a:xfrm>
            <a:off x="7684282" y="1780981"/>
            <a:ext cx="4052073" cy="3810000"/>
          </a:xfrm>
          <a:prstGeom prst="rect">
            <a:avLst/>
          </a:prstGeom>
        </p:spPr>
      </p:pic>
      <p:sp>
        <p:nvSpPr>
          <p:cNvPr id="9" name="TextBox 8">
            <a:extLst>
              <a:ext uri="{FF2B5EF4-FFF2-40B4-BE49-F238E27FC236}">
                <a16:creationId xmlns:a16="http://schemas.microsoft.com/office/drawing/2014/main" xmlns="" id="{9F02CD64-5418-ABC7-669E-807282B9E78C}"/>
              </a:ext>
            </a:extLst>
          </p:cNvPr>
          <p:cNvSpPr txBox="1"/>
          <p:nvPr/>
        </p:nvSpPr>
        <p:spPr>
          <a:xfrm>
            <a:off x="537093" y="403409"/>
            <a:ext cx="6096000" cy="774507"/>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Circuit </a:t>
            </a:r>
            <a:r>
              <a:rPr lang="en-US" b="1" kern="100" dirty="0">
                <a:effectLst/>
                <a:latin typeface="Calibri" panose="020F0502020204030204" pitchFamily="34" charset="0"/>
                <a:ea typeface="Calibri" panose="020F0502020204030204" pitchFamily="34" charset="0"/>
                <a:cs typeface="Arial" panose="020B0604020202020204" pitchFamily="34" charset="0"/>
              </a:rPr>
              <a:t>design</a:t>
            </a:r>
          </a:p>
        </p:txBody>
      </p:sp>
    </p:spTree>
    <p:extLst>
      <p:ext uri="{BB962C8B-B14F-4D97-AF65-F5344CB8AC3E}">
        <p14:creationId xmlns:p14="http://schemas.microsoft.com/office/powerpoint/2010/main" val="21347937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646D77-B74A-A4F0-92B2-9BA843595F2A}"/>
              </a:ext>
            </a:extLst>
          </p:cNvPr>
          <p:cNvSpPr>
            <a:spLocks noGrp="1"/>
          </p:cNvSpPr>
          <p:nvPr>
            <p:ph type="title"/>
          </p:nvPr>
        </p:nvSpPr>
        <p:spPr/>
        <p:txBody>
          <a:bodyPr/>
          <a:lstStyle/>
          <a:p>
            <a:r>
              <a:rPr lang="en-US" dirty="0"/>
              <a:t>XOR AND XNOR </a:t>
            </a:r>
          </a:p>
        </p:txBody>
      </p:sp>
      <p:sp>
        <p:nvSpPr>
          <p:cNvPr id="3" name="Text Placeholder 2">
            <a:extLst>
              <a:ext uri="{FF2B5EF4-FFF2-40B4-BE49-F238E27FC236}">
                <a16:creationId xmlns:a16="http://schemas.microsoft.com/office/drawing/2014/main" xmlns="" id="{8F2724EB-E5DB-D8DA-13BA-8DAD861A66CA}"/>
              </a:ext>
            </a:extLst>
          </p:cNvPr>
          <p:cNvSpPr>
            <a:spLocks noGrp="1"/>
          </p:cNvSpPr>
          <p:nvPr>
            <p:ph type="body" idx="1"/>
          </p:nvPr>
        </p:nvSpPr>
        <p:spPr/>
        <p:txBody>
          <a:bodyPr/>
          <a:lstStyle/>
          <a:p>
            <a:r>
              <a:rPr lang="en-US" dirty="0" err="1"/>
              <a:t>Toqa</a:t>
            </a:r>
            <a:r>
              <a:rPr lang="en-US" dirty="0"/>
              <a:t> </a:t>
            </a:r>
            <a:r>
              <a:rPr lang="en-US" dirty="0" err="1"/>
              <a:t>sameh</a:t>
            </a:r>
            <a:endParaRPr lang="en-US" dirty="0"/>
          </a:p>
        </p:txBody>
      </p:sp>
    </p:spTree>
    <p:extLst>
      <p:ext uri="{BB962C8B-B14F-4D97-AF65-F5344CB8AC3E}">
        <p14:creationId xmlns:p14="http://schemas.microsoft.com/office/powerpoint/2010/main" val="21321299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69E971AE-E2B2-9513-ABC8-5760D49BA860}"/>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xmlns="" id="{74CFEA2D-58FD-155E-237E-1691DA0CB9F6}"/>
              </a:ext>
            </a:extLst>
          </p:cNvPr>
          <p:cNvSpPr>
            <a:spLocks noGrp="1"/>
          </p:cNvSpPr>
          <p:nvPr>
            <p:ph type="sldNum" sz="quarter" idx="12"/>
          </p:nvPr>
        </p:nvSpPr>
        <p:spPr/>
        <p:txBody>
          <a:bodyPr/>
          <a:lstStyle/>
          <a:p>
            <a:fld id="{294A09A9-5501-47C1-A89A-A340965A2BE2}" type="slidenum">
              <a:rPr lang="en-US" smtClean="0"/>
              <a:t>18</a:t>
            </a:fld>
            <a:endParaRPr lang="en-US" dirty="0"/>
          </a:p>
        </p:txBody>
      </p:sp>
      <p:sp>
        <p:nvSpPr>
          <p:cNvPr id="5" name="TextBox 4">
            <a:extLst>
              <a:ext uri="{FF2B5EF4-FFF2-40B4-BE49-F238E27FC236}">
                <a16:creationId xmlns:a16="http://schemas.microsoft.com/office/drawing/2014/main" xmlns="" id="{22D69C60-1834-7D80-15EF-48E2190A3A21}"/>
              </a:ext>
            </a:extLst>
          </p:cNvPr>
          <p:cNvSpPr txBox="1"/>
          <p:nvPr/>
        </p:nvSpPr>
        <p:spPr>
          <a:xfrm>
            <a:off x="220296" y="335902"/>
            <a:ext cx="8987712" cy="2585323"/>
          </a:xfrm>
          <a:prstGeom prst="rect">
            <a:avLst/>
          </a:prstGeom>
          <a:noFill/>
        </p:spPr>
        <p:txBody>
          <a:bodyPr wrap="square">
            <a:spAutoFit/>
          </a:bodyPr>
          <a:lstStyle/>
          <a:p>
            <a:r>
              <a:rPr lang="en-US" b="1" dirty="0">
                <a:latin typeface="Arial" panose="020B0604020202020204" pitchFamily="34" charset="0"/>
              </a:rPr>
              <a:t>XOR</a:t>
            </a:r>
            <a:r>
              <a:rPr lang="en-US" b="1" dirty="0">
                <a:effectLst/>
                <a:latin typeface="Arial" panose="020B0604020202020204" pitchFamily="34" charset="0"/>
              </a:rPr>
              <a:t> Circuit</a:t>
            </a:r>
            <a:r>
              <a:rPr lang="en-US" dirty="0"/>
              <a:t/>
            </a:r>
            <a:br>
              <a:rPr lang="en-US" dirty="0"/>
            </a:br>
            <a:r>
              <a:rPr lang="en-US" sz="2400" dirty="0">
                <a:effectLst/>
                <a:latin typeface="Times New Roman" panose="02020603050405020304" pitchFamily="18" charset="0"/>
              </a:rPr>
              <a:t>A XOR gate is a gate that gives a true (1 or HIGH) output when the number of</a:t>
            </a:r>
            <a:r>
              <a:rPr lang="en-US" sz="2400" dirty="0"/>
              <a:t/>
            </a:r>
            <a:br>
              <a:rPr lang="en-US" sz="2400" dirty="0"/>
            </a:br>
            <a:r>
              <a:rPr lang="en-US" sz="2400" dirty="0">
                <a:effectLst/>
                <a:latin typeface="Times New Roman" panose="02020603050405020304" pitchFamily="18" charset="0"/>
              </a:rPr>
              <a:t>true inputs is odd. An XOR gate is also called exclusive OR gate or XOR. </a:t>
            </a:r>
          </a:p>
          <a:p>
            <a:r>
              <a:rPr lang="en-US" sz="2400" dirty="0">
                <a:effectLst/>
                <a:latin typeface="Times New Roman" panose="02020603050405020304" pitchFamily="18" charset="0"/>
              </a:rPr>
              <a:t>In a two-input XOR gate, the output is high or true when two inputs are different.</a:t>
            </a:r>
            <a:endParaRPr lang="en-US" sz="2400" dirty="0"/>
          </a:p>
        </p:txBody>
      </p:sp>
      <p:pic>
        <p:nvPicPr>
          <p:cNvPr id="7" name="Picture 6">
            <a:extLst>
              <a:ext uri="{FF2B5EF4-FFF2-40B4-BE49-F238E27FC236}">
                <a16:creationId xmlns:a16="http://schemas.microsoft.com/office/drawing/2014/main" xmlns="" id="{3BE89FE1-5E3C-75E7-5AE5-1CB86A708B73}"/>
              </a:ext>
            </a:extLst>
          </p:cNvPr>
          <p:cNvPicPr>
            <a:picLocks noChangeAspect="1"/>
          </p:cNvPicPr>
          <p:nvPr/>
        </p:nvPicPr>
        <p:blipFill>
          <a:blip r:embed="rId2"/>
          <a:stretch>
            <a:fillRect/>
          </a:stretch>
        </p:blipFill>
        <p:spPr>
          <a:xfrm>
            <a:off x="409945" y="3538006"/>
            <a:ext cx="4915326" cy="1928027"/>
          </a:xfrm>
          <a:prstGeom prst="rect">
            <a:avLst/>
          </a:prstGeom>
        </p:spPr>
      </p:pic>
      <p:pic>
        <p:nvPicPr>
          <p:cNvPr id="9" name="Picture 8">
            <a:extLst>
              <a:ext uri="{FF2B5EF4-FFF2-40B4-BE49-F238E27FC236}">
                <a16:creationId xmlns:a16="http://schemas.microsoft.com/office/drawing/2014/main" xmlns="" id="{A98F6449-5092-63EF-F683-7C6C186A93F5}"/>
              </a:ext>
            </a:extLst>
          </p:cNvPr>
          <p:cNvPicPr>
            <a:picLocks noChangeAspect="1"/>
          </p:cNvPicPr>
          <p:nvPr/>
        </p:nvPicPr>
        <p:blipFill>
          <a:blip r:embed="rId3"/>
          <a:stretch>
            <a:fillRect/>
          </a:stretch>
        </p:blipFill>
        <p:spPr>
          <a:xfrm>
            <a:off x="8286639" y="3429000"/>
            <a:ext cx="2552921" cy="2037033"/>
          </a:xfrm>
          <a:prstGeom prst="rect">
            <a:avLst/>
          </a:prstGeom>
        </p:spPr>
      </p:pic>
    </p:spTree>
    <p:extLst>
      <p:ext uri="{BB962C8B-B14F-4D97-AF65-F5344CB8AC3E}">
        <p14:creationId xmlns:p14="http://schemas.microsoft.com/office/powerpoint/2010/main" val="22122875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09A7C78A-B6F5-143B-6D0E-CAEE35C75233}"/>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xmlns="" id="{FE1C02CB-A7E0-93F0-0168-6EA5D4C54689}"/>
              </a:ext>
            </a:extLst>
          </p:cNvPr>
          <p:cNvSpPr>
            <a:spLocks noGrp="1"/>
          </p:cNvSpPr>
          <p:nvPr>
            <p:ph type="sldNum" sz="quarter" idx="12"/>
          </p:nvPr>
        </p:nvSpPr>
        <p:spPr/>
        <p:txBody>
          <a:bodyPr/>
          <a:lstStyle/>
          <a:p>
            <a:fld id="{294A09A9-5501-47C1-A89A-A340965A2BE2}" type="slidenum">
              <a:rPr lang="en-US" smtClean="0"/>
              <a:t>19</a:t>
            </a:fld>
            <a:endParaRPr lang="en-US" dirty="0"/>
          </a:p>
        </p:txBody>
      </p:sp>
      <p:pic>
        <p:nvPicPr>
          <p:cNvPr id="5" name="Picture 4">
            <a:extLst>
              <a:ext uri="{FF2B5EF4-FFF2-40B4-BE49-F238E27FC236}">
                <a16:creationId xmlns:a16="http://schemas.microsoft.com/office/drawing/2014/main" xmlns="" id="{B9BF19E9-1137-C129-052F-027086A4C251}"/>
              </a:ext>
            </a:extLst>
          </p:cNvPr>
          <p:cNvPicPr>
            <a:picLocks noChangeAspect="1"/>
          </p:cNvPicPr>
          <p:nvPr/>
        </p:nvPicPr>
        <p:blipFill>
          <a:blip r:embed="rId2"/>
          <a:stretch>
            <a:fillRect/>
          </a:stretch>
        </p:blipFill>
        <p:spPr>
          <a:xfrm>
            <a:off x="228600" y="1762126"/>
            <a:ext cx="7614394" cy="4461780"/>
          </a:xfrm>
          <a:prstGeom prst="rect">
            <a:avLst/>
          </a:prstGeom>
        </p:spPr>
      </p:pic>
      <p:pic>
        <p:nvPicPr>
          <p:cNvPr id="7" name="Picture 6">
            <a:extLst>
              <a:ext uri="{FF2B5EF4-FFF2-40B4-BE49-F238E27FC236}">
                <a16:creationId xmlns:a16="http://schemas.microsoft.com/office/drawing/2014/main" xmlns="" id="{EAEF82FC-3DB1-7005-B591-D3D98C849F72}"/>
              </a:ext>
            </a:extLst>
          </p:cNvPr>
          <p:cNvPicPr>
            <a:picLocks noChangeAspect="1"/>
          </p:cNvPicPr>
          <p:nvPr/>
        </p:nvPicPr>
        <p:blipFill>
          <a:blip r:embed="rId3"/>
          <a:stretch>
            <a:fillRect/>
          </a:stretch>
        </p:blipFill>
        <p:spPr>
          <a:xfrm>
            <a:off x="7991475" y="1762126"/>
            <a:ext cx="3971925" cy="4461780"/>
          </a:xfrm>
          <a:prstGeom prst="rect">
            <a:avLst/>
          </a:prstGeom>
        </p:spPr>
      </p:pic>
      <p:sp>
        <p:nvSpPr>
          <p:cNvPr id="9" name="TextBox 8">
            <a:extLst>
              <a:ext uri="{FF2B5EF4-FFF2-40B4-BE49-F238E27FC236}">
                <a16:creationId xmlns:a16="http://schemas.microsoft.com/office/drawing/2014/main" xmlns="" id="{F446CB71-7F34-BC99-F726-F0EA4B4449F5}"/>
              </a:ext>
            </a:extLst>
          </p:cNvPr>
          <p:cNvSpPr txBox="1"/>
          <p:nvPr/>
        </p:nvSpPr>
        <p:spPr>
          <a:xfrm>
            <a:off x="228600" y="289249"/>
            <a:ext cx="8915400" cy="774507"/>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Circuit design</a:t>
            </a:r>
          </a:p>
        </p:txBody>
      </p:sp>
    </p:spTree>
    <p:extLst>
      <p:ext uri="{BB962C8B-B14F-4D97-AF65-F5344CB8AC3E}">
        <p14:creationId xmlns:p14="http://schemas.microsoft.com/office/powerpoint/2010/main" val="2845654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DF434-28DB-4621-A497-D62C41CE0419}"/>
              </a:ext>
            </a:extLst>
          </p:cNvPr>
          <p:cNvSpPr>
            <a:spLocks noGrp="1"/>
          </p:cNvSpPr>
          <p:nvPr>
            <p:ph type="title"/>
          </p:nvPr>
        </p:nvSpPr>
        <p:spPr>
          <a:xfrm>
            <a:off x="6202594" y="-133014"/>
            <a:ext cx="3749040" cy="1325880"/>
          </a:xfrm>
        </p:spPr>
        <p:txBody>
          <a:bodyPr>
            <a:normAutofit/>
          </a:bodyPr>
          <a:lstStyle/>
          <a:p>
            <a:r>
              <a:rPr lang="en-US" dirty="0" smtClean="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xmlns=""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xmlns=""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xmlns=""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xmlns="" id="{22788C46-D0BC-4307-AE55-7601A139E7CB}"/>
              </a:ext>
            </a:extLst>
          </p:cNvPr>
          <p:cNvSpPr>
            <a:spLocks noGrp="1"/>
          </p:cNvSpPr>
          <p:nvPr>
            <p:ph sz="quarter" idx="4"/>
          </p:nvPr>
        </p:nvSpPr>
        <p:spPr>
          <a:xfrm>
            <a:off x="8269739" y="864631"/>
            <a:ext cx="3922261" cy="5819954"/>
          </a:xfrm>
        </p:spPr>
        <p:txBody>
          <a:bodyPr vert="horz" lIns="91440" tIns="45720" rIns="91440" bIns="45720" rtlCol="0" anchor="t">
            <a:noAutofit/>
          </a:bodyPr>
          <a:lstStyle/>
          <a:p>
            <a:pPr marL="0" indent="0">
              <a:lnSpc>
                <a:spcPct val="150000"/>
              </a:lnSpc>
              <a:buNone/>
            </a:pPr>
            <a:r>
              <a:rPr lang="en-US" sz="1800" b="1" dirty="0" smtClean="0">
                <a:solidFill>
                  <a:schemeClr val="accent3"/>
                </a:solidFill>
                <a:latin typeface="Gill Sans Nova Light" panose="020B0302020104020203" pitchFamily="34" charset="0"/>
                <a:cs typeface="Gill Sans Light" panose="020B0302020104020203" pitchFamily="34" charset="-79"/>
              </a:rPr>
              <a:t>- Introduction</a:t>
            </a:r>
            <a:endParaRPr lang="en-US" sz="1800" b="1"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sz="1800" b="1" dirty="0" smtClean="0">
                <a:solidFill>
                  <a:schemeClr val="accent3"/>
                </a:solidFill>
                <a:latin typeface="Gill Sans Nova Light" panose="020B0302020104020203" pitchFamily="34" charset="0"/>
                <a:cs typeface="Gill Sans Light" panose="020B0302020104020203" pitchFamily="34" charset="-79"/>
              </a:rPr>
              <a:t>- ADDER</a:t>
            </a:r>
            <a:endParaRPr lang="en-US" sz="1800" b="1"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sz="1800" b="1" dirty="0" smtClean="0">
                <a:latin typeface="Gill Sans Nova Light" panose="020B0302020104020203" pitchFamily="34" charset="0"/>
                <a:cs typeface="Gill Sans Light" panose="020B0302020104020203" pitchFamily="34" charset="-79"/>
              </a:rPr>
              <a:t>- SUBTRACTOR</a:t>
            </a:r>
            <a:endParaRPr lang="en-US" sz="1800" b="1" dirty="0">
              <a:latin typeface="Gill Sans Nova Light" panose="020B0302020104020203" pitchFamily="34" charset="0"/>
              <a:cs typeface="Gill Sans Light" panose="020B0302020104020203" pitchFamily="34" charset="-79"/>
            </a:endParaRPr>
          </a:p>
          <a:p>
            <a:pPr marL="0" indent="0">
              <a:lnSpc>
                <a:spcPct val="150000"/>
              </a:lnSpc>
              <a:buNone/>
            </a:pPr>
            <a:r>
              <a:rPr lang="en-US" sz="1800" b="1" dirty="0" smtClean="0">
                <a:solidFill>
                  <a:schemeClr val="accent3"/>
                </a:solidFill>
                <a:latin typeface="Gill Sans Nova Light" panose="020B0302020104020203" pitchFamily="34" charset="0"/>
                <a:cs typeface="Gill Sans Light" panose="020B0302020104020203" pitchFamily="34" charset="-79"/>
              </a:rPr>
              <a:t>- MULTIPLIER</a:t>
            </a:r>
            <a:endParaRPr lang="en-US" sz="1800" b="1"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sz="1800" b="1" dirty="0" smtClean="0">
                <a:latin typeface="Gill Sans Nova Light" panose="020B0302020104020203" pitchFamily="34" charset="0"/>
                <a:cs typeface="Gill Sans Light" panose="020B0302020104020203" pitchFamily="34" charset="-79"/>
              </a:rPr>
              <a:t>- DIVISOR</a:t>
            </a:r>
            <a:endParaRPr lang="en-US" sz="1800" b="1" dirty="0">
              <a:latin typeface="Gill Sans Nova Light" panose="020B0302020104020203" pitchFamily="34" charset="0"/>
              <a:cs typeface="Gill Sans Light" panose="020B0302020104020203" pitchFamily="34" charset="-79"/>
            </a:endParaRPr>
          </a:p>
          <a:p>
            <a:pPr marL="0" indent="0">
              <a:lnSpc>
                <a:spcPct val="150000"/>
              </a:lnSpc>
              <a:buNone/>
            </a:pPr>
            <a:r>
              <a:rPr lang="en-US" sz="1800" b="1" dirty="0" smtClean="0">
                <a:solidFill>
                  <a:schemeClr val="accent3"/>
                </a:solidFill>
                <a:latin typeface="Gill Sans Nova Light" panose="020B0302020104020203" pitchFamily="34" charset="0"/>
                <a:cs typeface="Gill Sans Light" panose="020B0302020104020203" pitchFamily="34" charset="-79"/>
              </a:rPr>
              <a:t>- COMPARATOR</a:t>
            </a:r>
            <a:endParaRPr lang="en-US" sz="1800" b="1"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sz="1800" b="1" dirty="0" smtClean="0">
                <a:solidFill>
                  <a:schemeClr val="accent3"/>
                </a:solidFill>
                <a:latin typeface="Gill Sans Nova Light" panose="020B0302020104020203" pitchFamily="34" charset="0"/>
                <a:cs typeface="Gill Sans Light" panose="020B0302020104020203" pitchFamily="34" charset="-79"/>
              </a:rPr>
              <a:t>- XOR</a:t>
            </a:r>
            <a:endParaRPr lang="en-US" sz="1800" b="1"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sz="1800" b="1" dirty="0" smtClean="0">
                <a:solidFill>
                  <a:schemeClr val="accent3"/>
                </a:solidFill>
                <a:latin typeface="Gill Sans Nova Light" panose="020B0302020104020203" pitchFamily="34" charset="0"/>
                <a:cs typeface="Gill Sans Light" panose="020B0302020104020203" pitchFamily="34" charset="-79"/>
              </a:rPr>
              <a:t>- XNOR</a:t>
            </a:r>
            <a:endParaRPr lang="en-US" sz="1800" b="1"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sz="1800" b="1" dirty="0" smtClean="0">
                <a:solidFill>
                  <a:schemeClr val="accent3"/>
                </a:solidFill>
                <a:latin typeface="Gill Sans Nova Light" panose="020B0302020104020203" pitchFamily="34" charset="0"/>
                <a:cs typeface="Gill Sans Light" panose="020B0302020104020203" pitchFamily="34" charset="-79"/>
              </a:rPr>
              <a:t>- ONE’S </a:t>
            </a:r>
            <a:r>
              <a:rPr lang="en-US" sz="1800" b="1" dirty="0">
                <a:solidFill>
                  <a:schemeClr val="accent3"/>
                </a:solidFill>
                <a:latin typeface="Gill Sans Nova Light" panose="020B0302020104020203" pitchFamily="34" charset="0"/>
                <a:cs typeface="Gill Sans Light" panose="020B0302020104020203" pitchFamily="34" charset="-79"/>
              </a:rPr>
              <a:t>COMPLEMENT</a:t>
            </a:r>
          </a:p>
          <a:p>
            <a:pPr marL="0" indent="0">
              <a:lnSpc>
                <a:spcPct val="150000"/>
              </a:lnSpc>
              <a:buNone/>
            </a:pPr>
            <a:r>
              <a:rPr lang="en-US" sz="1800" b="1" dirty="0" smtClean="0">
                <a:solidFill>
                  <a:schemeClr val="accent3"/>
                </a:solidFill>
                <a:latin typeface="Gill Sans Nova Light" panose="020B0302020104020203" pitchFamily="34" charset="0"/>
                <a:cs typeface="Gill Sans Light" panose="020B0302020104020203" pitchFamily="34" charset="-79"/>
              </a:rPr>
              <a:t>- TWO’S </a:t>
            </a:r>
            <a:r>
              <a:rPr lang="en-US" sz="1800" b="1" dirty="0">
                <a:solidFill>
                  <a:schemeClr val="accent3"/>
                </a:solidFill>
                <a:latin typeface="Gill Sans Nova Light" panose="020B0302020104020203" pitchFamily="34" charset="0"/>
                <a:cs typeface="Gill Sans Light" panose="020B0302020104020203" pitchFamily="34" charset="-79"/>
              </a:rPr>
              <a:t>COMPLEMENT</a:t>
            </a:r>
          </a:p>
          <a:p>
            <a:r>
              <a:rPr lang="en-US" sz="1800" b="1" dirty="0" smtClean="0">
                <a:solidFill>
                  <a:schemeClr val="accent3"/>
                </a:solidFill>
                <a:latin typeface="Gill Sans Nova Light" panose="020B0302020104020203" pitchFamily="34" charset="0"/>
                <a:cs typeface="Calibri"/>
              </a:rPr>
              <a:t>- SHIFT </a:t>
            </a:r>
            <a:r>
              <a:rPr lang="en-US" sz="1800" b="1" dirty="0">
                <a:solidFill>
                  <a:schemeClr val="accent3"/>
                </a:solidFill>
                <a:latin typeface="Gill Sans Nova Light" panose="020B0302020104020203" pitchFamily="34" charset="0"/>
                <a:cs typeface="Calibri"/>
              </a:rPr>
              <a:t>LEFT</a:t>
            </a:r>
          </a:p>
        </p:txBody>
      </p:sp>
      <p:sp>
        <p:nvSpPr>
          <p:cNvPr id="5" name="Footer Placeholder 4">
            <a:extLst>
              <a:ext uri="{FF2B5EF4-FFF2-40B4-BE49-F238E27FC236}">
                <a16:creationId xmlns:a16="http://schemas.microsoft.com/office/drawing/2014/main" xmlns=""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662884A3-BD82-0FC6-A582-54DD17DBCB4A}"/>
              </a:ext>
            </a:extLst>
          </p:cNvPr>
          <p:cNvSpPr>
            <a:spLocks noGrp="1"/>
          </p:cNvSpPr>
          <p:nvPr>
            <p:ph type="sldNum" sz="quarter" idx="12"/>
          </p:nvPr>
        </p:nvSpPr>
        <p:spPr>
          <a:xfrm>
            <a:off x="11642500" y="6356350"/>
            <a:ext cx="308707" cy="365125"/>
          </a:xfrm>
        </p:spPr>
        <p:style>
          <a:lnRef idx="1">
            <a:schemeClr val="accent1"/>
          </a:lnRef>
          <a:fillRef idx="2">
            <a:schemeClr val="accent1"/>
          </a:fillRef>
          <a:effectRef idx="1">
            <a:schemeClr val="accent1"/>
          </a:effectRef>
          <a:fontRef idx="minor">
            <a:schemeClr val="dk1"/>
          </a:fontRef>
        </p:style>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3F71C0B3-9965-32C2-3499-419D1F9EB630}"/>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xmlns="" id="{506EACD1-001E-42DE-D250-4FA2F6B0CA04}"/>
              </a:ext>
            </a:extLst>
          </p:cNvPr>
          <p:cNvSpPr>
            <a:spLocks noGrp="1"/>
          </p:cNvSpPr>
          <p:nvPr>
            <p:ph type="sldNum" sz="quarter" idx="12"/>
          </p:nvPr>
        </p:nvSpPr>
        <p:spPr/>
        <p:txBody>
          <a:bodyPr/>
          <a:lstStyle/>
          <a:p>
            <a:fld id="{294A09A9-5501-47C1-A89A-A340965A2BE2}" type="slidenum">
              <a:rPr lang="en-US" smtClean="0"/>
              <a:t>20</a:t>
            </a:fld>
            <a:endParaRPr lang="en-US" dirty="0"/>
          </a:p>
        </p:txBody>
      </p:sp>
      <p:sp>
        <p:nvSpPr>
          <p:cNvPr id="5" name="TextBox 4">
            <a:extLst>
              <a:ext uri="{FF2B5EF4-FFF2-40B4-BE49-F238E27FC236}">
                <a16:creationId xmlns:a16="http://schemas.microsoft.com/office/drawing/2014/main" xmlns="" id="{3CBC3AB0-73FE-D4B3-AAD6-31A8D3F0B5C7}"/>
              </a:ext>
            </a:extLst>
          </p:cNvPr>
          <p:cNvSpPr txBox="1"/>
          <p:nvPr/>
        </p:nvSpPr>
        <p:spPr>
          <a:xfrm>
            <a:off x="149291" y="447870"/>
            <a:ext cx="8994710" cy="1200329"/>
          </a:xfrm>
          <a:prstGeom prst="rect">
            <a:avLst/>
          </a:prstGeom>
          <a:noFill/>
        </p:spPr>
        <p:txBody>
          <a:bodyPr wrap="square">
            <a:spAutoFit/>
          </a:bodyPr>
          <a:lstStyle/>
          <a:p>
            <a:r>
              <a:rPr lang="en-US" b="1" dirty="0">
                <a:effectLst/>
                <a:latin typeface="Arial" panose="020B0604020202020204" pitchFamily="34" charset="0"/>
              </a:rPr>
              <a:t>XNOR Circuit</a:t>
            </a:r>
            <a:r>
              <a:rPr lang="en-US" dirty="0"/>
              <a:t/>
            </a:r>
            <a:br>
              <a:rPr lang="en-US" dirty="0"/>
            </a:br>
            <a:r>
              <a:rPr lang="en-US" dirty="0">
                <a:effectLst/>
                <a:latin typeface="Times New Roman" panose="02020603050405020304" pitchFamily="18" charset="0"/>
              </a:rPr>
              <a:t>An XNOR gate is also called exclusive NOR gate or EXNOR</a:t>
            </a:r>
            <a:r>
              <a:rPr lang="en-US" dirty="0"/>
              <a:t/>
            </a:r>
            <a:br>
              <a:rPr lang="en-US" dirty="0"/>
            </a:br>
            <a:r>
              <a:rPr lang="en-US" dirty="0">
                <a:effectLst/>
                <a:latin typeface="Times New Roman" panose="02020603050405020304" pitchFamily="18" charset="0"/>
              </a:rPr>
              <a:t>gate. In a two-input XNOR gate, the output is high (logic 1 or true) when two inputs are the same.</a:t>
            </a:r>
            <a:endParaRPr lang="en-US" dirty="0"/>
          </a:p>
        </p:txBody>
      </p:sp>
      <p:pic>
        <p:nvPicPr>
          <p:cNvPr id="7" name="Picture 6">
            <a:extLst>
              <a:ext uri="{FF2B5EF4-FFF2-40B4-BE49-F238E27FC236}">
                <a16:creationId xmlns:a16="http://schemas.microsoft.com/office/drawing/2014/main" xmlns="" id="{6D5973D6-017C-C14C-8952-E4CB27E8AA25}"/>
              </a:ext>
            </a:extLst>
          </p:cNvPr>
          <p:cNvPicPr>
            <a:picLocks noChangeAspect="1"/>
          </p:cNvPicPr>
          <p:nvPr/>
        </p:nvPicPr>
        <p:blipFill>
          <a:blip r:embed="rId2"/>
          <a:stretch>
            <a:fillRect/>
          </a:stretch>
        </p:blipFill>
        <p:spPr>
          <a:xfrm>
            <a:off x="228600" y="3169822"/>
            <a:ext cx="4740051" cy="1882303"/>
          </a:xfrm>
          <a:prstGeom prst="rect">
            <a:avLst/>
          </a:prstGeom>
        </p:spPr>
      </p:pic>
      <p:pic>
        <p:nvPicPr>
          <p:cNvPr id="9" name="Picture 8">
            <a:extLst>
              <a:ext uri="{FF2B5EF4-FFF2-40B4-BE49-F238E27FC236}">
                <a16:creationId xmlns:a16="http://schemas.microsoft.com/office/drawing/2014/main" xmlns="" id="{F09BABF4-96B9-DFBC-AD2C-2B102E572018}"/>
              </a:ext>
            </a:extLst>
          </p:cNvPr>
          <p:cNvPicPr>
            <a:picLocks noChangeAspect="1"/>
          </p:cNvPicPr>
          <p:nvPr/>
        </p:nvPicPr>
        <p:blipFill>
          <a:blip r:embed="rId3"/>
          <a:stretch>
            <a:fillRect/>
          </a:stretch>
        </p:blipFill>
        <p:spPr>
          <a:xfrm>
            <a:off x="8493256" y="3169822"/>
            <a:ext cx="2743200" cy="1882302"/>
          </a:xfrm>
          <a:prstGeom prst="rect">
            <a:avLst/>
          </a:prstGeom>
        </p:spPr>
      </p:pic>
    </p:spTree>
    <p:extLst>
      <p:ext uri="{BB962C8B-B14F-4D97-AF65-F5344CB8AC3E}">
        <p14:creationId xmlns:p14="http://schemas.microsoft.com/office/powerpoint/2010/main" val="31556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509B78-46A9-F508-1FB1-E7CC408A2619}"/>
              </a:ext>
            </a:extLst>
          </p:cNvPr>
          <p:cNvSpPr>
            <a:spLocks noGrp="1"/>
          </p:cNvSpPr>
          <p:nvPr>
            <p:ph type="title"/>
          </p:nvPr>
        </p:nvSpPr>
        <p:spPr/>
        <p:txBody>
          <a:bodyPr/>
          <a:lstStyle/>
          <a:p>
            <a:r>
              <a:rPr lang="en-US" dirty="0"/>
              <a:t>MULTIPLIER</a:t>
            </a:r>
          </a:p>
        </p:txBody>
      </p:sp>
      <p:sp>
        <p:nvSpPr>
          <p:cNvPr id="3" name="Text Placeholder 2">
            <a:extLst>
              <a:ext uri="{FF2B5EF4-FFF2-40B4-BE49-F238E27FC236}">
                <a16:creationId xmlns:a16="http://schemas.microsoft.com/office/drawing/2014/main" xmlns="" id="{7D1E9489-7B5B-70BE-B5EA-A876A32CB3EF}"/>
              </a:ext>
            </a:extLst>
          </p:cNvPr>
          <p:cNvSpPr>
            <a:spLocks noGrp="1"/>
          </p:cNvSpPr>
          <p:nvPr>
            <p:ph type="body" idx="1"/>
          </p:nvPr>
        </p:nvSpPr>
        <p:spPr/>
        <p:txBody>
          <a:bodyPr/>
          <a:lstStyle/>
          <a:p>
            <a:r>
              <a:rPr lang="en-US" dirty="0" err="1"/>
              <a:t>Haidy</a:t>
            </a:r>
            <a:r>
              <a:rPr lang="en-US" dirty="0"/>
              <a:t> </a:t>
            </a:r>
            <a:r>
              <a:rPr lang="en-US" dirty="0" err="1"/>
              <a:t>walid</a:t>
            </a:r>
            <a:endParaRPr lang="en-US" dirty="0"/>
          </a:p>
        </p:txBody>
      </p:sp>
    </p:spTree>
    <p:extLst>
      <p:ext uri="{BB962C8B-B14F-4D97-AF65-F5344CB8AC3E}">
        <p14:creationId xmlns:p14="http://schemas.microsoft.com/office/powerpoint/2010/main" val="312774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0061EED5-05C9-5C05-EC4C-DC5C2EC99ADA}"/>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xmlns="" id="{A6FEA2D0-F2C9-6654-DD62-B5D83868F42E}"/>
              </a:ext>
            </a:extLst>
          </p:cNvPr>
          <p:cNvSpPr>
            <a:spLocks noGrp="1"/>
          </p:cNvSpPr>
          <p:nvPr>
            <p:ph type="sldNum" sz="quarter" idx="12"/>
          </p:nvPr>
        </p:nvSpPr>
        <p:spPr/>
        <p:txBody>
          <a:bodyPr/>
          <a:lstStyle/>
          <a:p>
            <a:fld id="{294A09A9-5501-47C1-A89A-A340965A2BE2}" type="slidenum">
              <a:rPr lang="en-US" smtClean="0"/>
              <a:t>22</a:t>
            </a:fld>
            <a:endParaRPr lang="en-US" dirty="0"/>
          </a:p>
        </p:txBody>
      </p:sp>
      <p:sp>
        <p:nvSpPr>
          <p:cNvPr id="5" name="TextBox 4">
            <a:extLst>
              <a:ext uri="{FF2B5EF4-FFF2-40B4-BE49-F238E27FC236}">
                <a16:creationId xmlns:a16="http://schemas.microsoft.com/office/drawing/2014/main" xmlns="" id="{B67ECEAB-D0F1-11C9-2496-76A1CF4CA985}"/>
              </a:ext>
            </a:extLst>
          </p:cNvPr>
          <p:cNvSpPr txBox="1"/>
          <p:nvPr/>
        </p:nvSpPr>
        <p:spPr>
          <a:xfrm>
            <a:off x="0" y="136525"/>
            <a:ext cx="12192000" cy="4247317"/>
          </a:xfrm>
          <a:prstGeom prst="rect">
            <a:avLst/>
          </a:prstGeom>
          <a:noFill/>
        </p:spPr>
        <p:txBody>
          <a:bodyPr wrap="square">
            <a:spAutoFit/>
          </a:bodyPr>
          <a:lstStyle/>
          <a:p>
            <a:r>
              <a:rPr lang="en-US" b="1" dirty="0">
                <a:effectLst/>
                <a:latin typeface="Arial" panose="020B0604020202020204" pitchFamily="34" charset="0"/>
              </a:rPr>
              <a:t>A 4-bit multiplier</a:t>
            </a:r>
          </a:p>
          <a:p>
            <a:r>
              <a:rPr lang="en-US" b="1" dirty="0">
                <a:effectLst/>
                <a:latin typeface="Arial" panose="020B0604020202020204" pitchFamily="34" charset="0"/>
              </a:rPr>
              <a:t> </a:t>
            </a:r>
          </a:p>
          <a:p>
            <a:r>
              <a:rPr lang="en-US" sz="2400" dirty="0">
                <a:effectLst/>
                <a:latin typeface="Arial" panose="020B0604020202020204" pitchFamily="34" charset="0"/>
              </a:rPr>
              <a:t>is a digital circuit or device that performs the multiplication operation between two 4-bit binary number . </a:t>
            </a:r>
          </a:p>
          <a:p>
            <a:r>
              <a:rPr lang="en-US" sz="2400" dirty="0">
                <a:effectLst/>
                <a:latin typeface="Arial" panose="020B0604020202020204" pitchFamily="34" charset="0"/>
              </a:rPr>
              <a:t>The multiplication of binary numbers is performed in the same way as multiplication of decimal numbers but In the case of a binary operation, we deal with only two digits, i.e. O and 1.</a:t>
            </a:r>
          </a:p>
          <a:p>
            <a:r>
              <a:rPr lang="en-US" sz="2400" dirty="0">
                <a:effectLst/>
                <a:latin typeface="Arial" panose="020B0604020202020204" pitchFamily="34" charset="0"/>
              </a:rPr>
              <a:t>To build a 4-bit multiplier we need 16 AND gates and ( 12 FULL ADDER gates or 3 4-BIT ADDER) To understand how the multiplication operation is work just Let’s take example:</a:t>
            </a:r>
            <a:r>
              <a:rPr lang="en-US" sz="2400" dirty="0"/>
              <a:t/>
            </a:r>
            <a:br>
              <a:rPr lang="en-US" sz="2400" dirty="0"/>
            </a:br>
            <a:r>
              <a:rPr lang="en-US" sz="2400" dirty="0">
                <a:effectLst/>
                <a:latin typeface="Arial" panose="020B0604020202020204" pitchFamily="34" charset="0"/>
              </a:rPr>
              <a:t>X3 X2 X1 X0 * Y3 Y2 Y1 Y0 = P7 P6 P5 P4 P3 P2 P1 P0</a:t>
            </a:r>
            <a:r>
              <a:rPr lang="en-US" sz="2400" dirty="0"/>
              <a:t/>
            </a:r>
            <a:br>
              <a:rPr lang="en-US" sz="2400" dirty="0"/>
            </a:br>
            <a:r>
              <a:rPr lang="en-US" sz="2400" dirty="0">
                <a:effectLst/>
                <a:latin typeface="Arial" panose="020B0604020202020204" pitchFamily="34" charset="0"/>
              </a:rPr>
              <a:t>Note : X3 X2 X1 X0 Called the multiplicand &amp; Y3 Y2 Y1 Y0 Called the multiplier</a:t>
            </a:r>
          </a:p>
          <a:p>
            <a:endParaRPr lang="en-US" dirty="0"/>
          </a:p>
        </p:txBody>
      </p:sp>
      <p:pic>
        <p:nvPicPr>
          <p:cNvPr id="7" name="Picture 6">
            <a:extLst>
              <a:ext uri="{FF2B5EF4-FFF2-40B4-BE49-F238E27FC236}">
                <a16:creationId xmlns:a16="http://schemas.microsoft.com/office/drawing/2014/main" xmlns="" id="{33D3A60A-65F8-8B28-CB3A-77599A701D60}"/>
              </a:ext>
            </a:extLst>
          </p:cNvPr>
          <p:cNvPicPr>
            <a:picLocks noChangeAspect="1"/>
          </p:cNvPicPr>
          <p:nvPr/>
        </p:nvPicPr>
        <p:blipFill>
          <a:blip r:embed="rId2"/>
          <a:stretch>
            <a:fillRect/>
          </a:stretch>
        </p:blipFill>
        <p:spPr>
          <a:xfrm>
            <a:off x="1062385" y="4383842"/>
            <a:ext cx="9517223" cy="1934871"/>
          </a:xfrm>
          <a:prstGeom prst="rect">
            <a:avLst/>
          </a:prstGeom>
        </p:spPr>
      </p:pic>
    </p:spTree>
    <p:extLst>
      <p:ext uri="{BB962C8B-B14F-4D97-AF65-F5344CB8AC3E}">
        <p14:creationId xmlns:p14="http://schemas.microsoft.com/office/powerpoint/2010/main" val="14872758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9FBC83F1-8AC9-A0FA-C00A-B742F8DD7C0B}"/>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xmlns="" id="{D2EF14F9-69A5-7EEF-60B1-5C77F181A9B2}"/>
              </a:ext>
            </a:extLst>
          </p:cNvPr>
          <p:cNvSpPr>
            <a:spLocks noGrp="1"/>
          </p:cNvSpPr>
          <p:nvPr>
            <p:ph type="sldNum" sz="quarter" idx="12"/>
          </p:nvPr>
        </p:nvSpPr>
        <p:spPr/>
        <p:txBody>
          <a:bodyPr/>
          <a:lstStyle/>
          <a:p>
            <a:fld id="{294A09A9-5501-47C1-A89A-A340965A2BE2}" type="slidenum">
              <a:rPr lang="en-US" smtClean="0"/>
              <a:t>23</a:t>
            </a:fld>
            <a:endParaRPr lang="en-US" dirty="0"/>
          </a:p>
        </p:txBody>
      </p:sp>
      <p:pic>
        <p:nvPicPr>
          <p:cNvPr id="5" name="Picture 4">
            <a:extLst>
              <a:ext uri="{FF2B5EF4-FFF2-40B4-BE49-F238E27FC236}">
                <a16:creationId xmlns:a16="http://schemas.microsoft.com/office/drawing/2014/main" xmlns="" id="{38A8C8DD-3E92-66BB-91BE-5E61AC4C25BC}"/>
              </a:ext>
            </a:extLst>
          </p:cNvPr>
          <p:cNvPicPr>
            <a:picLocks noChangeAspect="1"/>
          </p:cNvPicPr>
          <p:nvPr/>
        </p:nvPicPr>
        <p:blipFill>
          <a:blip r:embed="rId2"/>
          <a:stretch>
            <a:fillRect/>
          </a:stretch>
        </p:blipFill>
        <p:spPr>
          <a:xfrm>
            <a:off x="783771" y="1148767"/>
            <a:ext cx="10105053" cy="5082980"/>
          </a:xfrm>
          <a:prstGeom prst="rect">
            <a:avLst/>
          </a:prstGeom>
        </p:spPr>
      </p:pic>
      <p:sp>
        <p:nvSpPr>
          <p:cNvPr id="7" name="TextBox 6">
            <a:extLst>
              <a:ext uri="{FF2B5EF4-FFF2-40B4-BE49-F238E27FC236}">
                <a16:creationId xmlns:a16="http://schemas.microsoft.com/office/drawing/2014/main" xmlns="" id="{9001FA42-0963-9B6B-4A24-6AC9747FA0AC}"/>
              </a:ext>
            </a:extLst>
          </p:cNvPr>
          <p:cNvSpPr txBox="1"/>
          <p:nvPr/>
        </p:nvSpPr>
        <p:spPr>
          <a:xfrm>
            <a:off x="783771" y="128296"/>
            <a:ext cx="8362561" cy="774507"/>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Circuit design</a:t>
            </a:r>
          </a:p>
        </p:txBody>
      </p:sp>
    </p:spTree>
    <p:extLst>
      <p:ext uri="{BB962C8B-B14F-4D97-AF65-F5344CB8AC3E}">
        <p14:creationId xmlns:p14="http://schemas.microsoft.com/office/powerpoint/2010/main" val="23584431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D7917C-BBE4-4324-3EE4-5765C209A5DF}"/>
              </a:ext>
            </a:extLst>
          </p:cNvPr>
          <p:cNvSpPr>
            <a:spLocks noGrp="1"/>
          </p:cNvSpPr>
          <p:nvPr>
            <p:ph type="title"/>
          </p:nvPr>
        </p:nvSpPr>
        <p:spPr/>
        <p:txBody>
          <a:bodyPr/>
          <a:lstStyle/>
          <a:p>
            <a:r>
              <a:rPr lang="en-US" dirty="0"/>
              <a:t>division</a:t>
            </a:r>
          </a:p>
        </p:txBody>
      </p:sp>
      <p:sp>
        <p:nvSpPr>
          <p:cNvPr id="3" name="Text Placeholder 2">
            <a:extLst>
              <a:ext uri="{FF2B5EF4-FFF2-40B4-BE49-F238E27FC236}">
                <a16:creationId xmlns:a16="http://schemas.microsoft.com/office/drawing/2014/main" xmlns="" id="{2170F091-60D7-2800-130F-3AB8569AF7B9}"/>
              </a:ext>
            </a:extLst>
          </p:cNvPr>
          <p:cNvSpPr>
            <a:spLocks noGrp="1"/>
          </p:cNvSpPr>
          <p:nvPr>
            <p:ph type="body" idx="1"/>
          </p:nvPr>
        </p:nvSpPr>
        <p:spPr/>
        <p:txBody>
          <a:bodyPr/>
          <a:lstStyle/>
          <a:p>
            <a:r>
              <a:rPr lang="en-US" dirty="0"/>
              <a:t>Mariam Reda</a:t>
            </a:r>
          </a:p>
        </p:txBody>
      </p:sp>
    </p:spTree>
    <p:extLst>
      <p:ext uri="{BB962C8B-B14F-4D97-AF65-F5344CB8AC3E}">
        <p14:creationId xmlns:p14="http://schemas.microsoft.com/office/powerpoint/2010/main" val="14606437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370F3096-60F6-70FA-2D6B-0DCE3B434193}"/>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xmlns="" id="{715D88FF-F479-B554-8B79-5CC34953B081}"/>
              </a:ext>
            </a:extLst>
          </p:cNvPr>
          <p:cNvSpPr>
            <a:spLocks noGrp="1"/>
          </p:cNvSpPr>
          <p:nvPr>
            <p:ph type="sldNum" sz="quarter" idx="12"/>
          </p:nvPr>
        </p:nvSpPr>
        <p:spPr/>
        <p:txBody>
          <a:bodyPr/>
          <a:lstStyle/>
          <a:p>
            <a:fld id="{294A09A9-5501-47C1-A89A-A340965A2BE2}" type="slidenum">
              <a:rPr lang="en-US" smtClean="0"/>
              <a:t>25</a:t>
            </a:fld>
            <a:endParaRPr lang="en-US" dirty="0"/>
          </a:p>
        </p:txBody>
      </p:sp>
      <p:sp>
        <p:nvSpPr>
          <p:cNvPr id="5" name="TextBox 4">
            <a:extLst>
              <a:ext uri="{FF2B5EF4-FFF2-40B4-BE49-F238E27FC236}">
                <a16:creationId xmlns:a16="http://schemas.microsoft.com/office/drawing/2014/main" xmlns="" id="{0FF5AB64-890E-32EE-543B-9DA17547D99F}"/>
              </a:ext>
            </a:extLst>
          </p:cNvPr>
          <p:cNvSpPr txBox="1"/>
          <p:nvPr/>
        </p:nvSpPr>
        <p:spPr>
          <a:xfrm>
            <a:off x="152152" y="444936"/>
            <a:ext cx="11811248" cy="6093976"/>
          </a:xfrm>
          <a:prstGeom prst="rect">
            <a:avLst/>
          </a:prstGeom>
          <a:noFill/>
        </p:spPr>
        <p:txBody>
          <a:bodyPr wrap="square">
            <a:spAutoFit/>
          </a:bodyPr>
          <a:lstStyle/>
          <a:p>
            <a:r>
              <a:rPr lang="en-US" sz="2800" b="1" dirty="0"/>
              <a:t>Binary Division:</a:t>
            </a:r>
          </a:p>
          <a:p>
            <a:r>
              <a:rPr lang="en-US" sz="2400" b="1" dirty="0"/>
              <a:t>What is Binary Division?</a:t>
            </a:r>
          </a:p>
          <a:p>
            <a:r>
              <a:rPr lang="en-US" sz="2000" dirty="0"/>
              <a:t>The binary division operation is similar to the base 10 decimal system, except the base 2.</a:t>
            </a:r>
          </a:p>
          <a:p>
            <a:r>
              <a:rPr lang="en-US" sz="2000" dirty="0"/>
              <a:t>The division is probably one of the most challenging operations of the basic arithmetic operations. </a:t>
            </a:r>
          </a:p>
          <a:p>
            <a:r>
              <a:rPr lang="en-US" sz="2000" dirty="0"/>
              <a:t>There are different ways to solve division problems using binary operations. </a:t>
            </a:r>
          </a:p>
          <a:p>
            <a:r>
              <a:rPr lang="en-US" sz="2000" dirty="0"/>
              <a:t>Long division is one of them and the easiest and the most efficient way.</a:t>
            </a:r>
          </a:p>
          <a:p>
            <a:r>
              <a:rPr lang="en-US" sz="2000" dirty="0"/>
              <a:t>Before designing the circuit, we will show an example for long division:</a:t>
            </a:r>
          </a:p>
          <a:p>
            <a:r>
              <a:rPr lang="en-US" sz="2000" b="1" dirty="0"/>
              <a:t>Four Steps to Binary Division:</a:t>
            </a:r>
          </a:p>
          <a:p>
            <a:r>
              <a:rPr lang="en-US" sz="2000" dirty="0"/>
              <a:t>Likewise, decimal division binary division also carries out four steps for the division of numbers.</a:t>
            </a:r>
          </a:p>
          <a:p>
            <a:pPr fontAlgn="base"/>
            <a:r>
              <a:rPr lang="en-US" sz="2000" b="1" dirty="0"/>
              <a:t>comparison:</a:t>
            </a:r>
            <a:r>
              <a:rPr lang="en-US" sz="2000" dirty="0"/>
              <a:t> First take the leftmost digit of the dividend and compare it </a:t>
            </a:r>
          </a:p>
          <a:p>
            <a:pPr fontAlgn="base"/>
            <a:r>
              <a:rPr lang="en-US" sz="2000" dirty="0"/>
              <a:t>with divisor depending on This comparison , we will get quotient.</a:t>
            </a:r>
          </a:p>
          <a:p>
            <a:pPr fontAlgn="base"/>
            <a:r>
              <a:rPr lang="en-US" sz="2000" b="1" dirty="0"/>
              <a:t>Multiplication:</a:t>
            </a:r>
            <a:r>
              <a:rPr lang="en-US" sz="2000" dirty="0"/>
              <a:t> Once we have found the quotient we use it</a:t>
            </a:r>
          </a:p>
          <a:p>
            <a:pPr fontAlgn="base"/>
            <a:r>
              <a:rPr lang="en-US" sz="2000" dirty="0"/>
              <a:t> to multiply the divisor to obtain a product.</a:t>
            </a:r>
          </a:p>
          <a:p>
            <a:pPr fontAlgn="base"/>
            <a:r>
              <a:rPr lang="en-US" sz="2000" b="1" dirty="0"/>
              <a:t>Subtraction:</a:t>
            </a:r>
            <a:r>
              <a:rPr lang="en-US" sz="2000" dirty="0"/>
              <a:t> Having calculated the product in the previous step,</a:t>
            </a:r>
          </a:p>
          <a:p>
            <a:pPr fontAlgn="base"/>
            <a:r>
              <a:rPr lang="en-US" sz="2000" dirty="0"/>
              <a:t> we subtract that from the working dividend to calculate a remainder.</a:t>
            </a:r>
          </a:p>
          <a:p>
            <a:pPr fontAlgn="base"/>
            <a:r>
              <a:rPr lang="en-US" sz="2000" b="1" dirty="0"/>
              <a:t>Bring Down: </a:t>
            </a:r>
            <a:r>
              <a:rPr lang="en-US" sz="2000" dirty="0"/>
              <a:t>The final step is then to bring down the next digit in our original dividend,</a:t>
            </a:r>
          </a:p>
          <a:p>
            <a:pPr fontAlgn="base"/>
            <a:r>
              <a:rPr lang="en-US" sz="2000" dirty="0"/>
              <a:t> combine it with the remainder in the previous step and form a new working dividend.</a:t>
            </a:r>
            <a:br>
              <a:rPr lang="en-US" sz="2000" dirty="0"/>
            </a:br>
            <a:r>
              <a:rPr lang="en-US" sz="2000" dirty="0"/>
              <a:t> At this point, the process is repeated.</a:t>
            </a:r>
          </a:p>
          <a:p>
            <a:pPr fontAlgn="base"/>
            <a:r>
              <a:rPr lang="en-US" dirty="0"/>
              <a:t> </a:t>
            </a:r>
          </a:p>
        </p:txBody>
      </p:sp>
      <p:pic>
        <p:nvPicPr>
          <p:cNvPr id="7" name="Picture 6">
            <a:extLst>
              <a:ext uri="{FF2B5EF4-FFF2-40B4-BE49-F238E27FC236}">
                <a16:creationId xmlns:a16="http://schemas.microsoft.com/office/drawing/2014/main" xmlns="" id="{587165B8-DB6D-8FFA-D18D-24496ADB9E1D}"/>
              </a:ext>
            </a:extLst>
          </p:cNvPr>
          <p:cNvPicPr>
            <a:picLocks noChangeAspect="1"/>
          </p:cNvPicPr>
          <p:nvPr/>
        </p:nvPicPr>
        <p:blipFill>
          <a:blip r:embed="rId2"/>
          <a:stretch>
            <a:fillRect/>
          </a:stretch>
        </p:blipFill>
        <p:spPr>
          <a:xfrm>
            <a:off x="9683751" y="2509554"/>
            <a:ext cx="2072820" cy="3406435"/>
          </a:xfrm>
          <a:prstGeom prst="rect">
            <a:avLst/>
          </a:prstGeom>
        </p:spPr>
      </p:pic>
    </p:spTree>
    <p:extLst>
      <p:ext uri="{BB962C8B-B14F-4D97-AF65-F5344CB8AC3E}">
        <p14:creationId xmlns:p14="http://schemas.microsoft.com/office/powerpoint/2010/main" val="26414043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73FA728F-B507-F2D0-D0E5-B5F71BDB00D1}"/>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xmlns="" id="{AA9BFFD8-7AD0-33E0-CA8C-44FFDE3F047C}"/>
              </a:ext>
            </a:extLst>
          </p:cNvPr>
          <p:cNvSpPr>
            <a:spLocks noGrp="1"/>
          </p:cNvSpPr>
          <p:nvPr>
            <p:ph type="sldNum" sz="quarter" idx="12"/>
          </p:nvPr>
        </p:nvSpPr>
        <p:spPr/>
        <p:txBody>
          <a:bodyPr/>
          <a:lstStyle/>
          <a:p>
            <a:fld id="{294A09A9-5501-47C1-A89A-A340965A2BE2}" type="slidenum">
              <a:rPr lang="en-US" smtClean="0"/>
              <a:t>26</a:t>
            </a:fld>
            <a:endParaRPr lang="en-US" dirty="0"/>
          </a:p>
        </p:txBody>
      </p:sp>
      <p:sp>
        <p:nvSpPr>
          <p:cNvPr id="5" name="TextBox 4">
            <a:extLst>
              <a:ext uri="{FF2B5EF4-FFF2-40B4-BE49-F238E27FC236}">
                <a16:creationId xmlns:a16="http://schemas.microsoft.com/office/drawing/2014/main" xmlns="" id="{450C15B2-87EE-510F-F02E-AE144C4A9D65}"/>
              </a:ext>
            </a:extLst>
          </p:cNvPr>
          <p:cNvSpPr txBox="1"/>
          <p:nvPr/>
        </p:nvSpPr>
        <p:spPr>
          <a:xfrm>
            <a:off x="228599" y="287991"/>
            <a:ext cx="10184363" cy="400110"/>
          </a:xfrm>
          <a:prstGeom prst="rect">
            <a:avLst/>
          </a:prstGeom>
          <a:noFill/>
        </p:spPr>
        <p:txBody>
          <a:bodyPr wrap="square">
            <a:spAutoFit/>
          </a:bodyPr>
          <a:lstStyle/>
          <a:p>
            <a:r>
              <a:rPr lang="en-US" sz="2000" b="1" dirty="0"/>
              <a:t>Through the previous explanation of long division, we were able to do this division circuit: </a:t>
            </a:r>
          </a:p>
        </p:txBody>
      </p:sp>
      <p:pic>
        <p:nvPicPr>
          <p:cNvPr id="7" name="Picture 6">
            <a:extLst>
              <a:ext uri="{FF2B5EF4-FFF2-40B4-BE49-F238E27FC236}">
                <a16:creationId xmlns:a16="http://schemas.microsoft.com/office/drawing/2014/main" xmlns="" id="{2F9377DF-F64F-DAC5-4FFF-267FD505D62A}"/>
              </a:ext>
            </a:extLst>
          </p:cNvPr>
          <p:cNvPicPr>
            <a:picLocks noChangeAspect="1"/>
          </p:cNvPicPr>
          <p:nvPr/>
        </p:nvPicPr>
        <p:blipFill>
          <a:blip r:embed="rId2"/>
          <a:stretch>
            <a:fillRect/>
          </a:stretch>
        </p:blipFill>
        <p:spPr>
          <a:xfrm>
            <a:off x="429208" y="1576873"/>
            <a:ext cx="11383347" cy="4453614"/>
          </a:xfrm>
          <a:prstGeom prst="rect">
            <a:avLst/>
          </a:prstGeom>
        </p:spPr>
      </p:pic>
    </p:spTree>
    <p:extLst>
      <p:ext uri="{BB962C8B-B14F-4D97-AF65-F5344CB8AC3E}">
        <p14:creationId xmlns:p14="http://schemas.microsoft.com/office/powerpoint/2010/main" val="8626164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D2D301-7DD9-AF65-1C6F-80BB0A48B197}"/>
              </a:ext>
            </a:extLst>
          </p:cNvPr>
          <p:cNvSpPr>
            <a:spLocks noGrp="1"/>
          </p:cNvSpPr>
          <p:nvPr>
            <p:ph type="title"/>
          </p:nvPr>
        </p:nvSpPr>
        <p:spPr>
          <a:xfrm>
            <a:off x="1153668" y="3968496"/>
            <a:ext cx="9884664" cy="731520"/>
          </a:xfrm>
        </p:spPr>
        <p:txBody>
          <a:bodyPr/>
          <a:lstStyle/>
          <a:p>
            <a:r>
              <a:rPr lang="en-US" dirty="0"/>
              <a:t>Shifting left</a:t>
            </a:r>
          </a:p>
        </p:txBody>
      </p:sp>
      <p:sp>
        <p:nvSpPr>
          <p:cNvPr id="3" name="Text Placeholder 2">
            <a:extLst>
              <a:ext uri="{FF2B5EF4-FFF2-40B4-BE49-F238E27FC236}">
                <a16:creationId xmlns:a16="http://schemas.microsoft.com/office/drawing/2014/main" xmlns="" id="{D49318AA-1AB5-37C3-AE49-4C2535BE7F15}"/>
              </a:ext>
            </a:extLst>
          </p:cNvPr>
          <p:cNvSpPr>
            <a:spLocks noGrp="1"/>
          </p:cNvSpPr>
          <p:nvPr>
            <p:ph type="body" idx="1"/>
          </p:nvPr>
        </p:nvSpPr>
        <p:spPr/>
        <p:txBody>
          <a:bodyPr/>
          <a:lstStyle/>
          <a:p>
            <a:r>
              <a:rPr lang="en-US" b="1" dirty="0"/>
              <a:t>Bassant ehab</a:t>
            </a:r>
          </a:p>
        </p:txBody>
      </p:sp>
    </p:spTree>
    <p:extLst>
      <p:ext uri="{BB962C8B-B14F-4D97-AF65-F5344CB8AC3E}">
        <p14:creationId xmlns:p14="http://schemas.microsoft.com/office/powerpoint/2010/main" val="31660206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1042A60F-2A9B-1266-622D-2588A18D4334}"/>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xmlns="" id="{92FC4B62-16F3-FFC9-7F6F-78FB4BA9FBA5}"/>
              </a:ext>
            </a:extLst>
          </p:cNvPr>
          <p:cNvSpPr>
            <a:spLocks noGrp="1"/>
          </p:cNvSpPr>
          <p:nvPr>
            <p:ph type="sldNum" sz="quarter" idx="12"/>
          </p:nvPr>
        </p:nvSpPr>
        <p:spPr/>
        <p:txBody>
          <a:bodyPr/>
          <a:lstStyle/>
          <a:p>
            <a:fld id="{294A09A9-5501-47C1-A89A-A340965A2BE2}" type="slidenum">
              <a:rPr lang="en-US" smtClean="0"/>
              <a:t>28</a:t>
            </a:fld>
            <a:endParaRPr lang="en-US" dirty="0"/>
          </a:p>
        </p:txBody>
      </p:sp>
      <p:sp>
        <p:nvSpPr>
          <p:cNvPr id="5" name="TextBox 4">
            <a:extLst>
              <a:ext uri="{FF2B5EF4-FFF2-40B4-BE49-F238E27FC236}">
                <a16:creationId xmlns:a16="http://schemas.microsoft.com/office/drawing/2014/main" xmlns="" id="{FA239E13-B66A-F99D-B155-CEDAEF048651}"/>
              </a:ext>
            </a:extLst>
          </p:cNvPr>
          <p:cNvSpPr txBox="1"/>
          <p:nvPr/>
        </p:nvSpPr>
        <p:spPr>
          <a:xfrm>
            <a:off x="317241" y="419878"/>
            <a:ext cx="10926147" cy="4897944"/>
          </a:xfrm>
          <a:prstGeom prst="rect">
            <a:avLst/>
          </a:prstGeom>
          <a:noFill/>
        </p:spPr>
        <p:txBody>
          <a:bodyPr wrap="square">
            <a:spAutoFit/>
          </a:bodyPr>
          <a:lstStyle/>
          <a:p>
            <a:pPr marL="0" marR="0">
              <a:lnSpc>
                <a:spcPct val="107000"/>
              </a:lnSpc>
              <a:spcBef>
                <a:spcPts val="0"/>
              </a:spcBef>
              <a:spcAft>
                <a:spcPts val="800"/>
              </a:spcAft>
            </a:pPr>
            <a:r>
              <a:rPr lang="en-US" sz="2800" b="1" kern="100" dirty="0">
                <a:effectLst/>
                <a:latin typeface="Calibri" panose="020F0502020204030204" pitchFamily="34" charset="0"/>
                <a:ea typeface="Calibri" panose="020F0502020204030204" pitchFamily="34" charset="0"/>
                <a:cs typeface="Arial" panose="020B0604020202020204" pitchFamily="34" charset="0"/>
              </a:rPr>
              <a:t>Shifting left :</a:t>
            </a:r>
          </a:p>
          <a:p>
            <a:pPr marL="0" marR="0">
              <a:lnSpc>
                <a:spcPct val="107000"/>
              </a:lnSpc>
              <a:spcBef>
                <a:spcPts val="0"/>
              </a:spcBef>
              <a:spcAft>
                <a:spcPts val="800"/>
              </a:spcAft>
            </a:pPr>
            <a:r>
              <a:rPr lang="en-US" sz="2400" kern="100" dirty="0">
                <a:effectLst/>
                <a:latin typeface="Gill Sans Nova Light (Body)"/>
                <a:ea typeface="Calibri" panose="020F0502020204030204" pitchFamily="34" charset="0"/>
                <a:cs typeface="Arial" panose="020B0604020202020204" pitchFamily="34" charset="0"/>
              </a:rPr>
              <a:t>In this circuit ,</a:t>
            </a:r>
          </a:p>
          <a:p>
            <a:pPr marL="0" marR="0">
              <a:lnSpc>
                <a:spcPct val="107000"/>
              </a:lnSpc>
              <a:spcBef>
                <a:spcPts val="0"/>
              </a:spcBef>
              <a:spcAft>
                <a:spcPts val="800"/>
              </a:spcAft>
            </a:pPr>
            <a:r>
              <a:rPr lang="en-US" sz="2400" kern="100" dirty="0">
                <a:effectLst/>
                <a:latin typeface="Gill Sans Nova Light (Body)"/>
                <a:ea typeface="Calibri" panose="020F0502020204030204" pitchFamily="34" charset="0"/>
                <a:cs typeface="Arial" panose="020B0604020202020204" pitchFamily="34" charset="0"/>
              </a:rPr>
              <a:t>we used 4 </a:t>
            </a:r>
            <a:r>
              <a:rPr lang="en-US" sz="2400" kern="100" dirty="0" err="1">
                <a:effectLst/>
                <a:latin typeface="Gill Sans Nova Light (Body)"/>
                <a:ea typeface="Calibri" panose="020F0502020204030204" pitchFamily="34" charset="0"/>
                <a:cs typeface="Arial" panose="020B0604020202020204" pitchFamily="34" charset="0"/>
              </a:rPr>
              <a:t>bits,in</a:t>
            </a:r>
            <a:r>
              <a:rPr lang="en-US" sz="2400" kern="100" dirty="0">
                <a:effectLst/>
                <a:latin typeface="Gill Sans Nova Light (Body)"/>
                <a:ea typeface="Calibri" panose="020F0502020204030204" pitchFamily="34" charset="0"/>
                <a:cs typeface="Arial" panose="020B0604020202020204" pitchFamily="34" charset="0"/>
              </a:rPr>
              <a:t> each block there are two and gates and their output enter to other or gate</a:t>
            </a:r>
            <a:r>
              <a:rPr lang="en-US" sz="2400" kern="100" dirty="0">
                <a:latin typeface="Gill Sans Nova Light (Body)"/>
                <a:ea typeface="Calibri" panose="020F0502020204030204" pitchFamily="34" charset="0"/>
                <a:cs typeface="Arial" panose="020B0604020202020204" pitchFamily="34" charset="0"/>
              </a:rPr>
              <a:t> </a:t>
            </a:r>
            <a:r>
              <a:rPr lang="en-US" sz="2400" kern="100" dirty="0">
                <a:effectLst/>
                <a:latin typeface="Gill Sans Nova Light (Body)"/>
                <a:ea typeface="Calibri" panose="020F0502020204030204" pitchFamily="34" charset="0"/>
                <a:cs typeface="Arial" panose="020B0604020202020204" pitchFamily="34" charset="0"/>
              </a:rPr>
              <a:t>,the left “and gate” in all the blocks has always low input so that the output from the</a:t>
            </a:r>
            <a:r>
              <a:rPr lang="en-US" sz="2400" kern="100" dirty="0">
                <a:latin typeface="Gill Sans Nova Light (Body)"/>
                <a:ea typeface="Calibri" panose="020F0502020204030204" pitchFamily="34" charset="0"/>
                <a:cs typeface="Arial" panose="020B0604020202020204" pitchFamily="34" charset="0"/>
              </a:rPr>
              <a:t> </a:t>
            </a:r>
            <a:r>
              <a:rPr lang="en-US" sz="2400" kern="100" dirty="0">
                <a:effectLst/>
                <a:latin typeface="Gill Sans Nova Light (Body)"/>
                <a:ea typeface="Calibri" panose="020F0502020204030204" pitchFamily="34" charset="0"/>
                <a:cs typeface="Arial" panose="020B0604020202020204" pitchFamily="34" charset="0"/>
              </a:rPr>
              <a:t>or gate that takes inputs from the outputs of the two and gates always depend on the right and </a:t>
            </a:r>
            <a:r>
              <a:rPr lang="en-US" sz="2400" kern="100" dirty="0" err="1">
                <a:effectLst/>
                <a:latin typeface="Gill Sans Nova Light (Body)"/>
                <a:ea typeface="Calibri" panose="020F0502020204030204" pitchFamily="34" charset="0"/>
                <a:cs typeface="Arial" panose="020B0604020202020204" pitchFamily="34" charset="0"/>
              </a:rPr>
              <a:t>gate,the</a:t>
            </a:r>
            <a:r>
              <a:rPr lang="en-US" sz="2400" kern="100" dirty="0">
                <a:effectLst/>
                <a:latin typeface="Gill Sans Nova Light (Body)"/>
                <a:ea typeface="Calibri" panose="020F0502020204030204" pitchFamily="34" charset="0"/>
                <a:cs typeface="Arial" panose="020B0604020202020204" pitchFamily="34" charset="0"/>
              </a:rPr>
              <a:t> right and gate  one of its input is high the other input in the right and gate</a:t>
            </a:r>
            <a:r>
              <a:rPr lang="en-US" sz="2400" kern="100" dirty="0">
                <a:latin typeface="Gill Sans Nova Light (Body)"/>
                <a:ea typeface="Calibri" panose="020F0502020204030204" pitchFamily="34" charset="0"/>
                <a:cs typeface="Arial" panose="020B0604020202020204" pitchFamily="34" charset="0"/>
              </a:rPr>
              <a:t> </a:t>
            </a:r>
            <a:r>
              <a:rPr lang="en-US" sz="2400" kern="100" dirty="0">
                <a:effectLst/>
                <a:latin typeface="Gill Sans Nova Light (Body)"/>
                <a:ea typeface="Calibri" panose="020F0502020204030204" pitchFamily="34" charset="0"/>
                <a:cs typeface="Arial" panose="020B0604020202020204" pitchFamily="34" charset="0"/>
              </a:rPr>
              <a:t>is the next  bit ,so the output in each block depends on the second input bit to the right</a:t>
            </a:r>
            <a:r>
              <a:rPr lang="en-US" sz="2400" kern="100" dirty="0">
                <a:latin typeface="Gill Sans Nova Light (Body)"/>
                <a:ea typeface="Calibri" panose="020F0502020204030204" pitchFamily="34" charset="0"/>
                <a:cs typeface="Arial" panose="020B0604020202020204" pitchFamily="34" charset="0"/>
              </a:rPr>
              <a:t> </a:t>
            </a:r>
            <a:r>
              <a:rPr lang="en-US" sz="2400" kern="100" dirty="0">
                <a:effectLst/>
                <a:latin typeface="Gill Sans Nova Light (Body)"/>
                <a:ea typeface="Calibri" panose="020F0502020204030204" pitchFamily="34" charset="0"/>
                <a:cs typeface="Arial" panose="020B0604020202020204" pitchFamily="34" charset="0"/>
              </a:rPr>
              <a:t>and gate in each block</a:t>
            </a:r>
          </a:p>
          <a:p>
            <a:pPr marL="0" marR="0">
              <a:lnSpc>
                <a:spcPct val="107000"/>
              </a:lnSpc>
              <a:spcBef>
                <a:spcPts val="0"/>
              </a:spcBef>
              <a:spcAft>
                <a:spcPts val="800"/>
              </a:spcAft>
            </a:pPr>
            <a:r>
              <a:rPr lang="en-US" sz="2400" kern="100" dirty="0">
                <a:effectLst/>
                <a:latin typeface="Gill Sans Nova Light (Body)"/>
                <a:ea typeface="Calibri" panose="020F0502020204030204" pitchFamily="34" charset="0"/>
                <a:cs typeface="Arial" panose="020B0604020202020204" pitchFamily="34" charset="0"/>
              </a:rPr>
              <a:t>In the right most block we used ground in the right and gate as in shifting left ,the leftmost bits are always set to zero</a:t>
            </a:r>
          </a:p>
          <a:p>
            <a:pPr marL="0" marR="0">
              <a:lnSpc>
                <a:spcPct val="107000"/>
              </a:lnSpc>
              <a:spcBef>
                <a:spcPts val="0"/>
              </a:spcBef>
              <a:spcAft>
                <a:spcPts val="800"/>
              </a:spcAft>
            </a:pPr>
            <a:r>
              <a:rPr lang="en-US" sz="2400" kern="100" dirty="0">
                <a:effectLst/>
                <a:latin typeface="Gill Sans Nova Light (Body)"/>
                <a:ea typeface="Calibri" panose="020F0502020204030204" pitchFamily="34" charset="0"/>
                <a:cs typeface="Arial" panose="020B0604020202020204" pitchFamily="34" charset="0"/>
              </a:rPr>
              <a:t> </a:t>
            </a:r>
          </a:p>
        </p:txBody>
      </p:sp>
      <p:pic>
        <p:nvPicPr>
          <p:cNvPr id="6" name="Picture 5" descr="A picture containing text, font, screenshot, white&#10;&#10;Description automatically generated">
            <a:extLst>
              <a:ext uri="{FF2B5EF4-FFF2-40B4-BE49-F238E27FC236}">
                <a16:creationId xmlns:a16="http://schemas.microsoft.com/office/drawing/2014/main" xmlns="" id="{82554194-8676-DF37-BAD6-217145023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222713"/>
            <a:ext cx="2567940" cy="731520"/>
          </a:xfrm>
          <a:prstGeom prst="rect">
            <a:avLst/>
          </a:prstGeom>
        </p:spPr>
      </p:pic>
      <p:pic>
        <p:nvPicPr>
          <p:cNvPr id="7" name="Picture 6" descr="A picture containing text, screenshot, font&#10;&#10;Description automatically generated">
            <a:extLst>
              <a:ext uri="{FF2B5EF4-FFF2-40B4-BE49-F238E27FC236}">
                <a16:creationId xmlns:a16="http://schemas.microsoft.com/office/drawing/2014/main" xmlns="" id="{2128CA78-1E05-1195-CB57-30EFAD48CC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5477" y="5186357"/>
            <a:ext cx="3657600" cy="731520"/>
          </a:xfrm>
          <a:prstGeom prst="rect">
            <a:avLst/>
          </a:prstGeom>
        </p:spPr>
      </p:pic>
    </p:spTree>
    <p:extLst>
      <p:ext uri="{BB962C8B-B14F-4D97-AF65-F5344CB8AC3E}">
        <p14:creationId xmlns:p14="http://schemas.microsoft.com/office/powerpoint/2010/main" val="1423529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3010A494-BBBE-64ED-7AFE-411FB7269767}"/>
              </a:ext>
            </a:extLst>
          </p:cNvPr>
          <p:cNvSpPr>
            <a:spLocks noGrp="1"/>
          </p:cNvSpPr>
          <p:nvPr>
            <p:ph type="ftr" sz="quarter" idx="11"/>
          </p:nvPr>
        </p:nvSpPr>
        <p:spPr>
          <a:xfrm>
            <a:off x="228600" y="6403003"/>
            <a:ext cx="4114800" cy="365125"/>
          </a:xfrm>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xmlns="" id="{470D613B-2C50-7284-7949-51E157581411}"/>
              </a:ext>
            </a:extLst>
          </p:cNvPr>
          <p:cNvSpPr>
            <a:spLocks noGrp="1"/>
          </p:cNvSpPr>
          <p:nvPr>
            <p:ph type="sldNum" sz="quarter" idx="12"/>
          </p:nvPr>
        </p:nvSpPr>
        <p:spPr/>
        <p:txBody>
          <a:bodyPr/>
          <a:lstStyle/>
          <a:p>
            <a:fld id="{294A09A9-5501-47C1-A89A-A340965A2BE2}" type="slidenum">
              <a:rPr lang="en-US" smtClean="0"/>
              <a:t>29</a:t>
            </a:fld>
            <a:endParaRPr lang="en-US" dirty="0"/>
          </a:p>
        </p:txBody>
      </p:sp>
      <p:pic>
        <p:nvPicPr>
          <p:cNvPr id="5" name="Picture 4" descr="A picture containing diagram, plan, technical drawing, schematic&#10;&#10;Description automatically generated">
            <a:extLst>
              <a:ext uri="{FF2B5EF4-FFF2-40B4-BE49-F238E27FC236}">
                <a16:creationId xmlns:a16="http://schemas.microsoft.com/office/drawing/2014/main" xmlns="" id="{24C490D7-AE49-411C-454A-CB9E6E98C5CA}"/>
              </a:ext>
            </a:extLst>
          </p:cNvPr>
          <p:cNvPicPr>
            <a:picLocks noChangeAspect="1"/>
          </p:cNvPicPr>
          <p:nvPr/>
        </p:nvPicPr>
        <p:blipFill>
          <a:blip r:embed="rId2"/>
          <a:stretch>
            <a:fillRect/>
          </a:stretch>
        </p:blipFill>
        <p:spPr>
          <a:xfrm>
            <a:off x="410547" y="1427584"/>
            <a:ext cx="11355355" cy="4683968"/>
          </a:xfrm>
          <a:prstGeom prst="rect">
            <a:avLst/>
          </a:prstGeom>
        </p:spPr>
      </p:pic>
      <p:sp>
        <p:nvSpPr>
          <p:cNvPr id="7" name="TextBox 6">
            <a:extLst>
              <a:ext uri="{FF2B5EF4-FFF2-40B4-BE49-F238E27FC236}">
                <a16:creationId xmlns:a16="http://schemas.microsoft.com/office/drawing/2014/main" xmlns="" id="{58FD2DE8-0588-4DC5-30CF-E3FFF8E143D4}"/>
              </a:ext>
            </a:extLst>
          </p:cNvPr>
          <p:cNvSpPr txBox="1"/>
          <p:nvPr/>
        </p:nvSpPr>
        <p:spPr>
          <a:xfrm>
            <a:off x="788210" y="89871"/>
            <a:ext cx="8358122" cy="967765"/>
          </a:xfrm>
          <a:prstGeom prst="rect">
            <a:avLst/>
          </a:prstGeom>
          <a:noFill/>
        </p:spPr>
        <p:txBody>
          <a:bodyPr wrap="square">
            <a:spAutoFit/>
          </a:bodyPr>
          <a:lstStyle/>
          <a:p>
            <a:pPr marL="0" marR="0">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Arial" panose="020B0604020202020204" pitchFamily="34" charset="0"/>
              </a:rPr>
              <a:t>Circuit design</a:t>
            </a:r>
          </a:p>
        </p:txBody>
      </p:sp>
    </p:spTree>
    <p:extLst>
      <p:ext uri="{BB962C8B-B14F-4D97-AF65-F5344CB8AC3E}">
        <p14:creationId xmlns:p14="http://schemas.microsoft.com/office/powerpoint/2010/main" val="1995953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BD2D7E-F106-1C7C-2C1A-F1E856834A46}"/>
              </a:ext>
            </a:extLst>
          </p:cNvPr>
          <p:cNvSpPr>
            <a:spLocks noGrp="1"/>
          </p:cNvSpPr>
          <p:nvPr>
            <p:ph type="title"/>
          </p:nvPr>
        </p:nvSpPr>
        <p:spPr>
          <a:xfrm>
            <a:off x="838200" y="149180"/>
            <a:ext cx="10515600" cy="1035051"/>
          </a:xfrm>
        </p:spPr>
        <p:txBody>
          <a:bodyPr>
            <a:normAutofit/>
          </a:bodyPr>
          <a:lstStyle/>
          <a:p>
            <a:r>
              <a:rPr lang="en-US" sz="4800" b="1" dirty="0">
                <a:solidFill>
                  <a:schemeClr val="tx1">
                    <a:lumMod val="95000"/>
                    <a:lumOff val="5000"/>
                  </a:schemeClr>
                </a:solidFill>
              </a:rPr>
              <a:t>I</a:t>
            </a:r>
            <a:r>
              <a:rPr lang="en-US" sz="4800" b="1" dirty="0" smtClean="0">
                <a:solidFill>
                  <a:schemeClr val="tx1">
                    <a:lumMod val="95000"/>
                    <a:lumOff val="5000"/>
                  </a:schemeClr>
                </a:solidFill>
              </a:rPr>
              <a:t>ntroduction</a:t>
            </a:r>
            <a:endParaRPr lang="en-US" sz="48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57CD236C-6079-EF36-B7B5-8B19C0D0468C}"/>
              </a:ext>
            </a:extLst>
          </p:cNvPr>
          <p:cNvSpPr>
            <a:spLocks noGrp="1"/>
          </p:cNvSpPr>
          <p:nvPr>
            <p:ph idx="1"/>
          </p:nvPr>
        </p:nvSpPr>
        <p:spPr>
          <a:xfrm>
            <a:off x="375097" y="1104052"/>
            <a:ext cx="11441806" cy="5332478"/>
          </a:xfrm>
        </p:spPr>
        <p:txBody>
          <a:bodyPr>
            <a:noAutofit/>
          </a:bodyPr>
          <a:lstStyle/>
          <a:p>
            <a:r>
              <a:rPr lang="en-US" u="sng" dirty="0">
                <a:solidFill>
                  <a:schemeClr val="tx1">
                    <a:lumMod val="95000"/>
                    <a:lumOff val="5000"/>
                  </a:schemeClr>
                </a:solidFill>
              </a:rPr>
              <a:t>An arithmetic logic unit(ALU):</a:t>
            </a:r>
          </a:p>
          <a:p>
            <a:pPr marL="0" indent="0">
              <a:buNone/>
            </a:pPr>
            <a:r>
              <a:rPr lang="en-US" dirty="0">
                <a:solidFill>
                  <a:schemeClr val="tx1">
                    <a:lumMod val="95000"/>
                    <a:lumOff val="5000"/>
                  </a:schemeClr>
                </a:solidFill>
              </a:rPr>
              <a:t> is a major component of the central processing unit of the a computer system. It does all processes related to arithmetic and logic operations that need to be done on instruction words. In some microprocessor architectures, the ALU is divided into the arithmetic unit (AU) and the logic unit (LU).</a:t>
            </a:r>
          </a:p>
          <a:p>
            <a:r>
              <a:rPr lang="en-US" dirty="0">
                <a:solidFill>
                  <a:schemeClr val="tx1">
                    <a:lumMod val="95000"/>
                    <a:lumOff val="5000"/>
                  </a:schemeClr>
                </a:solidFill>
              </a:rPr>
              <a:t>It can execute all arithmetic and logic operations, including Boolean comparisons, such as subtraction, addition, and shifting (XOR, OR, AND, and NOT operations). Binary numbers can also perform bitwise and mathematical operations. AU (arithmetic unit) and LU (logic unit) are two types of arithmetic logic units. The ALU’s operands and code instruct it on which operations to perform based on the incoming data. When the ALU has finished processing the data, it sends the result to the computer memory.</a:t>
            </a:r>
          </a:p>
        </p:txBody>
      </p:sp>
      <p:sp>
        <p:nvSpPr>
          <p:cNvPr id="4" name="Footer Placeholder 3">
            <a:extLst>
              <a:ext uri="{FF2B5EF4-FFF2-40B4-BE49-F238E27FC236}">
                <a16:creationId xmlns:a16="http://schemas.microsoft.com/office/drawing/2014/main" xmlns="" id="{6736FB17-AEF0-2FC2-B7AF-FB195D0FA742}"/>
              </a:ext>
            </a:extLst>
          </p:cNvPr>
          <p:cNvSpPr>
            <a:spLocks noGrp="1"/>
          </p:cNvSpPr>
          <p:nvPr>
            <p:ph type="ftr" sz="quarter" idx="10"/>
          </p:nvPr>
        </p:nvSpPr>
        <p:spPr/>
        <p:txBody>
          <a:bodyPr/>
          <a:lstStyle/>
          <a:p>
            <a:r>
              <a:rPr lang="en-US" dirty="0" smtClean="0"/>
              <a:t>Presentation title</a:t>
            </a:r>
            <a:endParaRPr lang="en-US" dirty="0"/>
          </a:p>
        </p:txBody>
      </p:sp>
      <p:sp>
        <p:nvSpPr>
          <p:cNvPr id="5" name="Slide Number Placeholder 4">
            <a:extLst>
              <a:ext uri="{FF2B5EF4-FFF2-40B4-BE49-F238E27FC236}">
                <a16:creationId xmlns:a16="http://schemas.microsoft.com/office/drawing/2014/main" xmlns="" id="{948030B2-0459-4C06-53ED-D4C257C06A0D}"/>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435471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xmlns="" id="{AAF5CF3F-E5EF-5769-3F83-24ADB4412BB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90251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5A115449-96EF-39C0-AC90-A95FB9982F9F}"/>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xmlns="" id="{4DC8BD39-3791-A238-CEA4-60EC8644D672}"/>
              </a:ext>
            </a:extLst>
          </p:cNvPr>
          <p:cNvSpPr>
            <a:spLocks noGrp="1"/>
          </p:cNvSpPr>
          <p:nvPr>
            <p:ph type="sldNum" sz="quarter" idx="12"/>
          </p:nvPr>
        </p:nvSpPr>
        <p:spPr/>
        <p:txBody>
          <a:bodyPr/>
          <a:lstStyle/>
          <a:p>
            <a:fld id="{294A09A9-5501-47C1-A89A-A340965A2BE2}" type="slidenum">
              <a:rPr lang="en-US" smtClean="0"/>
              <a:t>4</a:t>
            </a:fld>
            <a:endParaRPr lang="en-US" dirty="0"/>
          </a:p>
        </p:txBody>
      </p:sp>
      <p:sp>
        <p:nvSpPr>
          <p:cNvPr id="7" name="TextBox 6">
            <a:extLst>
              <a:ext uri="{FF2B5EF4-FFF2-40B4-BE49-F238E27FC236}">
                <a16:creationId xmlns:a16="http://schemas.microsoft.com/office/drawing/2014/main" xmlns="" id="{0F95FD51-8F11-73E1-B129-1D12EA088991}"/>
              </a:ext>
            </a:extLst>
          </p:cNvPr>
          <p:cNvSpPr txBox="1"/>
          <p:nvPr/>
        </p:nvSpPr>
        <p:spPr>
          <a:xfrm>
            <a:off x="228600" y="264542"/>
            <a:ext cx="11555569" cy="5878532"/>
          </a:xfrm>
          <a:prstGeom prst="rect">
            <a:avLst/>
          </a:prstGeom>
          <a:noFill/>
        </p:spPr>
        <p:txBody>
          <a:bodyPr wrap="square">
            <a:spAutoFit/>
          </a:bodyPr>
          <a:lstStyle/>
          <a:p>
            <a:r>
              <a:rPr lang="en-US" sz="3600" b="1" u="sng" dirty="0"/>
              <a:t>Operations Performed by ALU :  </a:t>
            </a:r>
          </a:p>
          <a:p>
            <a:r>
              <a:rPr lang="en-US" dirty="0" smtClean="0"/>
              <a:t>- </a:t>
            </a:r>
            <a:r>
              <a:rPr lang="en-US" sz="2800" u="sng" dirty="0"/>
              <a:t>Arithmetic operations :</a:t>
            </a:r>
          </a:p>
          <a:p>
            <a:r>
              <a:rPr lang="en-US" sz="2800" dirty="0"/>
              <a:t> This refers to bit addition and subtraction.</a:t>
            </a:r>
          </a:p>
          <a:p>
            <a:r>
              <a:rPr lang="en-US" sz="2800" dirty="0"/>
              <a:t> Although multiplication and division are sometimes used, these operations are more expensive to make.</a:t>
            </a:r>
          </a:p>
          <a:p>
            <a:r>
              <a:rPr lang="en-US" sz="2800" dirty="0"/>
              <a:t> Multiplication and subtraction can also be done by repetitive additions and subtractions respectively</a:t>
            </a:r>
            <a:r>
              <a:rPr lang="en-US" sz="2800" dirty="0" smtClean="0"/>
              <a:t>.</a:t>
            </a:r>
          </a:p>
          <a:p>
            <a:endParaRPr lang="en-US" sz="2800" dirty="0"/>
          </a:p>
          <a:p>
            <a:r>
              <a:rPr lang="en-US" sz="2800" u="sng" dirty="0" smtClean="0"/>
              <a:t>-logical operations</a:t>
            </a:r>
            <a:r>
              <a:rPr lang="en-US" sz="2800" dirty="0" smtClean="0"/>
              <a:t>:</a:t>
            </a:r>
          </a:p>
          <a:p>
            <a:r>
              <a:rPr lang="en-US" sz="2800" dirty="0" smtClean="0"/>
              <a:t>These </a:t>
            </a:r>
            <a:r>
              <a:rPr lang="en-US" sz="2800" dirty="0"/>
              <a:t>include operations like AND, OR, NOT, XOR, NOR, NAND, etc.</a:t>
            </a:r>
          </a:p>
          <a:p>
            <a:r>
              <a:rPr lang="en-US" sz="2800" dirty="0"/>
              <a:t>Bit-Shifting Operations − This pertains to shifting the positions of the bits by a certain number of places either towards the right or left, which is considered a multiplication or division operations</a:t>
            </a:r>
            <a:r>
              <a:rPr lang="en-US" sz="3200" dirty="0"/>
              <a:t>.</a:t>
            </a:r>
          </a:p>
        </p:txBody>
      </p:sp>
    </p:spTree>
    <p:extLst>
      <p:ext uri="{BB962C8B-B14F-4D97-AF65-F5344CB8AC3E}">
        <p14:creationId xmlns:p14="http://schemas.microsoft.com/office/powerpoint/2010/main" val="27809824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445015-1BED-7AD3-42CD-11DA79C304B8}"/>
              </a:ext>
            </a:extLst>
          </p:cNvPr>
          <p:cNvSpPr>
            <a:spLocks noGrp="1"/>
          </p:cNvSpPr>
          <p:nvPr>
            <p:ph type="title"/>
          </p:nvPr>
        </p:nvSpPr>
        <p:spPr>
          <a:xfrm>
            <a:off x="973363" y="3889420"/>
            <a:ext cx="9884664" cy="1052075"/>
          </a:xfrm>
        </p:spPr>
        <p:txBody>
          <a:bodyPr>
            <a:noAutofit/>
          </a:bodyPr>
          <a:lstStyle/>
          <a:p>
            <a:r>
              <a:rPr lang="en-US" sz="7200" b="1" dirty="0"/>
              <a:t>Adder-subtractor</a:t>
            </a:r>
          </a:p>
        </p:txBody>
      </p:sp>
      <p:sp>
        <p:nvSpPr>
          <p:cNvPr id="3" name="Text Placeholder 2">
            <a:extLst>
              <a:ext uri="{FF2B5EF4-FFF2-40B4-BE49-F238E27FC236}">
                <a16:creationId xmlns:a16="http://schemas.microsoft.com/office/drawing/2014/main" xmlns="" id="{011C7632-E980-0750-3365-C1FCCE2F2C48}"/>
              </a:ext>
            </a:extLst>
          </p:cNvPr>
          <p:cNvSpPr>
            <a:spLocks noGrp="1"/>
          </p:cNvSpPr>
          <p:nvPr>
            <p:ph type="body" idx="1"/>
          </p:nvPr>
        </p:nvSpPr>
        <p:spPr>
          <a:xfrm>
            <a:off x="973363" y="4803047"/>
            <a:ext cx="9884664" cy="457200"/>
          </a:xfrm>
        </p:spPr>
        <p:txBody>
          <a:bodyPr/>
          <a:lstStyle/>
          <a:p>
            <a:r>
              <a:rPr lang="en-US" b="1" dirty="0"/>
              <a:t>Rawan </a:t>
            </a:r>
            <a:r>
              <a:rPr lang="en-US" b="1" dirty="0" err="1"/>
              <a:t>mohamed</a:t>
            </a:r>
            <a:endParaRPr lang="en-US" b="1" dirty="0"/>
          </a:p>
        </p:txBody>
      </p:sp>
    </p:spTree>
    <p:extLst>
      <p:ext uri="{BB962C8B-B14F-4D97-AF65-F5344CB8AC3E}">
        <p14:creationId xmlns:p14="http://schemas.microsoft.com/office/powerpoint/2010/main" val="491680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66A896E-9D4B-213E-431C-2F4565BFC9FD}"/>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xmlns="" id="{D8A0CD11-6F7E-5326-4894-FE79C7183367}"/>
              </a:ext>
            </a:extLst>
          </p:cNvPr>
          <p:cNvSpPr>
            <a:spLocks noGrp="1"/>
          </p:cNvSpPr>
          <p:nvPr>
            <p:ph type="sldNum" sz="quarter" idx="12"/>
          </p:nvPr>
        </p:nvSpPr>
        <p:spPr/>
        <p:txBody>
          <a:bodyPr/>
          <a:lstStyle/>
          <a:p>
            <a:fld id="{294A09A9-5501-47C1-A89A-A340965A2BE2}" type="slidenum">
              <a:rPr lang="en-US" smtClean="0"/>
              <a:t>6</a:t>
            </a:fld>
            <a:endParaRPr lang="en-US" dirty="0"/>
          </a:p>
        </p:txBody>
      </p:sp>
      <p:sp>
        <p:nvSpPr>
          <p:cNvPr id="5" name="TextBox 4">
            <a:extLst>
              <a:ext uri="{FF2B5EF4-FFF2-40B4-BE49-F238E27FC236}">
                <a16:creationId xmlns:a16="http://schemas.microsoft.com/office/drawing/2014/main" xmlns="" id="{23D41221-E2F5-42F1-E7E2-F9E98E0AF854}"/>
              </a:ext>
            </a:extLst>
          </p:cNvPr>
          <p:cNvSpPr txBox="1"/>
          <p:nvPr/>
        </p:nvSpPr>
        <p:spPr>
          <a:xfrm>
            <a:off x="228600" y="91519"/>
            <a:ext cx="11908884" cy="6801862"/>
          </a:xfrm>
          <a:prstGeom prst="rect">
            <a:avLst/>
          </a:prstGeom>
          <a:noFill/>
        </p:spPr>
        <p:txBody>
          <a:bodyPr wrap="square">
            <a:spAutoFit/>
          </a:bodyPr>
          <a:lstStyle/>
          <a:p>
            <a:r>
              <a:rPr lang="en-US" sz="3200" b="1" u="sng" dirty="0" smtClean="0">
                <a:effectLst/>
                <a:latin typeface="Arial" panose="020B0604020202020204" pitchFamily="34" charset="0"/>
              </a:rPr>
              <a:t>4-bit binary Adder-</a:t>
            </a:r>
            <a:r>
              <a:rPr lang="en-US" sz="3200" b="1" u="sng" dirty="0" err="1" smtClean="0">
                <a:effectLst/>
                <a:latin typeface="Arial" panose="020B0604020202020204" pitchFamily="34" charset="0"/>
              </a:rPr>
              <a:t>Subtractor</a:t>
            </a:r>
            <a:r>
              <a:rPr lang="en-US" sz="3200" b="1" u="sng" dirty="0" smtClean="0">
                <a:effectLst/>
                <a:latin typeface="Arial" panose="020B0604020202020204" pitchFamily="34" charset="0"/>
              </a:rPr>
              <a:t>:</a:t>
            </a:r>
            <a:endParaRPr lang="en-US" sz="3200" b="1" u="sng" dirty="0">
              <a:effectLst/>
              <a:latin typeface="Arial" panose="020B0604020202020204" pitchFamily="34" charset="0"/>
            </a:endParaRPr>
          </a:p>
          <a:p>
            <a:r>
              <a:rPr lang="en-US" sz="2000" dirty="0" smtClean="0">
                <a:effectLst/>
                <a:latin typeface="Arial" panose="020B0604020202020204" pitchFamily="34" charset="0"/>
              </a:rPr>
              <a:t>- </a:t>
            </a:r>
            <a:r>
              <a:rPr lang="en-US" sz="2400" dirty="0" smtClean="0">
                <a:effectLst/>
                <a:latin typeface="Arial" panose="020B0604020202020204" pitchFamily="34" charset="0"/>
              </a:rPr>
              <a:t>the </a:t>
            </a:r>
            <a:r>
              <a:rPr lang="en-US" sz="2400" dirty="0">
                <a:effectLst/>
                <a:latin typeface="Arial" panose="020B0604020202020204" pitchFamily="34" charset="0"/>
              </a:rPr>
              <a:t>first full adder has a control line directly as its input(</a:t>
            </a:r>
            <a:r>
              <a:rPr lang="en-US" sz="2400" dirty="0" err="1">
                <a:effectLst/>
                <a:latin typeface="Arial" panose="020B0604020202020204" pitchFamily="34" charset="0"/>
              </a:rPr>
              <a:t>input,carry</a:t>
            </a:r>
            <a:r>
              <a:rPr lang="en-US" sz="2400" dirty="0">
                <a:effectLst/>
                <a:latin typeface="Arial" panose="020B0604020202020204" pitchFamily="34" charset="0"/>
              </a:rPr>
              <a:t> </a:t>
            </a:r>
            <a:r>
              <a:rPr lang="en-US" sz="2400" dirty="0" err="1">
                <a:effectLst/>
                <a:latin typeface="Arial" panose="020B0604020202020204" pitchFamily="34" charset="0"/>
              </a:rPr>
              <a:t>Cin</a:t>
            </a:r>
            <a:r>
              <a:rPr lang="en-US" sz="2400" dirty="0">
                <a:effectLst/>
                <a:latin typeface="Arial" panose="020B0604020202020204" pitchFamily="34" charset="0"/>
              </a:rPr>
              <a:t>), The input A0 (The least significant bit of A) is directly input in the full adder. The third input is the </a:t>
            </a:r>
            <a:r>
              <a:rPr lang="en-US" sz="2400" dirty="0" err="1">
                <a:effectLst/>
                <a:latin typeface="Arial" panose="020B0604020202020204" pitchFamily="34" charset="0"/>
              </a:rPr>
              <a:t>xor</a:t>
            </a:r>
            <a:r>
              <a:rPr lang="en-US" sz="2400" dirty="0">
                <a:effectLst/>
                <a:latin typeface="Arial" panose="020B0604020202020204" pitchFamily="34" charset="0"/>
              </a:rPr>
              <a:t> of B0 and selection bit. The two outputs produced are Sum/Difference (S0) and Carry (C0</a:t>
            </a:r>
            <a:r>
              <a:rPr lang="en-US" sz="2400" dirty="0" smtClean="0">
                <a:effectLst/>
                <a:latin typeface="Arial" panose="020B0604020202020204" pitchFamily="34" charset="0"/>
              </a:rPr>
              <a:t>).</a:t>
            </a:r>
          </a:p>
          <a:p>
            <a:r>
              <a:rPr lang="en-US" sz="2400" dirty="0"/>
              <a:t/>
            </a:r>
            <a:br>
              <a:rPr lang="en-US" sz="2400" dirty="0"/>
            </a:br>
            <a:r>
              <a:rPr lang="en-US" sz="2400" dirty="0"/>
              <a:t>-</a:t>
            </a:r>
            <a:r>
              <a:rPr lang="en-US" sz="2400" dirty="0" smtClean="0"/>
              <a:t> </a:t>
            </a:r>
            <a:r>
              <a:rPr lang="en-US" sz="2400" dirty="0" smtClean="0">
                <a:effectLst/>
                <a:latin typeface="Arial" panose="020B0604020202020204" pitchFamily="34" charset="0"/>
              </a:rPr>
              <a:t>If </a:t>
            </a:r>
            <a:r>
              <a:rPr lang="en-US" sz="2400" dirty="0">
                <a:effectLst/>
                <a:latin typeface="Arial" panose="020B0604020202020204" pitchFamily="34" charset="0"/>
              </a:rPr>
              <a:t>the value of selection bit (Control line) is 1, the output of B0(</a:t>
            </a:r>
            <a:r>
              <a:rPr lang="en-US" sz="2400" dirty="0" err="1">
                <a:effectLst/>
                <a:latin typeface="Arial" panose="020B0604020202020204" pitchFamily="34" charset="0"/>
              </a:rPr>
              <a:t>xor</a:t>
            </a:r>
            <a:r>
              <a:rPr lang="en-US" sz="2400" dirty="0">
                <a:effectLst/>
                <a:latin typeface="Arial" panose="020B0604020202020204" pitchFamily="34" charset="0"/>
              </a:rPr>
              <a:t>) selection bit =B0′ (Complement B0). </a:t>
            </a:r>
            <a:r>
              <a:rPr lang="en-US" sz="2400" dirty="0" smtClean="0">
                <a:effectLst/>
                <a:latin typeface="Arial" panose="020B0604020202020204" pitchFamily="34" charset="0"/>
              </a:rPr>
              <a:t>Thus </a:t>
            </a:r>
            <a:r>
              <a:rPr lang="en-US" sz="2400" dirty="0">
                <a:effectLst/>
                <a:latin typeface="Arial" panose="020B0604020202020204" pitchFamily="34" charset="0"/>
              </a:rPr>
              <a:t>the operation would be A+(B0′). </a:t>
            </a:r>
          </a:p>
          <a:p>
            <a:r>
              <a:rPr lang="en-US" sz="2400" dirty="0" smtClean="0">
                <a:effectLst/>
                <a:latin typeface="Arial" panose="020B0604020202020204" pitchFamily="34" charset="0"/>
              </a:rPr>
              <a:t>-Now </a:t>
            </a:r>
            <a:r>
              <a:rPr lang="en-US" sz="2400" dirty="0">
                <a:effectLst/>
                <a:latin typeface="Arial" panose="020B0604020202020204" pitchFamily="34" charset="0"/>
              </a:rPr>
              <a:t>2’s complement subtraction for two numbers A and B is given by A+B’+</a:t>
            </a:r>
            <a:r>
              <a:rPr lang="en-US" sz="2400" dirty="0" err="1">
                <a:effectLst/>
                <a:latin typeface="Arial" panose="020B0604020202020204" pitchFamily="34" charset="0"/>
              </a:rPr>
              <a:t>Cin</a:t>
            </a:r>
            <a:r>
              <a:rPr lang="en-US" sz="2400" dirty="0">
                <a:effectLst/>
                <a:latin typeface="Arial" panose="020B0604020202020204" pitchFamily="34" charset="0"/>
              </a:rPr>
              <a:t>. </a:t>
            </a:r>
          </a:p>
          <a:p>
            <a:r>
              <a:rPr lang="en-US" sz="2400" dirty="0">
                <a:effectLst/>
                <a:latin typeface="Arial" panose="020B0604020202020204" pitchFamily="34" charset="0"/>
              </a:rPr>
              <a:t>This suggests that when selection bit =1, the operation being performed on the four-bit numbers is subtraction</a:t>
            </a:r>
            <a:r>
              <a:rPr lang="en-US" sz="2400" dirty="0" smtClean="0">
                <a:effectLst/>
                <a:latin typeface="Arial" panose="020B0604020202020204" pitchFamily="34" charset="0"/>
              </a:rPr>
              <a:t>.</a:t>
            </a:r>
          </a:p>
          <a:p>
            <a:r>
              <a:rPr lang="en-US" sz="2400" dirty="0"/>
              <a:t/>
            </a:r>
            <a:br>
              <a:rPr lang="en-US" sz="2400" dirty="0"/>
            </a:br>
            <a:r>
              <a:rPr lang="en-US" sz="2400" dirty="0" smtClean="0"/>
              <a:t>-</a:t>
            </a:r>
            <a:r>
              <a:rPr lang="en-US" sz="2400" dirty="0" smtClean="0">
                <a:effectLst/>
                <a:latin typeface="Arial" panose="020B0604020202020204" pitchFamily="34" charset="0"/>
              </a:rPr>
              <a:t>Similarly </a:t>
            </a:r>
            <a:r>
              <a:rPr lang="en-US" sz="2400" dirty="0">
                <a:effectLst/>
                <a:latin typeface="Arial" panose="020B0604020202020204" pitchFamily="34" charset="0"/>
              </a:rPr>
              <a:t>If the Value of selection bit =0, B0 (</a:t>
            </a:r>
            <a:r>
              <a:rPr lang="en-US" sz="2400" dirty="0" err="1">
                <a:effectLst/>
                <a:latin typeface="Arial" panose="020B0604020202020204" pitchFamily="34" charset="0"/>
              </a:rPr>
              <a:t>xor</a:t>
            </a:r>
            <a:r>
              <a:rPr lang="en-US" sz="2400" dirty="0">
                <a:effectLst/>
                <a:latin typeface="Arial" panose="020B0604020202020204" pitchFamily="34" charset="0"/>
              </a:rPr>
              <a:t>) K=B0. The operation is A+B which is simple binary addition. </a:t>
            </a:r>
          </a:p>
          <a:p>
            <a:r>
              <a:rPr lang="en-US" sz="2400" dirty="0" smtClean="0">
                <a:effectLst/>
                <a:latin typeface="Arial" panose="020B0604020202020204" pitchFamily="34" charset="0"/>
              </a:rPr>
              <a:t>-This </a:t>
            </a:r>
            <a:r>
              <a:rPr lang="en-US" sz="2400" dirty="0">
                <a:effectLst/>
                <a:latin typeface="Arial" panose="020B0604020202020204" pitchFamily="34" charset="0"/>
              </a:rPr>
              <a:t>suggests that When selection bit =0, the operation is performed on the four-bit numbers </a:t>
            </a:r>
            <a:r>
              <a:rPr lang="en-US" sz="2400" dirty="0" smtClean="0">
                <a:effectLst/>
                <a:latin typeface="Arial" panose="020B0604020202020204" pitchFamily="34" charset="0"/>
              </a:rPr>
              <a:t>in addition</a:t>
            </a:r>
            <a:r>
              <a:rPr lang="en-US" sz="2400" dirty="0">
                <a:effectLst/>
                <a:latin typeface="Arial" panose="020B0604020202020204" pitchFamily="34" charset="0"/>
              </a:rPr>
              <a:t>.</a:t>
            </a:r>
            <a:r>
              <a:rPr lang="en-US" sz="2400" dirty="0"/>
              <a:t/>
            </a:r>
            <a:br>
              <a:rPr lang="en-US" sz="2400" dirty="0"/>
            </a:br>
            <a:r>
              <a:rPr lang="en-US" sz="2400" dirty="0">
                <a:effectLst/>
                <a:latin typeface="Arial" panose="020B0604020202020204" pitchFamily="34" charset="0"/>
              </a:rPr>
              <a:t>Then C0 is serially passed to the second full adder as one of it’s inputs.</a:t>
            </a:r>
          </a:p>
          <a:p>
            <a:r>
              <a:rPr lang="en-US" sz="2000" dirty="0">
                <a:effectLst/>
                <a:latin typeface="Arial" panose="020B0604020202020204" pitchFamily="34" charset="0"/>
              </a:rPr>
              <a:t> </a:t>
            </a:r>
            <a:endParaRPr lang="en-US" sz="2000" dirty="0"/>
          </a:p>
        </p:txBody>
      </p:sp>
    </p:spTree>
    <p:extLst>
      <p:ext uri="{BB962C8B-B14F-4D97-AF65-F5344CB8AC3E}">
        <p14:creationId xmlns:p14="http://schemas.microsoft.com/office/powerpoint/2010/main" val="2098367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B2A017A6-28CD-DFC7-A3F6-6A01C9E5397E}"/>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xmlns="" id="{E495AECE-6251-3C42-F147-E58779FF1410}"/>
              </a:ext>
            </a:extLst>
          </p:cNvPr>
          <p:cNvSpPr>
            <a:spLocks noGrp="1"/>
          </p:cNvSpPr>
          <p:nvPr>
            <p:ph type="sldNum" sz="quarter" idx="12"/>
          </p:nvPr>
        </p:nvSpPr>
        <p:spPr/>
        <p:txBody>
          <a:bodyPr/>
          <a:lstStyle/>
          <a:p>
            <a:fld id="{294A09A9-5501-47C1-A89A-A340965A2BE2}" type="slidenum">
              <a:rPr lang="en-US" smtClean="0"/>
              <a:t>7</a:t>
            </a:fld>
            <a:endParaRPr lang="en-US" dirty="0"/>
          </a:p>
        </p:txBody>
      </p:sp>
      <p:pic>
        <p:nvPicPr>
          <p:cNvPr id="7" name="Picture 6">
            <a:extLst>
              <a:ext uri="{FF2B5EF4-FFF2-40B4-BE49-F238E27FC236}">
                <a16:creationId xmlns:a16="http://schemas.microsoft.com/office/drawing/2014/main" xmlns="" id="{ECA490CF-8DCD-2875-0157-A8740E163911}"/>
              </a:ext>
            </a:extLst>
          </p:cNvPr>
          <p:cNvPicPr>
            <a:picLocks noChangeAspect="1"/>
          </p:cNvPicPr>
          <p:nvPr/>
        </p:nvPicPr>
        <p:blipFill>
          <a:blip r:embed="rId2"/>
          <a:stretch>
            <a:fillRect/>
          </a:stretch>
        </p:blipFill>
        <p:spPr>
          <a:xfrm>
            <a:off x="341487" y="2745403"/>
            <a:ext cx="11089433" cy="3610947"/>
          </a:xfrm>
          <a:prstGeom prst="rect">
            <a:avLst/>
          </a:prstGeom>
        </p:spPr>
      </p:pic>
      <p:sp>
        <p:nvSpPr>
          <p:cNvPr id="4" name="Rectangle 3"/>
          <p:cNvSpPr/>
          <p:nvPr/>
        </p:nvSpPr>
        <p:spPr>
          <a:xfrm>
            <a:off x="111967" y="2195612"/>
            <a:ext cx="1961434" cy="461665"/>
          </a:xfrm>
          <a:prstGeom prst="rect">
            <a:avLst/>
          </a:prstGeom>
        </p:spPr>
        <p:txBody>
          <a:bodyPr wrap="none">
            <a:spAutoFit/>
          </a:bodyPr>
          <a:lstStyle/>
          <a:p>
            <a:r>
              <a:rPr lang="en-US" sz="2400" b="1" u="sng" dirty="0" smtClean="0">
                <a:latin typeface="Arial" panose="020B0604020202020204" pitchFamily="34" charset="0"/>
              </a:rPr>
              <a:t>-Truth table:</a:t>
            </a:r>
            <a:endParaRPr lang="en-US" sz="2400" b="1" u="sng" dirty="0"/>
          </a:p>
        </p:txBody>
      </p:sp>
      <p:sp>
        <p:nvSpPr>
          <p:cNvPr id="6" name="TextBox 5"/>
          <p:cNvSpPr txBox="1"/>
          <p:nvPr/>
        </p:nvSpPr>
        <p:spPr>
          <a:xfrm>
            <a:off x="341487" y="283335"/>
            <a:ext cx="11609721" cy="2031325"/>
          </a:xfrm>
          <a:prstGeom prst="rect">
            <a:avLst/>
          </a:prstGeom>
          <a:noFill/>
        </p:spPr>
        <p:txBody>
          <a:bodyPr wrap="square" rtlCol="0">
            <a:spAutoFit/>
          </a:bodyPr>
          <a:lstStyle/>
          <a:p>
            <a:r>
              <a:rPr lang="en-US" dirty="0" smtClean="0">
                <a:latin typeface="Arial" panose="020B0604020202020204" pitchFamily="34" charset="0"/>
              </a:rPr>
              <a:t>- Then </a:t>
            </a:r>
            <a:r>
              <a:rPr lang="en-US" dirty="0">
                <a:latin typeface="Arial" panose="020B0604020202020204" pitchFamily="34" charset="0"/>
              </a:rPr>
              <a:t>C0 is serially passed to the second full adder as one of it’s inputs.</a:t>
            </a:r>
          </a:p>
          <a:p>
            <a:r>
              <a:rPr lang="en-US" dirty="0">
                <a:latin typeface="Arial" panose="020B0604020202020204" pitchFamily="34" charset="0"/>
              </a:rPr>
              <a:t> The sum/difference S0 is recorded as the least significant bit of the sum/difference. A1, A2, A3 are direct inputs to the second, third and fourth full adders. </a:t>
            </a:r>
          </a:p>
          <a:p>
            <a:r>
              <a:rPr lang="en-US" dirty="0">
                <a:latin typeface="Arial" panose="020B0604020202020204" pitchFamily="34" charset="0"/>
              </a:rPr>
              <a:t>Then the third input is the B1, B2, B3 XOR with selection bit to the second, third and fourth full adder respectively. The carry C1, C2 are serially passed to the successive full adder as one of the inputs. C3 becomes the total carry to the sum/difference. S1, S2, S3 are recorded to form the result with S0.</a:t>
            </a:r>
            <a:r>
              <a:rPr lang="en-US" dirty="0"/>
              <a:t/>
            </a:r>
            <a:br>
              <a:rPr lang="en-US" dirty="0"/>
            </a:br>
            <a:r>
              <a:rPr lang="en-US" dirty="0">
                <a:latin typeface="Arial" panose="020B0604020202020204" pitchFamily="34" charset="0"/>
              </a:rPr>
              <a:t>For an n-bit binary adder-</a:t>
            </a:r>
            <a:r>
              <a:rPr lang="en-US" dirty="0" err="1">
                <a:latin typeface="Arial" panose="020B0604020202020204" pitchFamily="34" charset="0"/>
              </a:rPr>
              <a:t>subtractor</a:t>
            </a:r>
            <a:r>
              <a:rPr lang="en-US" dirty="0">
                <a:latin typeface="Arial" panose="020B0604020202020204" pitchFamily="34" charset="0"/>
              </a:rPr>
              <a:t>, we use n number of full adders.</a:t>
            </a:r>
            <a:endParaRPr lang="en-US" dirty="0"/>
          </a:p>
        </p:txBody>
      </p:sp>
    </p:spTree>
    <p:extLst>
      <p:ext uri="{BB962C8B-B14F-4D97-AF65-F5344CB8AC3E}">
        <p14:creationId xmlns:p14="http://schemas.microsoft.com/office/powerpoint/2010/main" val="512618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5D01B590-B7B3-F188-667F-6B31C9F0E7A6}"/>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xmlns="" id="{81ADAFA0-0DF3-3313-15DF-72CC49ACD0B3}"/>
              </a:ext>
            </a:extLst>
          </p:cNvPr>
          <p:cNvSpPr>
            <a:spLocks noGrp="1"/>
          </p:cNvSpPr>
          <p:nvPr>
            <p:ph type="sldNum" sz="quarter" idx="12"/>
          </p:nvPr>
        </p:nvSpPr>
        <p:spPr/>
        <p:txBody>
          <a:bodyPr/>
          <a:lstStyle/>
          <a:p>
            <a:fld id="{294A09A9-5501-47C1-A89A-A340965A2BE2}" type="slidenum">
              <a:rPr lang="en-US" smtClean="0"/>
              <a:t>8</a:t>
            </a:fld>
            <a:endParaRPr lang="en-US" dirty="0"/>
          </a:p>
        </p:txBody>
      </p:sp>
      <p:pic>
        <p:nvPicPr>
          <p:cNvPr id="4" name="Picture 3">
            <a:extLst>
              <a:ext uri="{FF2B5EF4-FFF2-40B4-BE49-F238E27FC236}">
                <a16:creationId xmlns:a16="http://schemas.microsoft.com/office/drawing/2014/main" xmlns="" id="{3CA94C6C-BFDB-44AC-179E-216CEFB8F622}"/>
              </a:ext>
            </a:extLst>
          </p:cNvPr>
          <p:cNvPicPr>
            <a:picLocks noChangeAspect="1"/>
          </p:cNvPicPr>
          <p:nvPr/>
        </p:nvPicPr>
        <p:blipFill>
          <a:blip r:embed="rId2"/>
          <a:stretch>
            <a:fillRect/>
          </a:stretch>
        </p:blipFill>
        <p:spPr>
          <a:xfrm>
            <a:off x="121298" y="450761"/>
            <a:ext cx="8276253" cy="6270713"/>
          </a:xfrm>
          <a:prstGeom prst="rect">
            <a:avLst/>
          </a:prstGeom>
        </p:spPr>
      </p:pic>
      <p:sp>
        <p:nvSpPr>
          <p:cNvPr id="6" name="TextBox 5">
            <a:extLst>
              <a:ext uri="{FF2B5EF4-FFF2-40B4-BE49-F238E27FC236}">
                <a16:creationId xmlns:a16="http://schemas.microsoft.com/office/drawing/2014/main" xmlns="" id="{94D49F3F-831A-A7D0-B37E-E4FF6CB925BB}"/>
              </a:ext>
            </a:extLst>
          </p:cNvPr>
          <p:cNvSpPr txBox="1"/>
          <p:nvPr/>
        </p:nvSpPr>
        <p:spPr>
          <a:xfrm>
            <a:off x="121298" y="51515"/>
            <a:ext cx="8822094" cy="873316"/>
          </a:xfrm>
          <a:prstGeom prst="rect">
            <a:avLst/>
          </a:prstGeom>
          <a:noFill/>
        </p:spPr>
        <p:txBody>
          <a:bodyPr wrap="square">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sz="2400" b="1" u="sng" kern="100" dirty="0">
                <a:latin typeface="Calibri" panose="020F0502020204030204" pitchFamily="34" charset="0"/>
                <a:ea typeface="Calibri" panose="020F0502020204030204" pitchFamily="34" charset="0"/>
                <a:cs typeface="Arial" panose="020B0604020202020204" pitchFamily="34" charset="0"/>
              </a:rPr>
              <a:t>Circuit design</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9732813A-FEEE-2F52-A16E-A8A324C368FA}"/>
              </a:ext>
            </a:extLst>
          </p:cNvPr>
          <p:cNvPicPr>
            <a:picLocks noChangeAspect="1"/>
          </p:cNvPicPr>
          <p:nvPr/>
        </p:nvPicPr>
        <p:blipFill>
          <a:blip r:embed="rId3"/>
          <a:stretch>
            <a:fillRect/>
          </a:stretch>
        </p:blipFill>
        <p:spPr>
          <a:xfrm>
            <a:off x="8574459" y="450761"/>
            <a:ext cx="3376749" cy="3039413"/>
          </a:xfrm>
          <a:prstGeom prst="rect">
            <a:avLst/>
          </a:prstGeom>
        </p:spPr>
      </p:pic>
      <p:pic>
        <p:nvPicPr>
          <p:cNvPr id="10" name="Picture 9">
            <a:extLst>
              <a:ext uri="{FF2B5EF4-FFF2-40B4-BE49-F238E27FC236}">
                <a16:creationId xmlns:a16="http://schemas.microsoft.com/office/drawing/2014/main" xmlns="" id="{FFD4AFAB-920B-7964-B9C0-F0CA39BC22D7}"/>
              </a:ext>
            </a:extLst>
          </p:cNvPr>
          <p:cNvPicPr>
            <a:picLocks noChangeAspect="1"/>
          </p:cNvPicPr>
          <p:nvPr/>
        </p:nvPicPr>
        <p:blipFill>
          <a:blip r:embed="rId4"/>
          <a:stretch>
            <a:fillRect/>
          </a:stretch>
        </p:blipFill>
        <p:spPr>
          <a:xfrm>
            <a:off x="8574459" y="3593206"/>
            <a:ext cx="3376749" cy="3098431"/>
          </a:xfrm>
          <a:prstGeom prst="rect">
            <a:avLst/>
          </a:prstGeom>
        </p:spPr>
      </p:pic>
    </p:spTree>
    <p:extLst>
      <p:ext uri="{BB962C8B-B14F-4D97-AF65-F5344CB8AC3E}">
        <p14:creationId xmlns:p14="http://schemas.microsoft.com/office/powerpoint/2010/main" val="2122730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2389D2-7964-BAAB-840C-EF3B6A4F5F58}"/>
              </a:ext>
            </a:extLst>
          </p:cNvPr>
          <p:cNvSpPr>
            <a:spLocks noGrp="1"/>
          </p:cNvSpPr>
          <p:nvPr>
            <p:ph type="title"/>
          </p:nvPr>
        </p:nvSpPr>
        <p:spPr/>
        <p:txBody>
          <a:bodyPr/>
          <a:lstStyle/>
          <a:p>
            <a:r>
              <a:rPr lang="en-US" dirty="0"/>
              <a:t>Comparator</a:t>
            </a:r>
          </a:p>
        </p:txBody>
      </p:sp>
      <p:sp>
        <p:nvSpPr>
          <p:cNvPr id="3" name="Text Placeholder 2">
            <a:extLst>
              <a:ext uri="{FF2B5EF4-FFF2-40B4-BE49-F238E27FC236}">
                <a16:creationId xmlns:a16="http://schemas.microsoft.com/office/drawing/2014/main" xmlns="" id="{AD3DA62F-27B9-6F1B-F884-132B38BF2777}"/>
              </a:ext>
            </a:extLst>
          </p:cNvPr>
          <p:cNvSpPr>
            <a:spLocks noGrp="1"/>
          </p:cNvSpPr>
          <p:nvPr>
            <p:ph type="body" idx="1"/>
          </p:nvPr>
        </p:nvSpPr>
        <p:spPr/>
        <p:txBody>
          <a:bodyPr/>
          <a:lstStyle/>
          <a:p>
            <a:r>
              <a:rPr lang="en-US" dirty="0" err="1"/>
              <a:t>Nermeen</a:t>
            </a:r>
            <a:r>
              <a:rPr lang="en-US" dirty="0"/>
              <a:t> </a:t>
            </a:r>
            <a:r>
              <a:rPr lang="en-US" dirty="0" err="1"/>
              <a:t>ahmed</a:t>
            </a:r>
            <a:endParaRPr lang="en-US" dirty="0"/>
          </a:p>
        </p:txBody>
      </p:sp>
    </p:spTree>
    <p:extLst>
      <p:ext uri="{BB962C8B-B14F-4D97-AF65-F5344CB8AC3E}">
        <p14:creationId xmlns:p14="http://schemas.microsoft.com/office/powerpoint/2010/main" val="29921125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2.xml><?xml version="1.0" encoding="utf-8"?>
<ds:datastoreItem xmlns:ds="http://schemas.openxmlformats.org/officeDocument/2006/customXml" ds:itemID="{8FBB2F3B-6257-41BB-8B64-5AC7494F274B}">
  <ds:schemaRefs>
    <ds:schemaRef ds:uri="http://www.w3.org/XML/1998/namespace"/>
    <ds:schemaRef ds:uri="http://purl.org/dc/elements/1.1/"/>
    <ds:schemaRef ds:uri="http://schemas.microsoft.com/office/2006/metadata/properties"/>
    <ds:schemaRef ds:uri="http://schemas.openxmlformats.org/package/2006/metadata/core-properties"/>
    <ds:schemaRef ds:uri="16c05727-aa75-4e4a-9b5f-8a80a1165891"/>
    <ds:schemaRef ds:uri="http://schemas.microsoft.com/office/2006/documentManagement/types"/>
    <ds:schemaRef ds:uri="http://purl.org/dc/dcmitype/"/>
    <ds:schemaRef ds:uri="http://schemas.microsoft.com/office/infopath/2007/PartnerControls"/>
    <ds:schemaRef ds:uri="71af3243-3dd4-4a8d-8c0d-dd76da1f02a5"/>
    <ds:schemaRef ds:uri="230e9df3-be65-4c73-a93b-d1236ebd677e"/>
    <ds:schemaRef ds:uri="http://schemas.microsoft.com/sharepoint/v3"/>
    <ds:schemaRef ds:uri="http://purl.org/dc/terms/"/>
  </ds:schemaRefs>
</ds:datastoreItem>
</file>

<file path=customXml/itemProps3.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{85AEFDBE-8BD2-4224-A91E-02986167D973}tf56410444_win32</Template>
  <TotalTime>158</TotalTime>
  <Words>832</Words>
  <Application>Microsoft Office PowerPoint</Application>
  <PresentationFormat>Widescreen</PresentationFormat>
  <Paragraphs>147</Paragraphs>
  <Slides>30</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Arial</vt:lpstr>
      <vt:lpstr>Baskerville</vt:lpstr>
      <vt:lpstr>Baskerville Old Face</vt:lpstr>
      <vt:lpstr>Calibri</vt:lpstr>
      <vt:lpstr>Calibri Light</vt:lpstr>
      <vt:lpstr>Courier New</vt:lpstr>
      <vt:lpstr>Gill Sans Light</vt:lpstr>
      <vt:lpstr>Gill Sans Nova</vt:lpstr>
      <vt:lpstr>Gill Sans Nova Light</vt:lpstr>
      <vt:lpstr>Gill Sans Nova Light (Body)</vt:lpstr>
      <vt:lpstr>Times New Roman</vt:lpstr>
      <vt:lpstr>Office Theme</vt:lpstr>
      <vt:lpstr>1-toqa sameh (32) 2-rawan Mohamed (37) 3-bassant ehab (28) 4-mariam reda (76) 5-haidy walid  (92) 6-nermeen ahmed (87) </vt:lpstr>
      <vt:lpstr>Agenda:</vt:lpstr>
      <vt:lpstr>Introduction</vt:lpstr>
      <vt:lpstr>PowerPoint Presentation</vt:lpstr>
      <vt:lpstr>Adder-subtractor</vt:lpstr>
      <vt:lpstr>PowerPoint Presentation</vt:lpstr>
      <vt:lpstr>PowerPoint Presentation</vt:lpstr>
      <vt:lpstr>PowerPoint Presentation</vt:lpstr>
      <vt:lpstr>Comparator</vt:lpstr>
      <vt:lpstr>PowerPoint Presentation</vt:lpstr>
      <vt:lpstr>PowerPoint Presentation</vt:lpstr>
      <vt:lpstr>One’s and two’s complement</vt:lpstr>
      <vt:lpstr>PowerPoint Presentation</vt:lpstr>
      <vt:lpstr>PowerPoint Presentation</vt:lpstr>
      <vt:lpstr>PowerPoint Presentation</vt:lpstr>
      <vt:lpstr>PowerPoint Presentation</vt:lpstr>
      <vt:lpstr>XOR AND XNOR </vt:lpstr>
      <vt:lpstr>PowerPoint Presentation</vt:lpstr>
      <vt:lpstr>PowerPoint Presentation</vt:lpstr>
      <vt:lpstr>PowerPoint Presentation</vt:lpstr>
      <vt:lpstr>MULTIPLIER</vt:lpstr>
      <vt:lpstr>PowerPoint Presentation</vt:lpstr>
      <vt:lpstr>PowerPoint Presentation</vt:lpstr>
      <vt:lpstr>division</vt:lpstr>
      <vt:lpstr>PowerPoint Presentation</vt:lpstr>
      <vt:lpstr>PowerPoint Presentation</vt:lpstr>
      <vt:lpstr>Shifting left</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bassant ehab</dc:creator>
  <cp:lastModifiedBy>روان محمد فتحى محمد</cp:lastModifiedBy>
  <cp:revision>5</cp:revision>
  <dcterms:created xsi:type="dcterms:W3CDTF">2023-05-14T18:59:50Z</dcterms:created>
  <dcterms:modified xsi:type="dcterms:W3CDTF">2023-05-14T21:47:28Z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