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8" r:id="rId5"/>
    <p:sldId id="279" r:id="rId6"/>
    <p:sldId id="261" r:id="rId7"/>
    <p:sldId id="280" r:id="rId8"/>
    <p:sldId id="263" r:id="rId9"/>
    <p:sldId id="262" r:id="rId10"/>
    <p:sldId id="264" r:id="rId11"/>
    <p:sldId id="259" r:id="rId12"/>
    <p:sldId id="260" r:id="rId13"/>
    <p:sldId id="281" r:id="rId14"/>
    <p:sldId id="268" r:id="rId15"/>
    <p:sldId id="269" r:id="rId16"/>
    <p:sldId id="271" r:id="rId17"/>
    <p:sldId id="272" r:id="rId18"/>
    <p:sldId id="284" r:id="rId19"/>
    <p:sldId id="285" r:id="rId20"/>
    <p:sldId id="286" r:id="rId21"/>
    <p:sldId id="282" r:id="rId22"/>
    <p:sldId id="267"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0526" autoAdjust="0"/>
  </p:normalViewPr>
  <p:slideViewPr>
    <p:cSldViewPr>
      <p:cViewPr varScale="1">
        <p:scale>
          <a:sx n="51" d="100"/>
          <a:sy n="51" d="100"/>
        </p:scale>
        <p:origin x="-1926" y="-102"/>
      </p:cViewPr>
      <p:guideLst>
        <p:guide orient="horz" pos="2160"/>
        <p:guide pos="2880"/>
      </p:guideLst>
    </p:cSldViewPr>
  </p:slideViewPr>
  <p:outlineViewPr>
    <p:cViewPr>
      <p:scale>
        <a:sx n="33" d="100"/>
        <a:sy n="33" d="100"/>
      </p:scale>
      <p:origin x="0" y="121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1165F-F9CD-458C-AAE7-13A6268E1493}" type="datetimeFigureOut">
              <a:rPr lang="en-US" smtClean="0"/>
              <a:t>11/3/2018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DDD34-750E-474B-B12E-30DA9A94F952}" type="slidenum">
              <a:rPr lang="en-US" smtClean="0"/>
              <a:t>‹#›</a:t>
            </a:fld>
            <a:endParaRPr lang="en-US"/>
          </a:p>
        </p:txBody>
      </p:sp>
    </p:spTree>
    <p:extLst>
      <p:ext uri="{BB962C8B-B14F-4D97-AF65-F5344CB8AC3E}">
        <p14:creationId xmlns:p14="http://schemas.microsoft.com/office/powerpoint/2010/main" val="134347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android.com/guide/topics/manifest/manifest-intro.html" TargetMode="External"/><Relationship Id="rId7" Type="http://schemas.openxmlformats.org/officeDocument/2006/relationships/hyperlink" Target="https://developer.android.com/reference/android/content/Intent.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eveloper.android.com/reference/android/content/BroadcastReceiver.html" TargetMode="External"/><Relationship Id="rId5" Type="http://schemas.openxmlformats.org/officeDocument/2006/relationships/hyperlink" Target="https://developer.android.com/guide/topics/fundamentals/services.html" TargetMode="External"/><Relationship Id="rId4" Type="http://schemas.openxmlformats.org/officeDocument/2006/relationships/hyperlink" Target="https://developer.android.com/guide/topics/fundamentals/activities.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 software above the kernel, such as operating system libraries, application framework, application runtime, and all applications, run within the Application Sandbox</a:t>
            </a:r>
            <a:endParaRPr lang="en-US" dirty="0"/>
          </a:p>
        </p:txBody>
      </p:sp>
      <p:sp>
        <p:nvSpPr>
          <p:cNvPr id="4" name="Slide Number Placeholder 3"/>
          <p:cNvSpPr>
            <a:spLocks noGrp="1"/>
          </p:cNvSpPr>
          <p:nvPr>
            <p:ph type="sldNum" sz="quarter" idx="10"/>
          </p:nvPr>
        </p:nvSpPr>
        <p:spPr/>
        <p:txBody>
          <a:bodyPr/>
          <a:lstStyle/>
          <a:p>
            <a:fld id="{8C3DDD34-750E-474B-B12E-30DA9A94F952}" type="slidenum">
              <a:rPr lang="en-US" smtClean="0"/>
              <a:t>7</a:t>
            </a:fld>
            <a:endParaRPr lang="en-US"/>
          </a:p>
        </p:txBody>
      </p:sp>
    </p:spTree>
    <p:extLst>
      <p:ext uri="{BB962C8B-B14F-4D97-AF65-F5344CB8AC3E}">
        <p14:creationId xmlns:p14="http://schemas.microsoft.com/office/powerpoint/2010/main" val="261489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3DDD34-750E-474B-B12E-30DA9A94F952}" type="slidenum">
              <a:rPr lang="en-US" smtClean="0"/>
              <a:t>8</a:t>
            </a:fld>
            <a:endParaRPr lang="en-US"/>
          </a:p>
        </p:txBody>
      </p:sp>
    </p:spTree>
    <p:extLst>
      <p:ext uri="{BB962C8B-B14F-4D97-AF65-F5344CB8AC3E}">
        <p14:creationId xmlns:p14="http://schemas.microsoft.com/office/powerpoint/2010/main" val="314766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AndroidManifest.xml</a:t>
            </a:r>
            <a:r>
              <a:rPr lang="en-US" dirty="0" smtClean="0"/>
              <a:t>: The </a:t>
            </a:r>
            <a:r>
              <a:rPr lang="en-US" dirty="0" smtClean="0">
                <a:hlinkClick r:id="rId3"/>
              </a:rPr>
              <a:t>AndroidManifest.xml</a:t>
            </a:r>
            <a:r>
              <a:rPr lang="en-US" dirty="0" smtClean="0"/>
              <a:t> file is the control file that tells the system what to do with all the top-level components (specifically activities, services, broadcast receivers, and content providers described below) in an application. This also specifies which permissions are required.</a:t>
            </a:r>
          </a:p>
          <a:p>
            <a:r>
              <a:rPr lang="en-US" b="1" dirty="0" smtClean="0"/>
              <a:t>Activities</a:t>
            </a:r>
            <a:r>
              <a:rPr lang="en-US" dirty="0" smtClean="0"/>
              <a:t>: An </a:t>
            </a:r>
            <a:r>
              <a:rPr lang="en-US" dirty="0" smtClean="0">
                <a:hlinkClick r:id="rId4"/>
              </a:rPr>
              <a:t>Activity</a:t>
            </a:r>
            <a:r>
              <a:rPr lang="en-US" dirty="0" smtClean="0"/>
              <a:t> is, generally, the code for a single, user-focused task. It usually includes displaying a UI to the user, but it does not have to -- some Activities never display UIs. Typically, one of the application's Activities is the entry point to an application.</a:t>
            </a:r>
          </a:p>
          <a:p>
            <a:r>
              <a:rPr lang="en-US" b="1" dirty="0" smtClean="0"/>
              <a:t>Services</a:t>
            </a:r>
            <a:r>
              <a:rPr lang="en-US" dirty="0" smtClean="0"/>
              <a:t>: A </a:t>
            </a:r>
            <a:r>
              <a:rPr lang="en-US" dirty="0" smtClean="0">
                <a:hlinkClick r:id="rId5"/>
              </a:rPr>
              <a:t>Service</a:t>
            </a:r>
            <a:r>
              <a:rPr lang="en-US" dirty="0" smtClean="0"/>
              <a:t> is a body of code that runs in the background. It can run in its own process, or in the context of another application's process. Other components "bind" to a Service and invoke methods on it via remote procedure calls. An example of a Service is a media player: even when the user quits the media-selection UI, the user probably still intends for music to keep playing. A Service keeps the music going even when the UI has completed.</a:t>
            </a:r>
          </a:p>
          <a:p>
            <a:r>
              <a:rPr lang="en-US" b="1" dirty="0" smtClean="0"/>
              <a:t>Broadcast Receiver</a:t>
            </a:r>
            <a:r>
              <a:rPr lang="en-US" dirty="0" smtClean="0"/>
              <a:t>: A </a:t>
            </a:r>
            <a:r>
              <a:rPr lang="en-US" dirty="0" err="1" smtClean="0">
                <a:hlinkClick r:id="rId6"/>
              </a:rPr>
              <a:t>BroadcastReceiver</a:t>
            </a:r>
            <a:r>
              <a:rPr lang="en-US" dirty="0" smtClean="0"/>
              <a:t> is an object that is instantiated when an IPC mechanism known as an </a:t>
            </a:r>
            <a:r>
              <a:rPr lang="en-US" dirty="0" smtClean="0">
                <a:hlinkClick r:id="rId7"/>
              </a:rPr>
              <a:t>Intent</a:t>
            </a:r>
            <a:r>
              <a:rPr lang="en-US" dirty="0" smtClean="0"/>
              <a:t> is issued by the operating system or another application. An application may register a receiver for the low battery message, for example, and change its behavior based on that information.</a:t>
            </a:r>
          </a:p>
          <a:p>
            <a:endParaRPr lang="en-US" dirty="0"/>
          </a:p>
        </p:txBody>
      </p:sp>
      <p:sp>
        <p:nvSpPr>
          <p:cNvPr id="4" name="Slide Number Placeholder 3"/>
          <p:cNvSpPr>
            <a:spLocks noGrp="1"/>
          </p:cNvSpPr>
          <p:nvPr>
            <p:ph type="sldNum" sz="quarter" idx="10"/>
          </p:nvPr>
        </p:nvSpPr>
        <p:spPr/>
        <p:txBody>
          <a:bodyPr/>
          <a:lstStyle/>
          <a:p>
            <a:fld id="{8C3DDD34-750E-474B-B12E-30DA9A94F952}" type="slidenum">
              <a:rPr lang="en-US" smtClean="0"/>
              <a:t>14</a:t>
            </a:fld>
            <a:endParaRPr lang="en-US"/>
          </a:p>
        </p:txBody>
      </p:sp>
    </p:spTree>
    <p:extLst>
      <p:ext uri="{BB962C8B-B14F-4D97-AF65-F5344CB8AC3E}">
        <p14:creationId xmlns:p14="http://schemas.microsoft.com/office/powerpoint/2010/main" val="1988823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t>
            </a:r>
            <a:r>
              <a:rPr lang="en-US" dirty="0" err="1" smtClean="0"/>
              <a:t>mohema</a:t>
            </a:r>
            <a:r>
              <a:rPr lang="en-US" baseline="0" dirty="0" smtClean="0"/>
              <a:t> bas mesh btb2a sensitive </a:t>
            </a:r>
            <a:r>
              <a:rPr lang="en-US" baseline="0" dirty="0" err="1" smtClean="0"/>
              <a:t>zai</a:t>
            </a:r>
            <a:r>
              <a:rPr lang="en-US" baseline="0" dirty="0" smtClean="0"/>
              <a:t> </a:t>
            </a:r>
            <a:r>
              <a:rPr lang="en-US" baseline="0" dirty="0" err="1" smtClean="0"/>
              <a:t>eli</a:t>
            </a:r>
            <a:r>
              <a:rPr lang="en-US" baseline="0" dirty="0" smtClean="0"/>
              <a:t> bist5dmoha </a:t>
            </a:r>
            <a:r>
              <a:rPr lang="en-US" baseline="0" dirty="0" err="1" smtClean="0"/>
              <a:t>fel</a:t>
            </a:r>
            <a:r>
              <a:rPr lang="en-US" baseline="0" dirty="0" smtClean="0"/>
              <a:t> mo5brat 3lshan </a:t>
            </a:r>
            <a:r>
              <a:rPr lang="en-US" baseline="0" dirty="0" err="1" smtClean="0"/>
              <a:t>tgeb</a:t>
            </a:r>
            <a:r>
              <a:rPr lang="en-US" baseline="0" dirty="0" smtClean="0"/>
              <a:t> info 3n el user </a:t>
            </a:r>
            <a:r>
              <a:rPr lang="en-US" baseline="0" dirty="0" err="1" smtClean="0"/>
              <a:t>deh</a:t>
            </a:r>
            <a:r>
              <a:rPr lang="en-US" baseline="0" dirty="0" smtClean="0"/>
              <a:t> el meta data</a:t>
            </a:r>
            <a:endParaRPr lang="en-US" dirty="0"/>
          </a:p>
        </p:txBody>
      </p:sp>
      <p:sp>
        <p:nvSpPr>
          <p:cNvPr id="4" name="Slide Number Placeholder 3"/>
          <p:cNvSpPr>
            <a:spLocks noGrp="1"/>
          </p:cNvSpPr>
          <p:nvPr>
            <p:ph type="sldNum" sz="quarter" idx="10"/>
          </p:nvPr>
        </p:nvSpPr>
        <p:spPr/>
        <p:txBody>
          <a:bodyPr/>
          <a:lstStyle/>
          <a:p>
            <a:fld id="{8C3DDD34-750E-474B-B12E-30DA9A94F952}" type="slidenum">
              <a:rPr lang="en-US" smtClean="0"/>
              <a:t>17</a:t>
            </a:fld>
            <a:endParaRPr lang="en-US"/>
          </a:p>
        </p:txBody>
      </p:sp>
    </p:spTree>
    <p:extLst>
      <p:ext uri="{BB962C8B-B14F-4D97-AF65-F5344CB8AC3E}">
        <p14:creationId xmlns:p14="http://schemas.microsoft.com/office/powerpoint/2010/main" val="135061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ack</a:t>
            </a:r>
            <a:r>
              <a:rPr lang="en-US" dirty="0" smtClean="0"/>
              <a:t> Orifice is a computer program designed for remote system administration. It enables a user to control a computer running the Microsoft Windows operating system from a remote location</a:t>
            </a:r>
            <a:endParaRPr lang="en-US" dirty="0"/>
          </a:p>
        </p:txBody>
      </p:sp>
      <p:sp>
        <p:nvSpPr>
          <p:cNvPr id="4" name="Slide Number Placeholder 3"/>
          <p:cNvSpPr>
            <a:spLocks noGrp="1"/>
          </p:cNvSpPr>
          <p:nvPr>
            <p:ph type="sldNum" sz="quarter" idx="10"/>
          </p:nvPr>
        </p:nvSpPr>
        <p:spPr/>
        <p:txBody>
          <a:bodyPr/>
          <a:lstStyle/>
          <a:p>
            <a:fld id="{8C3DDD34-750E-474B-B12E-30DA9A94F952}" type="slidenum">
              <a:rPr lang="en-US" smtClean="0"/>
              <a:t>19</a:t>
            </a:fld>
            <a:endParaRPr lang="en-US"/>
          </a:p>
        </p:txBody>
      </p:sp>
    </p:spTree>
    <p:extLst>
      <p:ext uri="{BB962C8B-B14F-4D97-AF65-F5344CB8AC3E}">
        <p14:creationId xmlns:p14="http://schemas.microsoft.com/office/powerpoint/2010/main" val="333731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uNone/>
            </a:pPr>
            <a:r>
              <a:rPr lang="en-US" dirty="0" smtClean="0">
                <a:solidFill>
                  <a:schemeClr val="tx1">
                    <a:lumMod val="65000"/>
                    <a:lumOff val="35000"/>
                  </a:schemeClr>
                </a:solidFill>
              </a:rPr>
              <a:t>- Attacks that aim to obtain password of the root user of the operating system which gives permissions to access sensitive data, root configurations and take full control on the system. </a:t>
            </a:r>
          </a:p>
          <a:p>
            <a:pPr algn="l" rtl="0">
              <a:buNone/>
            </a:pPr>
            <a:endParaRPr lang="en-US" dirty="0" smtClean="0">
              <a:solidFill>
                <a:schemeClr val="tx1">
                  <a:lumMod val="65000"/>
                  <a:lumOff val="35000"/>
                </a:schemeClr>
              </a:solidFill>
            </a:endParaRPr>
          </a:p>
          <a:p>
            <a:pPr algn="l" rtl="0">
              <a:buNone/>
            </a:pPr>
            <a:r>
              <a:rPr lang="en-US" dirty="0" smtClean="0">
                <a:solidFill>
                  <a:schemeClr val="tx1">
                    <a:lumMod val="65000"/>
                    <a:lumOff val="35000"/>
                  </a:schemeClr>
                </a:solidFill>
              </a:rPr>
              <a:t>- All the previous attacks can be used to serve this purpose.</a:t>
            </a:r>
          </a:p>
          <a:p>
            <a:endParaRPr lang="en-US" dirty="0"/>
          </a:p>
        </p:txBody>
      </p:sp>
      <p:sp>
        <p:nvSpPr>
          <p:cNvPr id="4" name="Slide Number Placeholder 3"/>
          <p:cNvSpPr>
            <a:spLocks noGrp="1"/>
          </p:cNvSpPr>
          <p:nvPr>
            <p:ph type="sldNum" sz="quarter" idx="10"/>
          </p:nvPr>
        </p:nvSpPr>
        <p:spPr/>
        <p:txBody>
          <a:bodyPr/>
          <a:lstStyle/>
          <a:p>
            <a:fld id="{8C3DDD34-750E-474B-B12E-30DA9A94F952}" type="slidenum">
              <a:rPr lang="en-US" smtClean="0"/>
              <a:t>21</a:t>
            </a:fld>
            <a:endParaRPr lang="en-US"/>
          </a:p>
        </p:txBody>
      </p:sp>
    </p:spTree>
    <p:extLst>
      <p:ext uri="{BB962C8B-B14F-4D97-AF65-F5344CB8AC3E}">
        <p14:creationId xmlns:p14="http://schemas.microsoft.com/office/powerpoint/2010/main" val="278637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A1AB0F-69C2-4B9D-93E8-D3346F64C23E}"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407051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1AB0F-69C2-4B9D-93E8-D3346F64C23E}"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233103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1AB0F-69C2-4B9D-93E8-D3346F64C23E}"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149079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1AB0F-69C2-4B9D-93E8-D3346F64C23E}"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325911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1AB0F-69C2-4B9D-93E8-D3346F64C23E}" type="datetimeFigureOut">
              <a:rPr lang="en-US" smtClean="0"/>
              <a:pPr/>
              <a:t>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362222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A1AB0F-69C2-4B9D-93E8-D3346F64C23E}"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84712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A1AB0F-69C2-4B9D-93E8-D3346F64C23E}" type="datetimeFigureOut">
              <a:rPr lang="en-US" smtClean="0"/>
              <a:pPr/>
              <a:t>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413093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A1AB0F-69C2-4B9D-93E8-D3346F64C23E}" type="datetimeFigureOut">
              <a:rPr lang="en-US" smtClean="0"/>
              <a:pPr/>
              <a:t>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7318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1AB0F-69C2-4B9D-93E8-D3346F64C23E}" type="datetimeFigureOut">
              <a:rPr lang="en-US" smtClean="0"/>
              <a:pPr/>
              <a:t>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402806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1AB0F-69C2-4B9D-93E8-D3346F64C23E}"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107126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A1AB0F-69C2-4B9D-93E8-D3346F64C23E}" type="datetimeFigureOut">
              <a:rPr lang="en-US" smtClean="0"/>
              <a:pPr/>
              <a:t>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EE2E9-8DBD-42E4-A009-F0600A45C611}" type="slidenum">
              <a:rPr lang="en-US" smtClean="0"/>
              <a:pPr/>
              <a:t>‹#›</a:t>
            </a:fld>
            <a:endParaRPr lang="en-US"/>
          </a:p>
        </p:txBody>
      </p:sp>
    </p:spTree>
    <p:extLst>
      <p:ext uri="{BB962C8B-B14F-4D97-AF65-F5344CB8AC3E}">
        <p14:creationId xmlns:p14="http://schemas.microsoft.com/office/powerpoint/2010/main" val="16284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1AB0F-69C2-4B9D-93E8-D3346F64C23E}" type="datetimeFigureOut">
              <a:rPr lang="en-US" smtClean="0"/>
              <a:pPr/>
              <a:t>11/3/2018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EE2E9-8DBD-42E4-A009-F0600A45C611}" type="slidenum">
              <a:rPr lang="en-US" smtClean="0"/>
              <a:pPr/>
              <a:t>‹#›</a:t>
            </a:fld>
            <a:endParaRPr lang="en-US"/>
          </a:p>
        </p:txBody>
      </p:sp>
    </p:spTree>
    <p:extLst>
      <p:ext uri="{BB962C8B-B14F-4D97-AF65-F5344CB8AC3E}">
        <p14:creationId xmlns:p14="http://schemas.microsoft.com/office/powerpoint/2010/main" val="161493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ndroid.com/training/articles/security-tips" TargetMode="External"/><Relationship Id="rId2" Type="http://schemas.openxmlformats.org/officeDocument/2006/relationships/hyperlink" Target="https://source.android.com/security/overview/app-security" TargetMode="External"/><Relationship Id="rId1" Type="http://schemas.openxmlformats.org/officeDocument/2006/relationships/slideLayout" Target="../slideLayouts/slideLayout2.xml"/><Relationship Id="rId4" Type="http://schemas.openxmlformats.org/officeDocument/2006/relationships/hyperlink" Target="https://whatis.techtarget.com/definition/active-reconnaiss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447799"/>
          </a:xfrm>
        </p:spPr>
        <p:txBody>
          <a:bodyPr/>
          <a:lstStyle/>
          <a:p>
            <a:r>
              <a:rPr lang="en-US" dirty="0" smtClean="0"/>
              <a:t>Security Support in Android Platform</a:t>
            </a:r>
            <a:endParaRPr lang="en-US" dirty="0"/>
          </a:p>
        </p:txBody>
      </p:sp>
      <p:pic>
        <p:nvPicPr>
          <p:cNvPr id="1026" name="Picture 2" descr="C:\Users\Rawan Khaled\Downloads\android_security_padlo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2" y="2438400"/>
            <a:ext cx="9172433" cy="31326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29200" y="5726668"/>
            <a:ext cx="3581400" cy="923330"/>
          </a:xfrm>
          <a:prstGeom prst="rect">
            <a:avLst/>
          </a:prstGeom>
          <a:noFill/>
        </p:spPr>
        <p:txBody>
          <a:bodyPr wrap="square" rtlCol="0">
            <a:spAutoFit/>
          </a:bodyPr>
          <a:lstStyle/>
          <a:p>
            <a:r>
              <a:rPr lang="en-US" dirty="0" err="1" smtClean="0"/>
              <a:t>Nourhan</a:t>
            </a:r>
            <a:r>
              <a:rPr lang="en-US" dirty="0" smtClean="0"/>
              <a:t>  </a:t>
            </a:r>
            <a:r>
              <a:rPr lang="en-US" dirty="0" err="1" smtClean="0"/>
              <a:t>jamal</a:t>
            </a:r>
            <a:r>
              <a:rPr lang="en-US" dirty="0" smtClean="0"/>
              <a:t> 20156018</a:t>
            </a:r>
          </a:p>
          <a:p>
            <a:r>
              <a:rPr lang="en-US" dirty="0" err="1" smtClean="0"/>
              <a:t>Rawan</a:t>
            </a:r>
            <a:r>
              <a:rPr lang="en-US" dirty="0" smtClean="0"/>
              <a:t> </a:t>
            </a:r>
            <a:r>
              <a:rPr lang="en-US" dirty="0" err="1" smtClean="0"/>
              <a:t>khaled</a:t>
            </a:r>
            <a:r>
              <a:rPr lang="en-US" dirty="0" smtClean="0"/>
              <a:t> 20156003</a:t>
            </a:r>
          </a:p>
          <a:p>
            <a:r>
              <a:rPr lang="en-US" dirty="0" smtClean="0"/>
              <a:t>Farah </a:t>
            </a:r>
            <a:r>
              <a:rPr lang="en-US" dirty="0" err="1" smtClean="0"/>
              <a:t>essam</a:t>
            </a:r>
            <a:r>
              <a:rPr lang="en-US" dirty="0" smtClean="0"/>
              <a:t> 20156019</a:t>
            </a:r>
            <a:endParaRPr lang="en-US" dirty="0"/>
          </a:p>
        </p:txBody>
      </p:sp>
    </p:spTree>
    <p:extLst>
      <p:ext uri="{BB962C8B-B14F-4D97-AF65-F5344CB8AC3E}">
        <p14:creationId xmlns:p14="http://schemas.microsoft.com/office/powerpoint/2010/main" val="1767350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r>
              <a:rPr lang="en-US" sz="4000" dirty="0" smtClean="0">
                <a:solidFill>
                  <a:schemeClr val="accent2">
                    <a:lumMod val="75000"/>
                  </a:schemeClr>
                </a:solidFill>
              </a:rPr>
              <a:t>Difference between encryption and cryptology?</a:t>
            </a:r>
            <a:r>
              <a:rPr lang="en-US" dirty="0" smtClean="0"/>
              <a:t/>
            </a:r>
            <a:br>
              <a:rPr lang="en-US" dirty="0" smtClean="0"/>
            </a:br>
            <a:endParaRPr lang="en-US" dirty="0"/>
          </a:p>
        </p:txBody>
      </p:sp>
      <p:sp>
        <p:nvSpPr>
          <p:cNvPr id="3" name="Content Placeholder 2"/>
          <p:cNvSpPr>
            <a:spLocks noGrp="1"/>
          </p:cNvSpPr>
          <p:nvPr>
            <p:ph idx="1"/>
          </p:nvPr>
        </p:nvSpPr>
        <p:spPr>
          <a:xfrm>
            <a:off x="457200" y="2133600"/>
            <a:ext cx="8229600" cy="3992563"/>
          </a:xfrm>
        </p:spPr>
        <p:txBody>
          <a:bodyPr>
            <a:normAutofit/>
          </a:bodyPr>
          <a:lstStyle/>
          <a:p>
            <a:pPr algn="ctr">
              <a:buFont typeface="Wingdings" pitchFamily="2" charset="2"/>
              <a:buChar char="Ø"/>
            </a:pPr>
            <a:r>
              <a:rPr lang="en-US" sz="2400" dirty="0" smtClean="0"/>
              <a:t>Earlier </a:t>
            </a:r>
            <a:r>
              <a:rPr lang="en-US" sz="2400" dirty="0"/>
              <a:t>cryptography was effectively synonymous with encryption but nowadays cryptography is mainly based on mathematical theory and computer science practice.</a:t>
            </a:r>
          </a:p>
          <a:p>
            <a:pPr marL="0" indent="0" algn="ctr">
              <a:buNone/>
            </a:pPr>
            <a:endParaRPr lang="en-US" sz="2400" dirty="0"/>
          </a:p>
        </p:txBody>
      </p:sp>
    </p:spTree>
    <p:extLst>
      <p:ext uri="{BB962C8B-B14F-4D97-AF65-F5344CB8AC3E}">
        <p14:creationId xmlns:p14="http://schemas.microsoft.com/office/powerpoint/2010/main" val="17936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dirty="0" smtClean="0"/>
              <a:t>Pros of Android Phone Encryption</a:t>
            </a:r>
            <a:endParaRPr lang="en-US" dirty="0"/>
          </a:p>
        </p:txBody>
      </p:sp>
      <p:sp>
        <p:nvSpPr>
          <p:cNvPr id="3" name="Content Placeholder 2"/>
          <p:cNvSpPr>
            <a:spLocks noGrp="1"/>
          </p:cNvSpPr>
          <p:nvPr>
            <p:ph idx="1"/>
          </p:nvPr>
        </p:nvSpPr>
        <p:spPr/>
        <p:txBody>
          <a:bodyPr>
            <a:normAutofit/>
          </a:bodyPr>
          <a:lstStyle/>
          <a:p>
            <a:r>
              <a:rPr lang="en-US" sz="2400" dirty="0"/>
              <a:t>So, firstly we are now going to check what are the advantages of having encrypted Android phone. </a:t>
            </a:r>
            <a:endParaRPr lang="en-US" sz="2400" dirty="0" smtClean="0"/>
          </a:p>
          <a:p>
            <a:pPr marL="0" indent="0">
              <a:buNone/>
            </a:pPr>
            <a:endParaRPr lang="en-US" sz="2400" dirty="0" smtClean="0"/>
          </a:p>
          <a:p>
            <a:pPr lvl="1">
              <a:buFont typeface="Wingdings" panose="05000000000000000000" pitchFamily="2" charset="2"/>
              <a:buChar char="Ø"/>
            </a:pPr>
            <a:r>
              <a:rPr lang="en-US" sz="2400" dirty="0">
                <a:solidFill>
                  <a:schemeClr val="accent2">
                    <a:lumMod val="75000"/>
                  </a:schemeClr>
                </a:solidFill>
              </a:rPr>
              <a:t>It is very easy to do</a:t>
            </a:r>
          </a:p>
          <a:p>
            <a:pPr lvl="1">
              <a:buFont typeface="Wingdings" panose="05000000000000000000" pitchFamily="2" charset="2"/>
              <a:buChar char="Ø"/>
            </a:pPr>
            <a:r>
              <a:rPr lang="en-US" sz="2400" dirty="0">
                <a:solidFill>
                  <a:schemeClr val="accent2">
                    <a:lumMod val="75000"/>
                  </a:schemeClr>
                </a:solidFill>
              </a:rPr>
              <a:t>Do not have to install any extra app</a:t>
            </a:r>
          </a:p>
          <a:p>
            <a:pPr lvl="1">
              <a:buFont typeface="Wingdings" panose="05000000000000000000" pitchFamily="2" charset="2"/>
              <a:buChar char="Ø"/>
            </a:pPr>
            <a:r>
              <a:rPr lang="en-US" sz="2400" dirty="0">
                <a:solidFill>
                  <a:schemeClr val="accent2">
                    <a:lumMod val="75000"/>
                  </a:schemeClr>
                </a:solidFill>
              </a:rPr>
              <a:t>App data also get encrypted</a:t>
            </a:r>
          </a:p>
          <a:p>
            <a:pPr lvl="1">
              <a:buFont typeface="Wingdings" panose="05000000000000000000" pitchFamily="2" charset="2"/>
              <a:buChar char="Ø"/>
            </a:pPr>
            <a:r>
              <a:rPr lang="en-US" sz="2400" dirty="0">
                <a:solidFill>
                  <a:schemeClr val="accent2">
                    <a:lumMod val="75000"/>
                  </a:schemeClr>
                </a:solidFill>
              </a:rPr>
              <a:t>Data Security Increases</a:t>
            </a:r>
          </a:p>
          <a:p>
            <a:pPr lvl="1">
              <a:buFont typeface="Wingdings" panose="05000000000000000000" pitchFamily="2" charset="2"/>
              <a:buChar char="Ø"/>
            </a:pPr>
            <a:r>
              <a:rPr lang="en-US" sz="2400" dirty="0">
                <a:solidFill>
                  <a:schemeClr val="accent2">
                    <a:lumMod val="75000"/>
                  </a:schemeClr>
                </a:solidFill>
              </a:rPr>
              <a:t>Secure your phone from being retrieved</a:t>
            </a:r>
          </a:p>
          <a:p>
            <a:endParaRPr lang="en-US" sz="2000" dirty="0"/>
          </a:p>
        </p:txBody>
      </p:sp>
    </p:spTree>
    <p:extLst>
      <p:ext uri="{BB962C8B-B14F-4D97-AF65-F5344CB8AC3E}">
        <p14:creationId xmlns:p14="http://schemas.microsoft.com/office/powerpoint/2010/main" val="1182965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 of Android Phone Encryption</a:t>
            </a:r>
            <a:endParaRPr lang="en-US" dirty="0"/>
          </a:p>
        </p:txBody>
      </p:sp>
      <p:sp>
        <p:nvSpPr>
          <p:cNvPr id="3" name="Content Placeholder 2"/>
          <p:cNvSpPr>
            <a:spLocks noGrp="1"/>
          </p:cNvSpPr>
          <p:nvPr>
            <p:ph idx="1"/>
          </p:nvPr>
        </p:nvSpPr>
        <p:spPr/>
        <p:txBody>
          <a:bodyPr/>
          <a:lstStyle/>
          <a:p>
            <a:pPr lvl="2">
              <a:buFont typeface="Wingdings" panose="05000000000000000000" pitchFamily="2" charset="2"/>
              <a:buChar char="Ø"/>
            </a:pPr>
            <a:r>
              <a:rPr lang="en-US" dirty="0">
                <a:solidFill>
                  <a:schemeClr val="accent2">
                    <a:lumMod val="75000"/>
                  </a:schemeClr>
                </a:solidFill>
              </a:rPr>
              <a:t>Not available on every Android phone</a:t>
            </a:r>
          </a:p>
          <a:p>
            <a:pPr lvl="2">
              <a:buFont typeface="Wingdings" panose="05000000000000000000" pitchFamily="2" charset="2"/>
              <a:buChar char="Ø"/>
            </a:pPr>
            <a:r>
              <a:rPr lang="en-US" dirty="0">
                <a:solidFill>
                  <a:schemeClr val="accent2">
                    <a:lumMod val="75000"/>
                  </a:schemeClr>
                </a:solidFill>
              </a:rPr>
              <a:t>It cannot be done using any app</a:t>
            </a:r>
          </a:p>
          <a:p>
            <a:pPr lvl="2">
              <a:buFont typeface="Wingdings" panose="05000000000000000000" pitchFamily="2" charset="2"/>
              <a:buChar char="Ø"/>
            </a:pPr>
            <a:r>
              <a:rPr lang="en-US" dirty="0">
                <a:solidFill>
                  <a:schemeClr val="accent2">
                    <a:lumMod val="75000"/>
                  </a:schemeClr>
                </a:solidFill>
              </a:rPr>
              <a:t>It’s a very lengthy taking process</a:t>
            </a:r>
          </a:p>
          <a:p>
            <a:pPr lvl="2">
              <a:buFont typeface="Wingdings" panose="05000000000000000000" pitchFamily="2" charset="2"/>
              <a:buChar char="Ø"/>
            </a:pPr>
            <a:r>
              <a:rPr lang="en-US" dirty="0">
                <a:solidFill>
                  <a:schemeClr val="accent2">
                    <a:lumMod val="75000"/>
                  </a:schemeClr>
                </a:solidFill>
              </a:rPr>
              <a:t>It cannot be revered</a:t>
            </a:r>
          </a:p>
          <a:p>
            <a:pPr lvl="2">
              <a:buFont typeface="Wingdings" panose="05000000000000000000" pitchFamily="2" charset="2"/>
              <a:buChar char="Ø"/>
            </a:pPr>
            <a:r>
              <a:rPr lang="en-US" dirty="0">
                <a:solidFill>
                  <a:schemeClr val="accent2">
                    <a:lumMod val="75000"/>
                  </a:schemeClr>
                </a:solidFill>
              </a:rPr>
              <a:t>Decreases your phone performance</a:t>
            </a:r>
          </a:p>
          <a:p>
            <a:endParaRPr lang="en-US" dirty="0"/>
          </a:p>
        </p:txBody>
      </p:sp>
    </p:spTree>
    <p:extLst>
      <p:ext uri="{BB962C8B-B14F-4D97-AF65-F5344CB8AC3E}">
        <p14:creationId xmlns:p14="http://schemas.microsoft.com/office/powerpoint/2010/main" val="4212616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Partition and Safe Mode</a:t>
            </a:r>
            <a:br>
              <a:rPr lang="en-US" b="1" dirty="0"/>
            </a:br>
            <a:endParaRPr lang="en-US" dirty="0"/>
          </a:p>
        </p:txBody>
      </p:sp>
      <p:sp>
        <p:nvSpPr>
          <p:cNvPr id="3" name="Content Placeholder 2"/>
          <p:cNvSpPr>
            <a:spLocks noGrp="1"/>
          </p:cNvSpPr>
          <p:nvPr>
            <p:ph idx="1"/>
          </p:nvPr>
        </p:nvSpPr>
        <p:spPr/>
        <p:txBody>
          <a:bodyPr>
            <a:normAutofit/>
          </a:bodyPr>
          <a:lstStyle/>
          <a:p>
            <a:r>
              <a:rPr lang="en-US" sz="2000" dirty="0"/>
              <a:t>The system partition contains Android's kernel as well as the operating system libraries, application runtime, application framework, and applications. This partition is set to read-only. When a user boots the device into Safe Mode, third-party applications may be launched manually by the device owner but are not </a:t>
            </a:r>
            <a:r>
              <a:rPr lang="en-US" sz="2000" dirty="0" smtClean="0"/>
              <a:t>launched </a:t>
            </a:r>
            <a:r>
              <a:rPr lang="en-US" sz="2000" dirty="0"/>
              <a:t>by default.</a:t>
            </a:r>
          </a:p>
        </p:txBody>
      </p:sp>
      <p:pic>
        <p:nvPicPr>
          <p:cNvPr id="2050" name="Picture 2" descr="C:\Users\Rawan Khaled\Desktop\19-26-24-voszsje78g3tk3ivfjo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657600"/>
            <a:ext cx="47434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56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GB" sz="4000" dirty="0" smtClean="0">
                <a:solidFill>
                  <a:schemeClr val="accent2">
                    <a:lumMod val="75000"/>
                  </a:schemeClr>
                </a:solidFill>
              </a:rPr>
              <a:t>Application</a:t>
            </a:r>
            <a:r>
              <a:rPr lang="en-GB" dirty="0" smtClean="0"/>
              <a:t> </a:t>
            </a:r>
            <a:r>
              <a:rPr lang="en-GB" sz="4000" dirty="0" smtClean="0">
                <a:solidFill>
                  <a:schemeClr val="accent2">
                    <a:lumMod val="75000"/>
                  </a:schemeClr>
                </a:solidFill>
              </a:rPr>
              <a:t>security</a:t>
            </a:r>
            <a:r>
              <a:rPr lang="en-GB" dirty="0" smtClean="0"/>
              <a:t/>
            </a:r>
            <a:br>
              <a:rPr lang="en-GB" dirty="0" smtClean="0"/>
            </a:br>
            <a:r>
              <a:rPr lang="en-GB" dirty="0" smtClean="0"/>
              <a:t/>
            </a:r>
            <a:br>
              <a:rPr lang="en-GB" dirty="0" smtClean="0"/>
            </a:br>
            <a:endParaRPr lang="ar-SA" dirty="0"/>
          </a:p>
        </p:txBody>
      </p:sp>
      <p:sp>
        <p:nvSpPr>
          <p:cNvPr id="3" name="Content Placeholder 2"/>
          <p:cNvSpPr>
            <a:spLocks noGrp="1"/>
          </p:cNvSpPr>
          <p:nvPr>
            <p:ph idx="1"/>
          </p:nvPr>
        </p:nvSpPr>
        <p:spPr/>
        <p:txBody>
          <a:bodyPr/>
          <a:lstStyle/>
          <a:p>
            <a:pPr>
              <a:buNone/>
            </a:pPr>
            <a:r>
              <a:rPr lang="en-US" sz="2400" b="1" dirty="0"/>
              <a:t>The main Android application building </a:t>
            </a:r>
            <a:r>
              <a:rPr lang="en-US" sz="2400" b="1" dirty="0" smtClean="0"/>
              <a:t>blocks</a:t>
            </a:r>
            <a:r>
              <a:rPr lang="en-GB" sz="2400" b="1" dirty="0"/>
              <a:t> </a:t>
            </a:r>
            <a:r>
              <a:rPr lang="en-GB" sz="2400" b="1" dirty="0" smtClean="0"/>
              <a:t>are:</a:t>
            </a:r>
          </a:p>
          <a:p>
            <a:pPr>
              <a:buFont typeface="Wingdings" panose="05000000000000000000" pitchFamily="2" charset="2"/>
              <a:buChar char="Ø"/>
            </a:pPr>
            <a:r>
              <a:rPr lang="en-GB" sz="2400" dirty="0" smtClean="0">
                <a:solidFill>
                  <a:schemeClr val="accent2">
                    <a:lumMod val="75000"/>
                  </a:schemeClr>
                </a:solidFill>
              </a:rPr>
              <a:t>AndroidManifest.xml </a:t>
            </a:r>
            <a:r>
              <a:rPr lang="en-GB" sz="2000" dirty="0" smtClean="0">
                <a:solidFill>
                  <a:schemeClr val="accent2">
                    <a:lumMod val="75000"/>
                  </a:schemeClr>
                </a:solidFill>
              </a:rPr>
              <a:t>:</a:t>
            </a:r>
            <a:r>
              <a:rPr lang="en-GB" sz="2000" dirty="0" smtClean="0"/>
              <a:t> file is the control file that tells the system what to do with all the top-level components in an application.</a:t>
            </a:r>
            <a:endParaRPr lang="en-GB" sz="2400" dirty="0" smtClean="0"/>
          </a:p>
          <a:p>
            <a:pPr>
              <a:buFont typeface="Wingdings" panose="05000000000000000000" pitchFamily="2" charset="2"/>
              <a:buChar char="Ø"/>
            </a:pPr>
            <a:r>
              <a:rPr lang="en-GB" sz="2400" dirty="0" smtClean="0">
                <a:solidFill>
                  <a:schemeClr val="accent2">
                    <a:lumMod val="75000"/>
                  </a:schemeClr>
                </a:solidFill>
              </a:rPr>
              <a:t> Activities :  </a:t>
            </a:r>
            <a:r>
              <a:rPr lang="en-GB" sz="2000" dirty="0" smtClean="0"/>
              <a:t>The code for a single, user-focused task. </a:t>
            </a:r>
            <a:endParaRPr lang="en-GB" sz="2400" dirty="0" smtClean="0"/>
          </a:p>
          <a:p>
            <a:pPr>
              <a:buFont typeface="Wingdings" panose="05000000000000000000" pitchFamily="2" charset="2"/>
              <a:buChar char="Ø"/>
            </a:pPr>
            <a:r>
              <a:rPr lang="en-GB" sz="2400" dirty="0" smtClean="0">
                <a:solidFill>
                  <a:schemeClr val="accent2">
                    <a:lumMod val="75000"/>
                  </a:schemeClr>
                </a:solidFill>
              </a:rPr>
              <a:t>Services :</a:t>
            </a:r>
            <a:r>
              <a:rPr lang="en-GB" sz="2400" dirty="0" smtClean="0"/>
              <a:t> </a:t>
            </a:r>
            <a:r>
              <a:rPr lang="en-GB" sz="2000" dirty="0" smtClean="0"/>
              <a:t>a body of code that runs in the background. </a:t>
            </a:r>
            <a:endParaRPr lang="en-GB" sz="2400" dirty="0"/>
          </a:p>
          <a:p>
            <a:pPr>
              <a:buFont typeface="Wingdings" panose="05000000000000000000" pitchFamily="2" charset="2"/>
              <a:buChar char="Ø"/>
            </a:pPr>
            <a:r>
              <a:rPr lang="en-GB" sz="2400" dirty="0" smtClean="0">
                <a:solidFill>
                  <a:schemeClr val="accent2">
                    <a:lumMod val="75000"/>
                  </a:schemeClr>
                </a:solidFill>
              </a:rPr>
              <a:t>Broadcast Receiver </a:t>
            </a:r>
            <a:r>
              <a:rPr lang="en-GB" sz="2400" dirty="0" smtClean="0"/>
              <a:t>: </a:t>
            </a:r>
            <a:r>
              <a:rPr lang="en-GB" sz="2000" dirty="0" smtClean="0"/>
              <a:t>is an object that is instantiated when an IPC mechanism known as an </a:t>
            </a:r>
            <a:r>
              <a:rPr lang="en-GB" sz="2000" u="sng" dirty="0" smtClean="0"/>
              <a:t>Intent</a:t>
            </a:r>
            <a:r>
              <a:rPr lang="en-GB" sz="2000" dirty="0" smtClean="0"/>
              <a:t> is issued by the operating system or another application. </a:t>
            </a:r>
          </a:p>
          <a:p>
            <a:pPr marL="457200" indent="-457200">
              <a:buNone/>
            </a:pPr>
            <a:endParaRPr lang="ar-SA" sz="2400" dirty="0"/>
          </a:p>
        </p:txBody>
      </p:sp>
      <p:pic>
        <p:nvPicPr>
          <p:cNvPr id="4098" name="Picture 2" descr="C:\Users\Rawan Khaled\Desktop\componentsandroi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426857"/>
            <a:ext cx="3265488" cy="2266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GB" sz="2400" dirty="0" smtClean="0"/>
              <a:t>Capabilities are restricted by :</a:t>
            </a:r>
          </a:p>
          <a:p>
            <a:pPr>
              <a:buNone/>
            </a:pPr>
            <a:r>
              <a:rPr lang="en-GB" sz="1800" dirty="0" smtClean="0"/>
              <a:t>-An intentional lack of APIs to the sensitive functionality .</a:t>
            </a:r>
          </a:p>
          <a:p>
            <a:pPr>
              <a:buNone/>
            </a:pPr>
            <a:r>
              <a:rPr lang="en-GB" sz="1800" dirty="0" smtClean="0"/>
              <a:t>-Separation of roles provides a security measure, as with the per-application isolation of storage. </a:t>
            </a:r>
          </a:p>
          <a:p>
            <a:pPr>
              <a:buNone/>
            </a:pPr>
            <a:r>
              <a:rPr lang="en-GB" sz="1800" dirty="0" smtClean="0"/>
              <a:t>-the sensitive APIs are intended for use by trusted applications and protected through a security mechanism known as Permissions.</a:t>
            </a:r>
          </a:p>
          <a:p>
            <a:pPr>
              <a:buNone/>
            </a:pPr>
            <a:endParaRPr lang="en-GB" sz="2400" dirty="0" smtClean="0"/>
          </a:p>
          <a:p>
            <a:pPr>
              <a:buNone/>
            </a:pPr>
            <a:r>
              <a:rPr lang="en-GB" sz="2400" dirty="0" smtClean="0"/>
              <a:t> protected APIs include:</a:t>
            </a:r>
          </a:p>
          <a:p>
            <a:pPr lvl="1">
              <a:buFont typeface="Wingdings" panose="05000000000000000000" pitchFamily="2" charset="2"/>
              <a:buChar char="Ø"/>
            </a:pPr>
            <a:r>
              <a:rPr lang="en-GB" sz="2200" dirty="0" smtClean="0">
                <a:solidFill>
                  <a:schemeClr val="accent2"/>
                </a:solidFill>
              </a:rPr>
              <a:t>Camera functions</a:t>
            </a:r>
          </a:p>
          <a:p>
            <a:pPr lvl="1">
              <a:buFont typeface="Wingdings" panose="05000000000000000000" pitchFamily="2" charset="2"/>
              <a:buChar char="Ø"/>
            </a:pPr>
            <a:r>
              <a:rPr lang="en-GB" sz="2200" dirty="0" smtClean="0">
                <a:solidFill>
                  <a:schemeClr val="accent2"/>
                </a:solidFill>
              </a:rPr>
              <a:t>Location data (GPS)</a:t>
            </a:r>
          </a:p>
          <a:p>
            <a:pPr lvl="1">
              <a:buFont typeface="Wingdings" panose="05000000000000000000" pitchFamily="2" charset="2"/>
              <a:buChar char="Ø"/>
            </a:pPr>
            <a:r>
              <a:rPr lang="en-GB" sz="2200" dirty="0" smtClean="0">
                <a:solidFill>
                  <a:schemeClr val="accent2"/>
                </a:solidFill>
              </a:rPr>
              <a:t>Bluetooth functions</a:t>
            </a:r>
          </a:p>
          <a:p>
            <a:pPr lvl="1">
              <a:buFont typeface="Wingdings" panose="05000000000000000000" pitchFamily="2" charset="2"/>
              <a:buChar char="Ø"/>
            </a:pPr>
            <a:r>
              <a:rPr lang="en-GB" sz="2200" dirty="0" smtClean="0">
                <a:solidFill>
                  <a:schemeClr val="accent2"/>
                </a:solidFill>
              </a:rPr>
              <a:t>Telephony functions</a:t>
            </a:r>
          </a:p>
          <a:p>
            <a:pPr lvl="1">
              <a:buFont typeface="Wingdings" panose="05000000000000000000" pitchFamily="2" charset="2"/>
              <a:buChar char="Ø"/>
            </a:pPr>
            <a:r>
              <a:rPr lang="en-GB" sz="2200" dirty="0" smtClean="0">
                <a:solidFill>
                  <a:schemeClr val="accent2"/>
                </a:solidFill>
              </a:rPr>
              <a:t>SMS/MMS functions</a:t>
            </a:r>
          </a:p>
          <a:p>
            <a:pPr lvl="1">
              <a:buFont typeface="Wingdings" panose="05000000000000000000" pitchFamily="2" charset="2"/>
              <a:buChar char="Ø"/>
            </a:pPr>
            <a:r>
              <a:rPr lang="en-GB" sz="2200" dirty="0" smtClean="0">
                <a:solidFill>
                  <a:schemeClr val="accent2"/>
                </a:solidFill>
              </a:rPr>
              <a:t>Network/data connections</a:t>
            </a:r>
          </a:p>
          <a:p>
            <a:pPr>
              <a:buNone/>
            </a:pPr>
            <a:endParaRPr lang="ar-SA" dirty="0"/>
          </a:p>
        </p:txBody>
      </p:sp>
      <p:sp>
        <p:nvSpPr>
          <p:cNvPr id="2" name="Title 1"/>
          <p:cNvSpPr>
            <a:spLocks noGrp="1"/>
          </p:cNvSpPr>
          <p:nvPr>
            <p:ph type="title"/>
          </p:nvPr>
        </p:nvSpPr>
        <p:spPr>
          <a:xfrm>
            <a:off x="457200" y="914400"/>
            <a:ext cx="8229600" cy="1143000"/>
          </a:xfrm>
        </p:spPr>
        <p:txBody>
          <a:bodyPr>
            <a:normAutofit fontScale="90000"/>
          </a:bodyPr>
          <a:lstStyle/>
          <a:p>
            <a:r>
              <a:rPr lang="en-GB" sz="4000" dirty="0" smtClean="0">
                <a:solidFill>
                  <a:schemeClr val="accent2">
                    <a:lumMod val="75000"/>
                  </a:schemeClr>
                </a:solidFill>
              </a:rPr>
              <a:t>The Android Permission Model: Accessing Protected APIs</a:t>
            </a:r>
            <a:r>
              <a:rPr lang="en-GB" dirty="0" smtClean="0"/>
              <a:t/>
            </a:r>
            <a:br>
              <a:rPr lang="en-GB" dirty="0" smtClean="0"/>
            </a:br>
            <a:r>
              <a:rPr lang="en-GB" dirty="0" smtClean="0"/>
              <a:t/>
            </a:r>
            <a:br>
              <a:rPr lang="en-GB" dirty="0" smtClean="0"/>
            </a:br>
            <a:endParaRPr lang="ar-SA"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GB" dirty="0" smtClean="0">
                <a:solidFill>
                  <a:schemeClr val="accent2">
                    <a:lumMod val="50000"/>
                  </a:schemeClr>
                </a:solidFill>
              </a:rPr>
              <a:t>Cost-Sensitive APIs</a:t>
            </a:r>
            <a:br>
              <a:rPr lang="en-GB" dirty="0" smtClean="0">
                <a:solidFill>
                  <a:schemeClr val="accent2">
                    <a:lumMod val="50000"/>
                  </a:schemeClr>
                </a:solidFill>
              </a:rPr>
            </a:br>
            <a:r>
              <a:rPr lang="en-GB" dirty="0" smtClean="0">
                <a:solidFill>
                  <a:schemeClr val="accent2">
                    <a:lumMod val="50000"/>
                  </a:schemeClr>
                </a:solidFill>
              </a:rPr>
              <a:t/>
            </a:r>
            <a:br>
              <a:rPr lang="en-GB" dirty="0" smtClean="0">
                <a:solidFill>
                  <a:schemeClr val="accent2">
                    <a:lumMod val="50000"/>
                  </a:schemeClr>
                </a:solidFill>
              </a:rPr>
            </a:br>
            <a:endParaRPr lang="ar-SA" dirty="0">
              <a:solidFill>
                <a:schemeClr val="accent2">
                  <a:lumMod val="50000"/>
                </a:schemeClr>
              </a:solidFill>
            </a:endParaRPr>
          </a:p>
        </p:txBody>
      </p:sp>
      <p:sp>
        <p:nvSpPr>
          <p:cNvPr id="3" name="Content Placeholder 2"/>
          <p:cNvSpPr>
            <a:spLocks noGrp="1"/>
          </p:cNvSpPr>
          <p:nvPr>
            <p:ph idx="1"/>
          </p:nvPr>
        </p:nvSpPr>
        <p:spPr/>
        <p:txBody>
          <a:bodyPr>
            <a:normAutofit fontScale="92500" lnSpcReduction="10000"/>
          </a:bodyPr>
          <a:lstStyle/>
          <a:p>
            <a:r>
              <a:rPr lang="en-GB" sz="2000" dirty="0" smtClean="0"/>
              <a:t>A cost sensitive API is any function that might generate a cost for the user or the network. The Android platform has placed cost sensitive APIs in the list of protected APIs controlled by the OS.</a:t>
            </a:r>
          </a:p>
          <a:p>
            <a:pPr>
              <a:buNone/>
            </a:pPr>
            <a:r>
              <a:rPr lang="en-GB" sz="2000" b="1" dirty="0" smtClean="0">
                <a:solidFill>
                  <a:schemeClr val="accent2">
                    <a:lumMod val="50000"/>
                  </a:schemeClr>
                </a:solidFill>
              </a:rPr>
              <a:t>     These APIs include:</a:t>
            </a:r>
          </a:p>
          <a:p>
            <a:r>
              <a:rPr lang="en-GB" sz="2000" dirty="0" smtClean="0"/>
              <a:t>Telephony</a:t>
            </a:r>
          </a:p>
          <a:p>
            <a:r>
              <a:rPr lang="en-GB" sz="2000" dirty="0" smtClean="0"/>
              <a:t>SMS/MMS</a:t>
            </a:r>
          </a:p>
          <a:p>
            <a:r>
              <a:rPr lang="en-GB" sz="2000" dirty="0" smtClean="0"/>
              <a:t>Network/Data</a:t>
            </a:r>
          </a:p>
          <a:p>
            <a:r>
              <a:rPr lang="en-GB" sz="2000" dirty="0" smtClean="0"/>
              <a:t>In-App Billing</a:t>
            </a:r>
          </a:p>
          <a:p>
            <a:r>
              <a:rPr lang="en-GB" sz="2000" b="1" dirty="0" smtClean="0">
                <a:solidFill>
                  <a:schemeClr val="accent2">
                    <a:lumMod val="50000"/>
                  </a:schemeClr>
                </a:solidFill>
              </a:rPr>
              <a:t>SIM Card Access :</a:t>
            </a:r>
          </a:p>
          <a:p>
            <a:pPr>
              <a:buNone/>
            </a:pPr>
            <a:r>
              <a:rPr lang="en-GB" sz="2000" dirty="0" smtClean="0"/>
              <a:t>       Low level access to the SIM card is not available to third-party apps. The OS handles all communications with the SIM card including access to personal information (contacts) on the SIM card memory. Applications also cannot access AT commands, as these are managed exclusively by the Radio Interface Layer (RIL).</a:t>
            </a:r>
          </a:p>
          <a:p>
            <a:pPr>
              <a:buNone/>
            </a:pPr>
            <a:endParaRPr lang="en-GB" sz="2000" b="1" dirty="0" smtClean="0"/>
          </a:p>
          <a:p>
            <a:pPr>
              <a:buNone/>
            </a:pPr>
            <a:endParaRPr lang="ar-SA"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ourhan\Downloads\enactus\presentation\permissions_check.png"/>
          <p:cNvPicPr>
            <a:picLocks noChangeAspect="1" noChangeArrowheads="1"/>
          </p:cNvPicPr>
          <p:nvPr/>
        </p:nvPicPr>
        <p:blipFill>
          <a:blip r:embed="rId3" cstate="print"/>
          <a:srcRect/>
          <a:stretch>
            <a:fillRect/>
          </a:stretch>
        </p:blipFill>
        <p:spPr bwMode="auto">
          <a:xfrm>
            <a:off x="381000" y="1219200"/>
            <a:ext cx="4419600" cy="1709035"/>
          </a:xfrm>
          <a:prstGeom prst="rect">
            <a:avLst/>
          </a:prstGeom>
          <a:noFill/>
        </p:spPr>
      </p:pic>
      <p:sp>
        <p:nvSpPr>
          <p:cNvPr id="6" name="TextBox 5"/>
          <p:cNvSpPr txBox="1"/>
          <p:nvPr/>
        </p:nvSpPr>
        <p:spPr>
          <a:xfrm>
            <a:off x="533400" y="609600"/>
            <a:ext cx="2636812" cy="954107"/>
          </a:xfrm>
          <a:prstGeom prst="rect">
            <a:avLst/>
          </a:prstGeom>
          <a:noFill/>
        </p:spPr>
        <p:txBody>
          <a:bodyPr wrap="none" rtlCol="1">
            <a:spAutoFit/>
          </a:bodyPr>
          <a:lstStyle/>
          <a:p>
            <a:pPr>
              <a:buFont typeface="Arial" pitchFamily="34" charset="0"/>
              <a:buChar char="•"/>
            </a:pPr>
            <a:r>
              <a:rPr lang="en-GB" sz="2000" b="1" dirty="0" smtClean="0">
                <a:solidFill>
                  <a:schemeClr val="accent2">
                    <a:lumMod val="50000"/>
                  </a:schemeClr>
                </a:solidFill>
              </a:rPr>
              <a:t>  Personal Information</a:t>
            </a:r>
          </a:p>
          <a:p>
            <a:r>
              <a:rPr lang="en-GB" dirty="0" smtClean="0"/>
              <a:t/>
            </a:r>
            <a:br>
              <a:rPr lang="en-GB" dirty="0" smtClean="0"/>
            </a:br>
            <a:endParaRPr lang="ar-SA" dirty="0"/>
          </a:p>
        </p:txBody>
      </p:sp>
      <p:sp>
        <p:nvSpPr>
          <p:cNvPr id="7" name="TextBox 6"/>
          <p:cNvSpPr txBox="1"/>
          <p:nvPr/>
        </p:nvSpPr>
        <p:spPr>
          <a:xfrm>
            <a:off x="304800" y="3124200"/>
            <a:ext cx="3401379" cy="954107"/>
          </a:xfrm>
          <a:prstGeom prst="rect">
            <a:avLst/>
          </a:prstGeom>
          <a:noFill/>
        </p:spPr>
        <p:txBody>
          <a:bodyPr wrap="none" rtlCol="1">
            <a:spAutoFit/>
          </a:bodyPr>
          <a:lstStyle/>
          <a:p>
            <a:pPr>
              <a:buFont typeface="Arial" pitchFamily="34" charset="0"/>
              <a:buChar char="•"/>
            </a:pPr>
            <a:r>
              <a:rPr lang="en-GB" sz="2000" b="1" dirty="0" smtClean="0">
                <a:solidFill>
                  <a:schemeClr val="accent2">
                    <a:lumMod val="50000"/>
                  </a:schemeClr>
                </a:solidFill>
              </a:rPr>
              <a:t>  Sensitive Data Input Devices</a:t>
            </a:r>
          </a:p>
          <a:p>
            <a:r>
              <a:rPr lang="en-GB" dirty="0" smtClean="0"/>
              <a:t/>
            </a:r>
            <a:br>
              <a:rPr lang="en-GB" dirty="0" smtClean="0"/>
            </a:br>
            <a:endParaRPr lang="ar-SA" dirty="0"/>
          </a:p>
        </p:txBody>
      </p:sp>
      <p:sp>
        <p:nvSpPr>
          <p:cNvPr id="8" name="TextBox 7"/>
          <p:cNvSpPr txBox="1"/>
          <p:nvPr/>
        </p:nvSpPr>
        <p:spPr>
          <a:xfrm>
            <a:off x="381000" y="3581400"/>
            <a:ext cx="8534400" cy="1200329"/>
          </a:xfrm>
          <a:prstGeom prst="rect">
            <a:avLst/>
          </a:prstGeom>
          <a:noFill/>
        </p:spPr>
        <p:txBody>
          <a:bodyPr wrap="square" rtlCol="1">
            <a:spAutoFit/>
          </a:bodyPr>
          <a:lstStyle/>
          <a:p>
            <a:r>
              <a:rPr lang="en-GB" dirty="0" smtClean="0"/>
              <a:t>Android devices frequently provide sensitive data input devices that allow applications to interact with the surrounding environment, such as camera, microphone or GPS. For a third-party application to access these devices, it must first be explicitly provided access by the user through the use of Android OS Permissions</a:t>
            </a:r>
            <a:endParaRPr lang="ar-SA" dirty="0"/>
          </a:p>
        </p:txBody>
      </p:sp>
      <p:sp>
        <p:nvSpPr>
          <p:cNvPr id="9" name="TextBox 8"/>
          <p:cNvSpPr txBox="1"/>
          <p:nvPr/>
        </p:nvSpPr>
        <p:spPr>
          <a:xfrm>
            <a:off x="381000" y="4876800"/>
            <a:ext cx="2141163" cy="954107"/>
          </a:xfrm>
          <a:prstGeom prst="rect">
            <a:avLst/>
          </a:prstGeom>
          <a:noFill/>
        </p:spPr>
        <p:txBody>
          <a:bodyPr wrap="none" rtlCol="1">
            <a:spAutoFit/>
          </a:bodyPr>
          <a:lstStyle/>
          <a:p>
            <a:pPr>
              <a:buFont typeface="Arial" pitchFamily="34" charset="0"/>
              <a:buChar char="•"/>
            </a:pPr>
            <a:r>
              <a:rPr lang="en-GB" sz="2000" b="1" dirty="0" smtClean="0">
                <a:solidFill>
                  <a:schemeClr val="accent2">
                    <a:lumMod val="50000"/>
                  </a:schemeClr>
                </a:solidFill>
              </a:rPr>
              <a:t> Device Metadata</a:t>
            </a:r>
          </a:p>
          <a:p>
            <a:r>
              <a:rPr lang="en-GB" dirty="0" smtClean="0"/>
              <a:t/>
            </a:r>
            <a:br>
              <a:rPr lang="en-GB" dirty="0" smtClean="0"/>
            </a:br>
            <a:endParaRPr lang="ar-SA" dirty="0"/>
          </a:p>
        </p:txBody>
      </p:sp>
      <p:sp>
        <p:nvSpPr>
          <p:cNvPr id="10" name="TextBox 9"/>
          <p:cNvSpPr txBox="1"/>
          <p:nvPr/>
        </p:nvSpPr>
        <p:spPr>
          <a:xfrm>
            <a:off x="457200" y="5380672"/>
            <a:ext cx="8077200" cy="1477328"/>
          </a:xfrm>
          <a:prstGeom prst="rect">
            <a:avLst/>
          </a:prstGeom>
          <a:noFill/>
        </p:spPr>
        <p:txBody>
          <a:bodyPr wrap="square" rtlCol="1">
            <a:spAutoFit/>
          </a:bodyPr>
          <a:lstStyle/>
          <a:p>
            <a:r>
              <a:rPr lang="en-GB" dirty="0" smtClean="0"/>
              <a:t>Android also strives to restrict access to data that is not intrinsically sensitive, but may indirectly reveal characteristics about the user, user preferences, and the manner in which they use a device.</a:t>
            </a:r>
          </a:p>
          <a:p>
            <a:r>
              <a:rPr lang="en-GB" dirty="0" smtClean="0"/>
              <a:t/>
            </a:r>
            <a:br>
              <a:rPr lang="en-GB" dirty="0" smtClean="0"/>
            </a:br>
            <a:endParaRPr lang="ar-S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Attacks…</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a:t>Attacks can be classified into two types : </a:t>
            </a:r>
          </a:p>
          <a:p>
            <a:pPr marL="0" indent="0">
              <a:buNone/>
            </a:pPr>
            <a:r>
              <a:rPr lang="en-US" dirty="0"/>
              <a:t>1 – Passive (For Reconnaissance)</a:t>
            </a:r>
          </a:p>
          <a:p>
            <a:pPr marL="0" indent="0">
              <a:buNone/>
            </a:pPr>
            <a:r>
              <a:rPr lang="en-US" dirty="0"/>
              <a:t>2 – Active  (For Exploitation) </a:t>
            </a:r>
          </a:p>
          <a:p>
            <a:pPr marL="0" indent="0">
              <a:buNone/>
            </a:pPr>
            <a:endParaRPr lang="en-US" dirty="0"/>
          </a:p>
          <a:p>
            <a:pPr marL="0" indent="0">
              <a:buNone/>
            </a:pPr>
            <a:r>
              <a:rPr lang="en-US" dirty="0"/>
              <a:t>Examples :</a:t>
            </a:r>
          </a:p>
          <a:p>
            <a:pPr marL="0" indent="0">
              <a:buNone/>
            </a:pPr>
            <a:r>
              <a:rPr lang="en-US" dirty="0"/>
              <a:t> </a:t>
            </a:r>
          </a:p>
          <a:p>
            <a:pPr>
              <a:buFont typeface="Wingdings" panose="05000000000000000000" pitchFamily="2" charset="2"/>
              <a:buChar char="Ø"/>
            </a:pPr>
            <a:r>
              <a:rPr lang="en-US" dirty="0"/>
              <a:t>1 – Remote Access Trojans </a:t>
            </a:r>
          </a:p>
          <a:p>
            <a:pPr>
              <a:buFont typeface="Wingdings" panose="05000000000000000000" pitchFamily="2" charset="2"/>
              <a:buChar char="Ø"/>
            </a:pPr>
            <a:r>
              <a:rPr lang="en-US" dirty="0"/>
              <a:t>2 – Network attack </a:t>
            </a:r>
          </a:p>
          <a:p>
            <a:pPr>
              <a:buFont typeface="Wingdings" panose="05000000000000000000" pitchFamily="2" charset="2"/>
              <a:buChar char="Ø"/>
            </a:pPr>
            <a:r>
              <a:rPr lang="en-US" dirty="0"/>
              <a:t>3 – Malicious file attack </a:t>
            </a:r>
          </a:p>
          <a:p>
            <a:pPr>
              <a:buFont typeface="Wingdings" panose="05000000000000000000" pitchFamily="2" charset="2"/>
              <a:buChar char="Ø"/>
            </a:pPr>
            <a:r>
              <a:rPr lang="en-US" dirty="0"/>
              <a:t>4 – Root Permissions </a:t>
            </a:r>
            <a:br>
              <a:rPr lang="en-US" dirty="0"/>
            </a:br>
            <a:endParaRPr lang="en-US" dirty="0"/>
          </a:p>
        </p:txBody>
      </p:sp>
    </p:spTree>
    <p:extLst>
      <p:ext uri="{BB962C8B-B14F-4D97-AF65-F5344CB8AC3E}">
        <p14:creationId xmlns:p14="http://schemas.microsoft.com/office/powerpoint/2010/main" val="3691174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1-Remote </a:t>
            </a:r>
            <a:r>
              <a:rPr lang="en-US" dirty="0">
                <a:solidFill>
                  <a:schemeClr val="accent2">
                    <a:lumMod val="75000"/>
                  </a:schemeClr>
                </a:solidFill>
              </a:rPr>
              <a:t>Access Trojan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600" dirty="0"/>
              <a:t>Enables remote administrative control for Reconnaissance and attack.</a:t>
            </a:r>
          </a:p>
          <a:p>
            <a:pPr>
              <a:buFont typeface="Wingdings" panose="05000000000000000000" pitchFamily="2" charset="2"/>
              <a:buChar char="Ø"/>
            </a:pPr>
            <a:r>
              <a:rPr lang="en-US" sz="2600" dirty="0"/>
              <a:t>Monitor user behavior through key loggers and spywares.</a:t>
            </a:r>
          </a:p>
          <a:p>
            <a:pPr>
              <a:buFont typeface="Wingdings" panose="05000000000000000000" pitchFamily="2" charset="2"/>
              <a:buChar char="Ø"/>
            </a:pPr>
            <a:r>
              <a:rPr lang="en-US" sz="2600" dirty="0"/>
              <a:t>Activate webcam and record audio.</a:t>
            </a:r>
          </a:p>
          <a:p>
            <a:pPr>
              <a:buFont typeface="Wingdings" panose="05000000000000000000" pitchFamily="2" charset="2"/>
              <a:buChar char="Ø"/>
            </a:pPr>
            <a:r>
              <a:rPr lang="en-US" sz="2600" dirty="0"/>
              <a:t>Format drives</a:t>
            </a:r>
          </a:p>
          <a:p>
            <a:pPr>
              <a:buFont typeface="Wingdings" panose="05000000000000000000" pitchFamily="2" charset="2"/>
              <a:buChar char="Ø"/>
            </a:pPr>
            <a:r>
              <a:rPr lang="en-US" sz="2600" dirty="0"/>
              <a:t>Obtain access / login information of the victim.</a:t>
            </a:r>
          </a:p>
          <a:p>
            <a:endParaRPr lang="en-US" dirty="0"/>
          </a:p>
        </p:txBody>
      </p:sp>
    </p:spTree>
    <p:extLst>
      <p:ext uri="{BB962C8B-B14F-4D97-AF65-F5344CB8AC3E}">
        <p14:creationId xmlns:p14="http://schemas.microsoft.com/office/powerpoint/2010/main" val="4159413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43400" cy="1143000"/>
          </a:xfrm>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Linux security</a:t>
            </a:r>
          </a:p>
          <a:p>
            <a:r>
              <a:rPr lang="en-US" dirty="0"/>
              <a:t>The key components of the Android </a:t>
            </a:r>
            <a:r>
              <a:rPr lang="en-US" dirty="0" smtClean="0"/>
              <a:t>Security</a:t>
            </a:r>
            <a:endParaRPr lang="en-US" b="1" dirty="0" smtClean="0"/>
          </a:p>
          <a:p>
            <a:r>
              <a:rPr lang="en-US" dirty="0" smtClean="0"/>
              <a:t>Tips </a:t>
            </a:r>
            <a:r>
              <a:rPr lang="en-US" dirty="0"/>
              <a:t>o</a:t>
            </a:r>
            <a:r>
              <a:rPr lang="en-US" dirty="0" smtClean="0"/>
              <a:t>f security</a:t>
            </a:r>
          </a:p>
          <a:p>
            <a:r>
              <a:rPr lang="en-US" dirty="0" smtClean="0"/>
              <a:t>Application Security</a:t>
            </a:r>
          </a:p>
          <a:p>
            <a:r>
              <a:rPr lang="en-US" dirty="0" smtClean="0"/>
              <a:t>Pros &amp; Cons </a:t>
            </a:r>
            <a:r>
              <a:rPr lang="en-US" dirty="0"/>
              <a:t>of Android Phone </a:t>
            </a:r>
            <a:r>
              <a:rPr lang="en-US" dirty="0" smtClean="0"/>
              <a:t>Encryption</a:t>
            </a:r>
          </a:p>
          <a:p>
            <a:r>
              <a:rPr lang="en-US" dirty="0" err="1" smtClean="0"/>
              <a:t>Atacks</a:t>
            </a:r>
            <a:endParaRPr lang="en-US" dirty="0" smtClean="0"/>
          </a:p>
          <a:p>
            <a:endParaRPr lang="en-US" dirty="0" smtClean="0"/>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52400"/>
            <a:ext cx="4421505" cy="2598383"/>
          </a:xfrm>
          <a:prstGeom prst="rect">
            <a:avLst/>
          </a:prstGeom>
        </p:spPr>
      </p:pic>
    </p:spTree>
    <p:extLst>
      <p:ext uri="{BB962C8B-B14F-4D97-AF65-F5344CB8AC3E}">
        <p14:creationId xmlns:p14="http://schemas.microsoft.com/office/powerpoint/2010/main" val="1917587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400" b="1" dirty="0" smtClean="0">
                <a:solidFill>
                  <a:schemeClr val="accent2">
                    <a:lumMod val="75000"/>
                  </a:schemeClr>
                </a:solidFill>
              </a:rPr>
              <a:t>2-Network Attack</a:t>
            </a:r>
            <a:r>
              <a:rPr lang="en-US" sz="2400" dirty="0" smtClean="0">
                <a:solidFill>
                  <a:schemeClr val="accent2">
                    <a:lumMod val="75000"/>
                  </a:schemeClr>
                </a:solidFill>
              </a:rPr>
              <a:t> </a:t>
            </a:r>
            <a:r>
              <a:rPr lang="en-US" sz="2400" dirty="0" smtClean="0">
                <a:solidFill>
                  <a:schemeClr val="tx1">
                    <a:lumMod val="65000"/>
                    <a:lumOff val="35000"/>
                  </a:schemeClr>
                </a:solidFill>
              </a:rPr>
              <a:t>:</a:t>
            </a:r>
          </a:p>
          <a:p>
            <a:pPr>
              <a:buFont typeface="Wingdings" panose="05000000000000000000" pitchFamily="2" charset="2"/>
              <a:buChar char="Ø"/>
            </a:pPr>
            <a:r>
              <a:rPr lang="en-US" sz="2200" dirty="0" smtClean="0"/>
              <a:t>Occurs </a:t>
            </a:r>
            <a:r>
              <a:rPr lang="en-US" sz="2200" dirty="0"/>
              <a:t>when an android device is connected to </a:t>
            </a:r>
            <a:r>
              <a:rPr lang="en-US" sz="2200" dirty="0" err="1"/>
              <a:t>wifi</a:t>
            </a:r>
            <a:r>
              <a:rPr lang="en-US" sz="2200" dirty="0"/>
              <a:t> or a malicious </a:t>
            </a:r>
            <a:r>
              <a:rPr lang="en-US" sz="2200" dirty="0" smtClean="0"/>
              <a:t>hotspot</a:t>
            </a:r>
          </a:p>
          <a:p>
            <a:pPr>
              <a:buNone/>
            </a:pPr>
            <a:endParaRPr lang="en-US" sz="2200" dirty="0" smtClean="0"/>
          </a:p>
          <a:p>
            <a:pPr marL="0" indent="0">
              <a:buNone/>
            </a:pPr>
            <a:r>
              <a:rPr lang="en-US" sz="2400" b="1" dirty="0" smtClean="0">
                <a:solidFill>
                  <a:schemeClr val="accent2">
                    <a:lumMod val="75000"/>
                  </a:schemeClr>
                </a:solidFill>
              </a:rPr>
              <a:t>3-Malicious </a:t>
            </a:r>
            <a:r>
              <a:rPr lang="en-US" sz="2400" b="1" dirty="0">
                <a:solidFill>
                  <a:schemeClr val="accent2">
                    <a:lumMod val="75000"/>
                  </a:schemeClr>
                </a:solidFill>
              </a:rPr>
              <a:t>File </a:t>
            </a:r>
            <a:r>
              <a:rPr lang="en-US" sz="2400" b="1" dirty="0" smtClean="0">
                <a:solidFill>
                  <a:schemeClr val="accent2">
                    <a:lumMod val="75000"/>
                  </a:schemeClr>
                </a:solidFill>
              </a:rPr>
              <a:t>Attack: </a:t>
            </a:r>
          </a:p>
          <a:p>
            <a:pPr>
              <a:buFont typeface="Wingdings" panose="05000000000000000000" pitchFamily="2" charset="2"/>
              <a:buChar char="Ø"/>
            </a:pPr>
            <a:r>
              <a:rPr lang="en-US" sz="2200" dirty="0" smtClean="0"/>
              <a:t>Is </a:t>
            </a:r>
            <a:r>
              <a:rPr lang="en-US" sz="2200" dirty="0"/>
              <a:t>a piece of code that is execute behind the scenes as an “Exploit” to some vulnerabilities in the victim’s system.</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This allows attackers to </a:t>
            </a:r>
            <a:r>
              <a:rPr lang="en-US" sz="2200" dirty="0" smtClean="0"/>
              <a:t>perform Remote </a:t>
            </a:r>
            <a:r>
              <a:rPr lang="en-US" sz="2200" dirty="0"/>
              <a:t>code execution</a:t>
            </a:r>
          </a:p>
          <a:p>
            <a:pPr marL="0" indent="0">
              <a:buNone/>
            </a:pPr>
            <a:endParaRPr lang="en-US" sz="2200" dirty="0"/>
          </a:p>
          <a:p>
            <a:pPr>
              <a:buFont typeface="Wingdings" panose="05000000000000000000" pitchFamily="2" charset="2"/>
              <a:buChar char="Ø"/>
            </a:pPr>
            <a:r>
              <a:rPr lang="en-US" sz="2200" dirty="0" smtClean="0"/>
              <a:t>-Such </a:t>
            </a:r>
            <a:r>
              <a:rPr lang="en-US" sz="2200" dirty="0"/>
              <a:t>as : patches , fake links , encrypted text files and  Fake images</a:t>
            </a:r>
            <a:r>
              <a:rPr lang="en-US" sz="2200" dirty="0">
                <a:solidFill>
                  <a:schemeClr val="tx1">
                    <a:lumMod val="65000"/>
                    <a:lumOff val="35000"/>
                  </a:schemeClr>
                </a:solidFill>
              </a:rPr>
              <a:t>.</a:t>
            </a:r>
          </a:p>
          <a:p>
            <a:pPr>
              <a:buNone/>
            </a:pPr>
            <a:endParaRPr lang="en-US" dirty="0"/>
          </a:p>
        </p:txBody>
      </p:sp>
    </p:spTree>
    <p:extLst>
      <p:ext uri="{BB962C8B-B14F-4D97-AF65-F5344CB8AC3E}">
        <p14:creationId xmlns:p14="http://schemas.microsoft.com/office/powerpoint/2010/main" val="3023422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Rooting of </a:t>
            </a:r>
            <a:r>
              <a:rPr lang="en-US" b="1" dirty="0" smtClean="0">
                <a:solidFill>
                  <a:schemeClr val="accent2">
                    <a:lumMod val="75000"/>
                  </a:schemeClr>
                </a:solidFill>
              </a:rPr>
              <a:t>Devices</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a:t>on Android only the kernel and a small subset of the core applications run with root permissions. Android does not prevent a user or application with root permissions from modifying the operating system, kernel, or any other application. </a:t>
            </a:r>
            <a:endParaRPr lang="en-US" sz="2000" dirty="0" smtClean="0"/>
          </a:p>
          <a:p>
            <a:pPr>
              <a:buFont typeface="Wingdings" panose="05000000000000000000" pitchFamily="2" charset="2"/>
              <a:buChar char="q"/>
            </a:pPr>
            <a:endParaRPr lang="en-US" sz="2000" dirty="0" smtClean="0"/>
          </a:p>
          <a:p>
            <a:pPr>
              <a:buFont typeface="Wingdings" panose="05000000000000000000" pitchFamily="2" charset="2"/>
              <a:buChar char="q"/>
            </a:pPr>
            <a:r>
              <a:rPr lang="en-US" sz="2000" dirty="0" smtClean="0"/>
              <a:t>In </a:t>
            </a:r>
            <a:r>
              <a:rPr lang="en-US" sz="2000" dirty="0"/>
              <a:t>general, root has full access to all applications and all application data. </a:t>
            </a:r>
            <a:endParaRPr lang="en-US" sz="2000" dirty="0" smtClean="0"/>
          </a:p>
          <a:p>
            <a:pPr>
              <a:buFont typeface="Wingdings" panose="05000000000000000000" pitchFamily="2" charset="2"/>
              <a:buChar char="q"/>
            </a:pPr>
            <a:endParaRPr lang="en-US" sz="2000" dirty="0" smtClean="0"/>
          </a:p>
          <a:p>
            <a:pPr>
              <a:buFont typeface="Wingdings" panose="05000000000000000000" pitchFamily="2" charset="2"/>
              <a:buChar char="q"/>
            </a:pPr>
            <a:r>
              <a:rPr lang="en-US" sz="2000" dirty="0" smtClean="0"/>
              <a:t>Users </a:t>
            </a:r>
            <a:r>
              <a:rPr lang="en-US" sz="2000" dirty="0"/>
              <a:t>that change the permissions on an Android device to grant root access to applications increase the security exposure to malicious applications and potential application flaws.</a:t>
            </a:r>
          </a:p>
        </p:txBody>
      </p:sp>
      <p:pic>
        <p:nvPicPr>
          <p:cNvPr id="3074" name="Picture 2" descr="C:\Users\Rawan Khaled\Desktop\benefits-of-rooting-androi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724400"/>
            <a:ext cx="3333750" cy="179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146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descr="C:\Users\Rawan Khaled\Desktop\anyquestionslogo-final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525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source.android.com/security/overview/app-security</a:t>
            </a:r>
            <a:endParaRPr lang="en-US" dirty="0" smtClean="0"/>
          </a:p>
          <a:p>
            <a:r>
              <a:rPr lang="en-US" dirty="0">
                <a:hlinkClick r:id="rId3"/>
              </a:rPr>
              <a:t>https://</a:t>
            </a:r>
            <a:r>
              <a:rPr lang="en-US" dirty="0" smtClean="0">
                <a:hlinkClick r:id="rId3"/>
              </a:rPr>
              <a:t>developer.android.com/training/articles/security-tips</a:t>
            </a:r>
            <a:endParaRPr lang="en-US" dirty="0" smtClean="0"/>
          </a:p>
          <a:p>
            <a:r>
              <a:rPr lang="en-US" dirty="0">
                <a:hlinkClick r:id="rId4"/>
              </a:rPr>
              <a:t>https://</a:t>
            </a:r>
            <a:r>
              <a:rPr lang="en-US" dirty="0" smtClean="0">
                <a:hlinkClick r:id="rId4"/>
              </a:rPr>
              <a:t>whatis.techtarget.com/definition/active-reconnaissance</a:t>
            </a:r>
            <a:endParaRPr lang="en-US" dirty="0" smtClean="0"/>
          </a:p>
          <a:p>
            <a:endParaRPr lang="en-US" dirty="0" smtClean="0"/>
          </a:p>
          <a:p>
            <a:endParaRPr lang="en-US" dirty="0"/>
          </a:p>
        </p:txBody>
      </p:sp>
    </p:spTree>
    <p:extLst>
      <p:ext uri="{BB962C8B-B14F-4D97-AF65-F5344CB8AC3E}">
        <p14:creationId xmlns:p14="http://schemas.microsoft.com/office/powerpoint/2010/main" val="1836640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600" b="1" dirty="0" smtClean="0">
                <a:solidFill>
                  <a:schemeClr val="accent2"/>
                </a:solidFill>
              </a:rPr>
              <a:t>Android is designed: </a:t>
            </a:r>
          </a:p>
          <a:p>
            <a:pPr lvl="1">
              <a:buFont typeface="Wingdings" pitchFamily="2" charset="2"/>
              <a:buChar char="Ø"/>
            </a:pPr>
            <a:r>
              <a:rPr lang="en-US" sz="2400" dirty="0" smtClean="0"/>
              <a:t> </a:t>
            </a:r>
            <a:r>
              <a:rPr lang="en-US" sz="2400" dirty="0" smtClean="0">
                <a:solidFill>
                  <a:schemeClr val="tx2"/>
                </a:solidFill>
              </a:rPr>
              <a:t>To Be </a:t>
            </a:r>
            <a:r>
              <a:rPr lang="en-US" sz="2400" dirty="0">
                <a:solidFill>
                  <a:schemeClr val="tx2"/>
                </a:solidFill>
              </a:rPr>
              <a:t>O</a:t>
            </a:r>
            <a:r>
              <a:rPr lang="en-US" sz="2400" dirty="0" smtClean="0">
                <a:solidFill>
                  <a:schemeClr val="tx2"/>
                </a:solidFill>
              </a:rPr>
              <a:t>pen</a:t>
            </a:r>
          </a:p>
          <a:p>
            <a:pPr marL="457200" lvl="1" indent="0">
              <a:buNone/>
            </a:pPr>
            <a:r>
              <a:rPr lang="en-US" sz="1600" b="1" dirty="0" smtClean="0"/>
              <a:t>Android was designed with multi-layered security that is flexible enough to support an open platform while still protecting all users of the platform.</a:t>
            </a:r>
          </a:p>
          <a:p>
            <a:pPr lvl="1">
              <a:buFont typeface="Wingdings" pitchFamily="2" charset="2"/>
              <a:buChar char="Ø"/>
            </a:pPr>
            <a:r>
              <a:rPr lang="en-US" sz="2400" dirty="0" smtClean="0"/>
              <a:t> </a:t>
            </a:r>
            <a:r>
              <a:rPr lang="en-US" sz="2400" dirty="0" smtClean="0">
                <a:solidFill>
                  <a:schemeClr val="tx2"/>
                </a:solidFill>
              </a:rPr>
              <a:t>For Developers</a:t>
            </a:r>
          </a:p>
          <a:p>
            <a:pPr marL="457200" lvl="1" indent="0">
              <a:buNone/>
            </a:pPr>
            <a:r>
              <a:rPr lang="en-US" sz="1600" b="1" dirty="0" smtClean="0"/>
              <a:t>Developers </a:t>
            </a:r>
            <a:r>
              <a:rPr lang="en-US" sz="1600" b="1" dirty="0"/>
              <a:t>less familiar with security will be protected by safe defaults. In addition to providing a stable platform to build upon, Android gives additional support to developers in a number of </a:t>
            </a:r>
            <a:r>
              <a:rPr lang="en-US" sz="1600" b="1" dirty="0" smtClean="0"/>
              <a:t>ways.</a:t>
            </a:r>
          </a:p>
          <a:p>
            <a:pPr lvl="1">
              <a:buFont typeface="Wingdings" pitchFamily="2" charset="2"/>
              <a:buChar char="Ø"/>
            </a:pPr>
            <a:r>
              <a:rPr lang="en-US" sz="2400" dirty="0" smtClean="0"/>
              <a:t> </a:t>
            </a:r>
            <a:r>
              <a:rPr lang="en-US" sz="2400" dirty="0" smtClean="0">
                <a:solidFill>
                  <a:schemeClr val="tx2"/>
                </a:solidFill>
              </a:rPr>
              <a:t>For Users</a:t>
            </a:r>
          </a:p>
          <a:p>
            <a:pPr marL="457200" lvl="1" indent="0">
              <a:buNone/>
            </a:pPr>
            <a:r>
              <a:rPr lang="en-US" sz="1600" b="1" dirty="0"/>
              <a:t>Users are provided visibility into permissions requested by each application and control over those permissions. This design includes the expectation that attackers would attempt to perform common attacks</a:t>
            </a:r>
          </a:p>
        </p:txBody>
      </p:sp>
    </p:spTree>
    <p:extLst>
      <p:ext uri="{BB962C8B-B14F-4D97-AF65-F5344CB8AC3E}">
        <p14:creationId xmlns:p14="http://schemas.microsoft.com/office/powerpoint/2010/main" val="1434748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security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a:t>Linux has become a stable and secure kernel trusted by many corporations and security professionals</a:t>
            </a:r>
            <a:r>
              <a:rPr lang="en-US" sz="2000" dirty="0" smtClean="0"/>
              <a:t>.</a:t>
            </a:r>
          </a:p>
          <a:p>
            <a:pPr>
              <a:buFont typeface="Wingdings" panose="05000000000000000000" pitchFamily="2" charset="2"/>
              <a:buChar char="q"/>
            </a:pPr>
            <a:r>
              <a:rPr lang="en-US" sz="2000" b="1" dirty="0"/>
              <a:t>the Linux kernel provides Android with several key security features, including:</a:t>
            </a:r>
          </a:p>
          <a:p>
            <a:pPr lvl="1">
              <a:buFont typeface="Wingdings" panose="05000000000000000000" pitchFamily="2" charset="2"/>
              <a:buChar char="Ø"/>
            </a:pPr>
            <a:r>
              <a:rPr lang="en-US" sz="2000" dirty="0">
                <a:solidFill>
                  <a:schemeClr val="accent2">
                    <a:lumMod val="75000"/>
                  </a:schemeClr>
                </a:solidFill>
              </a:rPr>
              <a:t>A user-based permissions model</a:t>
            </a:r>
          </a:p>
          <a:p>
            <a:pPr lvl="1">
              <a:buFont typeface="Wingdings" panose="05000000000000000000" pitchFamily="2" charset="2"/>
              <a:buChar char="Ø"/>
            </a:pPr>
            <a:r>
              <a:rPr lang="en-US" sz="2000" dirty="0">
                <a:solidFill>
                  <a:schemeClr val="accent2">
                    <a:lumMod val="75000"/>
                  </a:schemeClr>
                </a:solidFill>
              </a:rPr>
              <a:t>Process isolation</a:t>
            </a:r>
          </a:p>
          <a:p>
            <a:pPr lvl="1">
              <a:buFont typeface="Wingdings" panose="05000000000000000000" pitchFamily="2" charset="2"/>
              <a:buChar char="Ø"/>
            </a:pPr>
            <a:r>
              <a:rPr lang="en-US" sz="2000" dirty="0">
                <a:solidFill>
                  <a:schemeClr val="accent2">
                    <a:lumMod val="75000"/>
                  </a:schemeClr>
                </a:solidFill>
              </a:rPr>
              <a:t>Extensible mechanism for secure IPC</a:t>
            </a:r>
          </a:p>
          <a:p>
            <a:pPr lvl="1">
              <a:buFont typeface="Wingdings" panose="05000000000000000000" pitchFamily="2" charset="2"/>
              <a:buChar char="Ø"/>
            </a:pPr>
            <a:r>
              <a:rPr lang="en-US" sz="2000" dirty="0">
                <a:solidFill>
                  <a:schemeClr val="accent2">
                    <a:lumMod val="75000"/>
                  </a:schemeClr>
                </a:solidFill>
              </a:rPr>
              <a:t>The ability to remove unnecessary and potentially insecure parts of the kernel</a:t>
            </a:r>
          </a:p>
          <a:p>
            <a:endParaRPr lang="en-US" dirty="0"/>
          </a:p>
        </p:txBody>
      </p:sp>
    </p:spTree>
    <p:extLst>
      <p:ext uri="{BB962C8B-B14F-4D97-AF65-F5344CB8AC3E}">
        <p14:creationId xmlns:p14="http://schemas.microsoft.com/office/powerpoint/2010/main" val="3569739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3124200"/>
          </a:xfrm>
        </p:spPr>
        <p:txBody>
          <a:bodyPr>
            <a:normAutofit/>
          </a:bodyPr>
          <a:lstStyle/>
          <a:p>
            <a:pPr>
              <a:buFont typeface="Wingdings" panose="05000000000000000000" pitchFamily="2" charset="2"/>
              <a:buChar char="q"/>
            </a:pPr>
            <a:r>
              <a:rPr lang="en-US" sz="2200" dirty="0"/>
              <a:t>As a multiuser operating system, a fundamental security objective of the Linux kernel is to isolate user resources from one another. The Linux security philosophy is to protect user resources from one another. Thus, Linux:</a:t>
            </a:r>
          </a:p>
          <a:p>
            <a:pPr lvl="1">
              <a:buFont typeface="Wingdings" panose="05000000000000000000" pitchFamily="2" charset="2"/>
              <a:buChar char="Ø"/>
            </a:pPr>
            <a:r>
              <a:rPr lang="en-US" sz="1600" dirty="0">
                <a:solidFill>
                  <a:schemeClr val="accent2">
                    <a:lumMod val="75000"/>
                  </a:schemeClr>
                </a:solidFill>
              </a:rPr>
              <a:t>Prevents user A from reading user B's files</a:t>
            </a:r>
          </a:p>
          <a:p>
            <a:pPr lvl="1">
              <a:buFont typeface="Wingdings" panose="05000000000000000000" pitchFamily="2" charset="2"/>
              <a:buChar char="Ø"/>
            </a:pPr>
            <a:r>
              <a:rPr lang="en-US" sz="1600" dirty="0">
                <a:solidFill>
                  <a:schemeClr val="accent2">
                    <a:lumMod val="75000"/>
                  </a:schemeClr>
                </a:solidFill>
              </a:rPr>
              <a:t>Ensures that user A does not exhaust user B's memory</a:t>
            </a:r>
          </a:p>
          <a:p>
            <a:pPr lvl="1">
              <a:buFont typeface="Wingdings" panose="05000000000000000000" pitchFamily="2" charset="2"/>
              <a:buChar char="Ø"/>
            </a:pPr>
            <a:r>
              <a:rPr lang="en-US" sz="1600" dirty="0">
                <a:solidFill>
                  <a:schemeClr val="accent2">
                    <a:lumMod val="75000"/>
                  </a:schemeClr>
                </a:solidFill>
              </a:rPr>
              <a:t>Ensures that user A does not exhaust user B's CPU resources</a:t>
            </a:r>
          </a:p>
          <a:p>
            <a:pPr lvl="1">
              <a:buFont typeface="Wingdings" panose="05000000000000000000" pitchFamily="2" charset="2"/>
              <a:buChar char="Ø"/>
            </a:pPr>
            <a:r>
              <a:rPr lang="en-US" sz="1600" dirty="0">
                <a:solidFill>
                  <a:schemeClr val="accent2">
                    <a:lumMod val="75000"/>
                  </a:schemeClr>
                </a:solidFill>
              </a:rPr>
              <a:t>Ensures that user A does not exhaust user B's devices (e.g. telephony, GPS, Bluetooth)</a:t>
            </a:r>
          </a:p>
          <a:p>
            <a:endParaRPr lang="en-US" dirty="0"/>
          </a:p>
        </p:txBody>
      </p:sp>
      <p:pic>
        <p:nvPicPr>
          <p:cNvPr id="1026" name="Picture 2" descr="C:\Users\Rawan Khaled\Desktop\lo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191000"/>
            <a:ext cx="4876800" cy="281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542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Security Tips..</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800" b="1" dirty="0" smtClean="0"/>
              <a:t>The </a:t>
            </a:r>
            <a:r>
              <a:rPr lang="en-US" sz="2800" b="1" dirty="0"/>
              <a:t>following core security features help you build secure apps: </a:t>
            </a:r>
          </a:p>
          <a:p>
            <a:pPr lvl="0">
              <a:buFont typeface="Wingdings" pitchFamily="2" charset="2"/>
              <a:buChar char="Ø"/>
            </a:pPr>
            <a:r>
              <a:rPr lang="en-US" sz="2000" dirty="0">
                <a:solidFill>
                  <a:schemeClr val="accent2">
                    <a:lumMod val="75000"/>
                  </a:schemeClr>
                </a:solidFill>
              </a:rPr>
              <a:t>The Android Application Sandbox, which isolates your app data and code execution from other apps</a:t>
            </a:r>
            <a:r>
              <a:rPr lang="en-US" sz="2000" dirty="0" smtClean="0">
                <a:solidFill>
                  <a:schemeClr val="accent2">
                    <a:lumMod val="75000"/>
                  </a:schemeClr>
                </a:solidFill>
              </a:rPr>
              <a:t>.</a:t>
            </a:r>
          </a:p>
          <a:p>
            <a:pPr lvl="0">
              <a:buFont typeface="Wingdings" pitchFamily="2" charset="2"/>
              <a:buChar char="Ø"/>
            </a:pPr>
            <a:endParaRPr lang="en-US" sz="2000" dirty="0">
              <a:solidFill>
                <a:schemeClr val="accent2">
                  <a:lumMod val="75000"/>
                </a:schemeClr>
              </a:solidFill>
            </a:endParaRPr>
          </a:p>
          <a:p>
            <a:pPr lvl="0">
              <a:buFont typeface="Wingdings" pitchFamily="2" charset="2"/>
              <a:buChar char="Ø"/>
            </a:pPr>
            <a:r>
              <a:rPr lang="en-US" sz="2000" dirty="0">
                <a:solidFill>
                  <a:schemeClr val="accent2">
                    <a:lumMod val="75000"/>
                  </a:schemeClr>
                </a:solidFill>
              </a:rPr>
              <a:t>An application framework with </a:t>
            </a:r>
            <a:r>
              <a:rPr lang="en-US" sz="2000" dirty="0" smtClean="0">
                <a:solidFill>
                  <a:schemeClr val="accent2">
                    <a:lumMod val="75000"/>
                  </a:schemeClr>
                </a:solidFill>
              </a:rPr>
              <a:t>robust  </a:t>
            </a:r>
            <a:r>
              <a:rPr lang="en-US" sz="2000" dirty="0">
                <a:solidFill>
                  <a:schemeClr val="accent2">
                    <a:lumMod val="75000"/>
                  </a:schemeClr>
                </a:solidFill>
              </a:rPr>
              <a:t>implementations of common security functionality such as cryptography, </a:t>
            </a:r>
            <a:r>
              <a:rPr lang="en-US" sz="2000" dirty="0" smtClean="0">
                <a:solidFill>
                  <a:schemeClr val="accent2">
                    <a:lumMod val="75000"/>
                  </a:schemeClr>
                </a:solidFill>
              </a:rPr>
              <a:t>permissions </a:t>
            </a:r>
            <a:r>
              <a:rPr lang="en-US" sz="2000" dirty="0">
                <a:solidFill>
                  <a:schemeClr val="accent2">
                    <a:lumMod val="75000"/>
                  </a:schemeClr>
                </a:solidFill>
              </a:rPr>
              <a:t>and secure IPC</a:t>
            </a:r>
            <a:r>
              <a:rPr lang="en-US" sz="2000" dirty="0" smtClean="0">
                <a:solidFill>
                  <a:schemeClr val="accent2">
                    <a:lumMod val="75000"/>
                  </a:schemeClr>
                </a:solidFill>
              </a:rPr>
              <a:t>.</a:t>
            </a:r>
          </a:p>
          <a:p>
            <a:pPr>
              <a:buFont typeface="Wingdings" pitchFamily="2" charset="2"/>
              <a:buChar char="Ø"/>
            </a:pPr>
            <a:endParaRPr lang="en-US" sz="2000" dirty="0">
              <a:solidFill>
                <a:schemeClr val="accent2">
                  <a:lumMod val="75000"/>
                </a:schemeClr>
              </a:solidFill>
            </a:endParaRPr>
          </a:p>
          <a:p>
            <a:pPr>
              <a:buFont typeface="Wingdings" pitchFamily="2" charset="2"/>
              <a:buChar char="Ø"/>
            </a:pPr>
            <a:r>
              <a:rPr lang="en-US" sz="2000" dirty="0" smtClean="0">
                <a:solidFill>
                  <a:schemeClr val="accent2">
                    <a:lumMod val="75000"/>
                  </a:schemeClr>
                </a:solidFill>
              </a:rPr>
              <a:t> An </a:t>
            </a:r>
            <a:r>
              <a:rPr lang="en-US" sz="2000" dirty="0">
                <a:solidFill>
                  <a:schemeClr val="accent2">
                    <a:lumMod val="75000"/>
                  </a:schemeClr>
                </a:solidFill>
              </a:rPr>
              <a:t>encrypted file system that can be enabled to protect data on lost or stolen devices.</a:t>
            </a:r>
          </a:p>
          <a:p>
            <a:endParaRPr lang="en-US" dirty="0"/>
          </a:p>
        </p:txBody>
      </p:sp>
    </p:spTree>
    <p:extLst>
      <p:ext uri="{BB962C8B-B14F-4D97-AF65-F5344CB8AC3E}">
        <p14:creationId xmlns:p14="http://schemas.microsoft.com/office/powerpoint/2010/main" val="3660135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Application Sandbox</a:t>
            </a:r>
            <a:endParaRPr lang="en-US"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smtClean="0"/>
              <a:t>The </a:t>
            </a:r>
            <a:r>
              <a:rPr lang="en-US" sz="2000" dirty="0"/>
              <a:t>Android platform takes advantage of the Linux user-based protection to identify and isolate app resources</a:t>
            </a:r>
            <a:r>
              <a:rPr lang="en-US" sz="2000" dirty="0" smtClean="0"/>
              <a:t>.</a:t>
            </a:r>
          </a:p>
          <a:p>
            <a:pPr>
              <a:buFont typeface="Wingdings" panose="05000000000000000000" pitchFamily="2" charset="2"/>
              <a:buChar char="q"/>
            </a:pPr>
            <a:endParaRPr lang="en-US" sz="2000" dirty="0" smtClean="0"/>
          </a:p>
          <a:p>
            <a:pPr>
              <a:buFont typeface="Wingdings" panose="05000000000000000000" pitchFamily="2" charset="2"/>
              <a:buChar char="q"/>
            </a:pPr>
            <a:r>
              <a:rPr lang="en-US" sz="2000" dirty="0" smtClean="0"/>
              <a:t> </a:t>
            </a:r>
            <a:r>
              <a:rPr lang="en-US" sz="2000" dirty="0"/>
              <a:t>This isolates apps from each other and protects apps and the system from malicious apps. </a:t>
            </a:r>
            <a:endParaRPr lang="en-US" sz="2000" dirty="0" smtClean="0"/>
          </a:p>
          <a:p>
            <a:pPr>
              <a:buFont typeface="Wingdings" panose="05000000000000000000" pitchFamily="2" charset="2"/>
              <a:buChar char="q"/>
            </a:pPr>
            <a:endParaRPr lang="en-US" sz="2000" dirty="0" smtClean="0"/>
          </a:p>
          <a:p>
            <a:pPr>
              <a:buFont typeface="Wingdings" panose="05000000000000000000" pitchFamily="2" charset="2"/>
              <a:buChar char="q"/>
            </a:pPr>
            <a:r>
              <a:rPr lang="en-US" sz="2000" dirty="0" smtClean="0"/>
              <a:t>To </a:t>
            </a:r>
            <a:r>
              <a:rPr lang="en-US" sz="2000" dirty="0"/>
              <a:t>do this, Android assigns a unique user ID (UID) to each Android application and runs it in its own process. </a:t>
            </a:r>
            <a:endParaRPr lang="en-US" sz="2000" dirty="0" smtClean="0"/>
          </a:p>
          <a:p>
            <a:pPr>
              <a:buFont typeface="Wingdings" panose="05000000000000000000" pitchFamily="2" charset="2"/>
              <a:buChar char="q"/>
            </a:pPr>
            <a:endParaRPr lang="en-US" sz="2000" dirty="0" smtClean="0"/>
          </a:p>
          <a:p>
            <a:pPr>
              <a:buFont typeface="Wingdings" panose="05000000000000000000" pitchFamily="2" charset="2"/>
              <a:buChar char="q"/>
            </a:pPr>
            <a:r>
              <a:rPr lang="en-US" sz="2000" dirty="0"/>
              <a:t>Because the Application Sandbox is in the kernel, this security model extends to native code and to operating system applications. </a:t>
            </a:r>
          </a:p>
        </p:txBody>
      </p:sp>
    </p:spTree>
    <p:extLst>
      <p:ext uri="{BB962C8B-B14F-4D97-AF65-F5344CB8AC3E}">
        <p14:creationId xmlns:p14="http://schemas.microsoft.com/office/powerpoint/2010/main" val="430140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Font typeface="Wingdings" pitchFamily="2" charset="2"/>
              <a:buChar char="Ø"/>
            </a:pPr>
            <a:endParaRPr lang="en-US" sz="2000" dirty="0" smtClean="0"/>
          </a:p>
          <a:p>
            <a:pPr>
              <a:buFont typeface="Wingdings" panose="05000000000000000000" pitchFamily="2" charset="2"/>
              <a:buChar char="q"/>
            </a:pPr>
            <a:r>
              <a:rPr lang="en-US" sz="2400" dirty="0" smtClean="0">
                <a:solidFill>
                  <a:schemeClr val="accent2">
                    <a:lumMod val="75000"/>
                  </a:schemeClr>
                </a:solidFill>
              </a:rPr>
              <a:t>Permission</a:t>
            </a:r>
            <a:r>
              <a:rPr lang="en-US" sz="2400" b="1" dirty="0" smtClean="0">
                <a:solidFill>
                  <a:schemeClr val="accent2">
                    <a:lumMod val="75000"/>
                  </a:schemeClr>
                </a:solidFill>
              </a:rPr>
              <a:t>:</a:t>
            </a:r>
          </a:p>
          <a:p>
            <a:r>
              <a:rPr lang="en-US" sz="2400" dirty="0" smtClean="0"/>
              <a:t>Whitelist model </a:t>
            </a:r>
          </a:p>
          <a:p>
            <a:pPr lvl="1">
              <a:buFont typeface="Wingdings" pitchFamily="2" charset="2"/>
              <a:buChar char="Ø"/>
            </a:pPr>
            <a:r>
              <a:rPr lang="en-US" sz="1800" dirty="0" smtClean="0"/>
              <a:t>Allow minimal access by default</a:t>
            </a:r>
          </a:p>
          <a:p>
            <a:pPr lvl="1">
              <a:buFont typeface="Wingdings" pitchFamily="2" charset="2"/>
              <a:buChar char="Ø"/>
            </a:pPr>
            <a:r>
              <a:rPr lang="en-US" sz="1800" dirty="0" smtClean="0"/>
              <a:t> User accepted access</a:t>
            </a:r>
          </a:p>
          <a:p>
            <a:r>
              <a:rPr lang="en-US" sz="2400" dirty="0" smtClean="0"/>
              <a:t>Ask users fewer questions </a:t>
            </a:r>
          </a:p>
          <a:p>
            <a:r>
              <a:rPr lang="en-US" sz="2400" dirty="0" smtClean="0"/>
              <a:t>Make questions more understandable</a:t>
            </a:r>
          </a:p>
          <a:p>
            <a:pPr>
              <a:buFont typeface="Wingdings" panose="05000000000000000000" pitchFamily="2" charset="2"/>
              <a:buChar char="q"/>
            </a:pPr>
            <a:r>
              <a:rPr lang="en-US" sz="2400" dirty="0">
                <a:solidFill>
                  <a:schemeClr val="accent2">
                    <a:lumMod val="75000"/>
                  </a:schemeClr>
                </a:solidFill>
              </a:rPr>
              <a:t>Cryptography:</a:t>
            </a:r>
          </a:p>
          <a:p>
            <a:pPr lvl="1">
              <a:buFont typeface="Wingdings" pitchFamily="2" charset="2"/>
              <a:buChar char="Ø"/>
            </a:pPr>
            <a:r>
              <a:rPr lang="en-US" sz="1800" dirty="0"/>
              <a:t> is associated with the process of converting ordinary plain text into unintelligible text and vice-versa.</a:t>
            </a:r>
          </a:p>
          <a:p>
            <a:pPr lvl="1">
              <a:buFont typeface="Wingdings" pitchFamily="2" charset="2"/>
              <a:buChar char="Ø"/>
            </a:pPr>
            <a:r>
              <a:rPr lang="en-US" sz="1800" dirty="0"/>
              <a:t> It is a method of storing and transmitting data in a particular form .</a:t>
            </a:r>
          </a:p>
          <a:p>
            <a:pPr lvl="1">
              <a:buFont typeface="Wingdings" pitchFamily="2" charset="2"/>
              <a:buChar char="Ø"/>
            </a:pPr>
            <a:r>
              <a:rPr lang="en-US" sz="1800" dirty="0"/>
              <a:t>not only protects data from theft or alteration, but can also be used for user authentication</a:t>
            </a:r>
          </a:p>
          <a:p>
            <a:endParaRPr lang="en-US" sz="2400" dirty="0" smtClean="0"/>
          </a:p>
        </p:txBody>
      </p:sp>
      <p:pic>
        <p:nvPicPr>
          <p:cNvPr id="2050" name="Picture 2" descr="C:\Users\Rawan Khaled\Downloads\43045412_295391681063933_7956930432035979264_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464312"/>
            <a:ext cx="3863546" cy="2496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574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lvl="1">
              <a:buFont typeface="Wingdings" pitchFamily="2" charset="2"/>
              <a:buChar char="Ø"/>
            </a:pPr>
            <a:endParaRPr lang="en-US" sz="1800" b="1" dirty="0"/>
          </a:p>
          <a:p>
            <a:pPr>
              <a:buFont typeface="Wingdings" panose="05000000000000000000" pitchFamily="2" charset="2"/>
              <a:buChar char="q"/>
            </a:pPr>
            <a:r>
              <a:rPr lang="en-US" sz="2400" dirty="0" smtClean="0">
                <a:solidFill>
                  <a:schemeClr val="accent2">
                    <a:lumMod val="75000"/>
                  </a:schemeClr>
                </a:solidFill>
              </a:rPr>
              <a:t>IPC</a:t>
            </a:r>
            <a:r>
              <a:rPr lang="en-US" sz="2400" b="1" dirty="0" smtClean="0">
                <a:solidFill>
                  <a:schemeClr val="accent2">
                    <a:lumMod val="75000"/>
                  </a:schemeClr>
                </a:solidFill>
              </a:rPr>
              <a:t> </a:t>
            </a:r>
            <a:r>
              <a:rPr lang="en-US" sz="2400" b="1" dirty="0" smtClean="0"/>
              <a:t>: </a:t>
            </a:r>
            <a:r>
              <a:rPr lang="en-US" sz="2400" dirty="0" smtClean="0"/>
              <a:t>Inter process Communication </a:t>
            </a:r>
          </a:p>
          <a:p>
            <a:pPr lvl="1">
              <a:buFont typeface="Wingdings" pitchFamily="2" charset="2"/>
              <a:buChar char="Ø"/>
            </a:pPr>
            <a:r>
              <a:rPr lang="en-US" sz="1600" dirty="0" smtClean="0"/>
              <a:t>  </a:t>
            </a:r>
            <a:r>
              <a:rPr lang="en-US" sz="2000" dirty="0" smtClean="0"/>
              <a:t>In software systems it is often the case that different processes need to communicate with one another in order to cooperate on some task. </a:t>
            </a:r>
          </a:p>
          <a:p>
            <a:pPr lvl="1">
              <a:buFont typeface="Wingdings" pitchFamily="2" charset="2"/>
              <a:buChar char="Ø"/>
            </a:pPr>
            <a:r>
              <a:rPr lang="en-US" sz="2000" dirty="0" smtClean="0"/>
              <a:t>The Android IPC mechanisms are designed to operate at the level of </a:t>
            </a:r>
            <a:r>
              <a:rPr lang="en-US" sz="2000" dirty="0" smtClean="0">
                <a:solidFill>
                  <a:srgbClr val="00B0F0"/>
                </a:solidFill>
              </a:rPr>
              <a:t>components</a:t>
            </a:r>
            <a:r>
              <a:rPr lang="en-US" sz="2000" dirty="0" smtClean="0">
                <a:solidFill>
                  <a:schemeClr val="tx2">
                    <a:lumMod val="40000"/>
                    <a:lumOff val="60000"/>
                  </a:schemeClr>
                </a:solidFill>
              </a:rPr>
              <a:t> </a:t>
            </a:r>
            <a:r>
              <a:rPr lang="en-US" sz="2000" dirty="0" smtClean="0"/>
              <a:t>rather than</a:t>
            </a:r>
            <a:r>
              <a:rPr lang="en-US" sz="2000" dirty="0" smtClean="0">
                <a:solidFill>
                  <a:srgbClr val="00B0F0"/>
                </a:solidFill>
              </a:rPr>
              <a:t> processes</a:t>
            </a:r>
            <a:r>
              <a:rPr lang="en-US" sz="2000" dirty="0" smtClean="0"/>
              <a:t>. </a:t>
            </a:r>
          </a:p>
          <a:p>
            <a:pPr lvl="1">
              <a:buFont typeface="Wingdings" pitchFamily="2" charset="2"/>
              <a:buChar char="Ø"/>
            </a:pPr>
            <a:r>
              <a:rPr lang="en-US" sz="2000" dirty="0" smtClean="0"/>
              <a:t>In other words a component in one app may use IPC to communicate with a component in another app, or with another component in the same app.</a:t>
            </a:r>
          </a:p>
          <a:p>
            <a:pPr lvl="1">
              <a:buFont typeface="Wingdings" pitchFamily="2" charset="2"/>
              <a:buChar char="Ø"/>
            </a:pPr>
            <a:endParaRPr lang="en-US" sz="2000" dirty="0" smtClean="0"/>
          </a:p>
          <a:p>
            <a:endParaRPr lang="en-US" dirty="0"/>
          </a:p>
        </p:txBody>
      </p:sp>
      <p:pic>
        <p:nvPicPr>
          <p:cNvPr id="1026" name="Picture 2" descr="C:\Users\Rawan Khaled\Desktop\ip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3167" y="3776038"/>
            <a:ext cx="6076950" cy="29670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81400" y="3908451"/>
            <a:ext cx="4800600" cy="12930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629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1564</TotalTime>
  <Words>1645</Words>
  <Application>Microsoft Office PowerPoint</Application>
  <PresentationFormat>On-screen Show (4:3)</PresentationFormat>
  <Paragraphs>173</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Security Support in Android Platform</vt:lpstr>
      <vt:lpstr>Agenda..</vt:lpstr>
      <vt:lpstr>Introduction..</vt:lpstr>
      <vt:lpstr>Linux security</vt:lpstr>
      <vt:lpstr>PowerPoint Presentation</vt:lpstr>
      <vt:lpstr>Security Tips..</vt:lpstr>
      <vt:lpstr>Application Sandbox</vt:lpstr>
      <vt:lpstr>PowerPoint Presentation</vt:lpstr>
      <vt:lpstr>PowerPoint Presentation</vt:lpstr>
      <vt:lpstr>Difference between encryption and cryptology? </vt:lpstr>
      <vt:lpstr>Pros of Android Phone Encryption</vt:lpstr>
      <vt:lpstr>Cons of Android Phone Encryption</vt:lpstr>
      <vt:lpstr>System Partition and Safe Mode </vt:lpstr>
      <vt:lpstr>Application security  </vt:lpstr>
      <vt:lpstr>The Android Permission Model: Accessing Protected APIs  </vt:lpstr>
      <vt:lpstr>Cost-Sensitive APIs  </vt:lpstr>
      <vt:lpstr>PowerPoint Presentation</vt:lpstr>
      <vt:lpstr>Attacks…</vt:lpstr>
      <vt:lpstr>1-Remote Access Trojan</vt:lpstr>
      <vt:lpstr>PowerPoint Presentation</vt:lpstr>
      <vt:lpstr>Rooting of Devices</vt:lpstr>
      <vt:lpstr>PowerPoint Presentation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Support in Android Platform</dc:title>
  <dc:creator>Rawan Khaled</dc:creator>
  <cp:lastModifiedBy>Rawan Khaled</cp:lastModifiedBy>
  <cp:revision>35</cp:revision>
  <dcterms:created xsi:type="dcterms:W3CDTF">2018-10-04T11:21:59Z</dcterms:created>
  <dcterms:modified xsi:type="dcterms:W3CDTF">2018-11-03T08:59:34Z</dcterms:modified>
</cp:coreProperties>
</file>