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72" r:id="rId3"/>
    <p:sldMasterId id="2147483684" r:id="rId4"/>
    <p:sldMasterId id="2147483696" r:id="rId5"/>
    <p:sldMasterId id="2147483708" r:id="rId6"/>
    <p:sldMasterId id="2147483720" r:id="rId7"/>
    <p:sldMasterId id="2147483732" r:id="rId8"/>
  </p:sldMasterIdLst>
  <p:notesMasterIdLst>
    <p:notesMasterId r:id="rId37"/>
  </p:notesMasterIdLst>
  <p:sldIdLst>
    <p:sldId id="324" r:id="rId9"/>
    <p:sldId id="257" r:id="rId10"/>
    <p:sldId id="264" r:id="rId11"/>
    <p:sldId id="284" r:id="rId12"/>
    <p:sldId id="285" r:id="rId13"/>
    <p:sldId id="286" r:id="rId14"/>
    <p:sldId id="287" r:id="rId15"/>
    <p:sldId id="312" r:id="rId16"/>
    <p:sldId id="314" r:id="rId17"/>
    <p:sldId id="315" r:id="rId18"/>
    <p:sldId id="317" r:id="rId19"/>
    <p:sldId id="316" r:id="rId20"/>
    <p:sldId id="292" r:id="rId21"/>
    <p:sldId id="294" r:id="rId22"/>
    <p:sldId id="296" r:id="rId23"/>
    <p:sldId id="318" r:id="rId24"/>
    <p:sldId id="302" r:id="rId25"/>
    <p:sldId id="319" r:id="rId26"/>
    <p:sldId id="320" r:id="rId27"/>
    <p:sldId id="297" r:id="rId28"/>
    <p:sldId id="299" r:id="rId29"/>
    <p:sldId id="300" r:id="rId30"/>
    <p:sldId id="301" r:id="rId31"/>
    <p:sldId id="321" r:id="rId32"/>
    <p:sldId id="291" r:id="rId33"/>
    <p:sldId id="322" r:id="rId34"/>
    <p:sldId id="323" r:id="rId35"/>
    <p:sldId id="259" r:id="rId36"/>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8" charset="0"/>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00" autoAdjust="0"/>
  </p:normalViewPr>
  <p:slideViewPr>
    <p:cSldViewPr>
      <p:cViewPr varScale="1">
        <p:scale>
          <a:sx n="56" d="100"/>
          <a:sy n="56" d="100"/>
        </p:scale>
        <p:origin x="-1302"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9240"/>
    </p:cViewPr>
  </p:sorter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8E3C0-010F-41CF-AF7B-EF59F7410632}"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DDCB6ABA-426F-484B-A8CA-48B2A6E36A9D}">
      <dgm:prSet phldrT="[Text]"/>
      <dgm:spPr/>
      <dgm:t>
        <a:bodyPr/>
        <a:lstStyle/>
        <a:p>
          <a:r>
            <a:rPr lang="en-US" dirty="0" smtClean="0"/>
            <a:t>Applications</a:t>
          </a:r>
          <a:endParaRPr lang="en-US" dirty="0"/>
        </a:p>
      </dgm:t>
    </dgm:pt>
    <dgm:pt modelId="{6DD73977-7D14-4A14-882C-3DB724A72360}" type="parTrans" cxnId="{9C2AB629-39C2-4B9E-A918-7038764B67E5}">
      <dgm:prSet/>
      <dgm:spPr/>
      <dgm:t>
        <a:bodyPr/>
        <a:lstStyle/>
        <a:p>
          <a:endParaRPr lang="en-US"/>
        </a:p>
      </dgm:t>
    </dgm:pt>
    <dgm:pt modelId="{5A013D6C-CAB3-4D32-A609-63D0CCE7FBEF}" type="sibTrans" cxnId="{9C2AB629-39C2-4B9E-A918-7038764B67E5}">
      <dgm:prSet/>
      <dgm:spPr/>
      <dgm:t>
        <a:bodyPr/>
        <a:lstStyle/>
        <a:p>
          <a:endParaRPr lang="en-US"/>
        </a:p>
      </dgm:t>
    </dgm:pt>
    <dgm:pt modelId="{E9B2B58B-A93A-4059-BBA6-D8B27116AF52}">
      <dgm:prSet phldrT="[Text]"/>
      <dgm:spPr/>
      <dgm:t>
        <a:bodyPr/>
        <a:lstStyle/>
        <a:p>
          <a:r>
            <a:rPr lang="en-US" dirty="0" smtClean="0"/>
            <a:t>Application Framework</a:t>
          </a:r>
          <a:endParaRPr lang="en-US" dirty="0"/>
        </a:p>
      </dgm:t>
    </dgm:pt>
    <dgm:pt modelId="{80F86631-8D30-4191-9082-79E7C49A2598}" type="parTrans" cxnId="{38E34BD1-219B-4E33-88B2-826BB57D1414}">
      <dgm:prSet/>
      <dgm:spPr/>
      <dgm:t>
        <a:bodyPr/>
        <a:lstStyle/>
        <a:p>
          <a:endParaRPr lang="en-US"/>
        </a:p>
      </dgm:t>
    </dgm:pt>
    <dgm:pt modelId="{0B642CF2-ADBB-4B04-9A57-392AC20FE5B1}" type="sibTrans" cxnId="{38E34BD1-219B-4E33-88B2-826BB57D1414}">
      <dgm:prSet/>
      <dgm:spPr/>
      <dgm:t>
        <a:bodyPr/>
        <a:lstStyle/>
        <a:p>
          <a:endParaRPr lang="en-US"/>
        </a:p>
      </dgm:t>
    </dgm:pt>
    <dgm:pt modelId="{E0D11E67-503C-4499-B003-15FCCE6B33CA}">
      <dgm:prSet phldrT="[Text]"/>
      <dgm:spPr/>
      <dgm:t>
        <a:bodyPr/>
        <a:lstStyle/>
        <a:p>
          <a:r>
            <a:rPr lang="en-US" dirty="0" smtClean="0"/>
            <a:t>Libraries + Dalvik</a:t>
          </a:r>
          <a:endParaRPr lang="en-US" dirty="0"/>
        </a:p>
      </dgm:t>
    </dgm:pt>
    <dgm:pt modelId="{D83F4D5D-15FB-4762-A6D6-017CD9BD98D1}" type="parTrans" cxnId="{0DEF01D0-580A-4222-9EF8-8EB13F2C89FF}">
      <dgm:prSet/>
      <dgm:spPr/>
      <dgm:t>
        <a:bodyPr/>
        <a:lstStyle/>
        <a:p>
          <a:endParaRPr lang="en-US"/>
        </a:p>
      </dgm:t>
    </dgm:pt>
    <dgm:pt modelId="{AB18D64C-1A68-4BAC-9AE1-FAC856CB20EB}" type="sibTrans" cxnId="{0DEF01D0-580A-4222-9EF8-8EB13F2C89FF}">
      <dgm:prSet/>
      <dgm:spPr/>
      <dgm:t>
        <a:bodyPr/>
        <a:lstStyle/>
        <a:p>
          <a:endParaRPr lang="en-US"/>
        </a:p>
      </dgm:t>
    </dgm:pt>
    <dgm:pt modelId="{10B278D8-1DBD-4098-882A-372669177763}">
      <dgm:prSet phldrT="[Text]"/>
      <dgm:spPr/>
      <dgm:t>
        <a:bodyPr/>
        <a:lstStyle/>
        <a:p>
          <a:r>
            <a:rPr lang="en-US" dirty="0" smtClean="0"/>
            <a:t>Kernel / Drivers</a:t>
          </a:r>
          <a:endParaRPr lang="en-US" dirty="0"/>
        </a:p>
      </dgm:t>
    </dgm:pt>
    <dgm:pt modelId="{626A9859-A408-4105-9045-3BA50E92D6AB}" type="parTrans" cxnId="{C1ADE8F0-C653-430D-9CFF-26E0898B69AF}">
      <dgm:prSet/>
      <dgm:spPr/>
      <dgm:t>
        <a:bodyPr/>
        <a:lstStyle/>
        <a:p>
          <a:endParaRPr lang="en-US"/>
        </a:p>
      </dgm:t>
    </dgm:pt>
    <dgm:pt modelId="{024A6FAA-5B95-47CB-9BA6-DE92B5E8D0C4}" type="sibTrans" cxnId="{C1ADE8F0-C653-430D-9CFF-26E0898B69AF}">
      <dgm:prSet/>
      <dgm:spPr/>
      <dgm:t>
        <a:bodyPr/>
        <a:lstStyle/>
        <a:p>
          <a:endParaRPr lang="en-US"/>
        </a:p>
      </dgm:t>
    </dgm:pt>
    <dgm:pt modelId="{AF95EB3C-0490-405D-A22A-C47F14F62A86}" type="pres">
      <dgm:prSet presAssocID="{55A8E3C0-010F-41CF-AF7B-EF59F7410632}" presName="Name0" presStyleCnt="0">
        <dgm:presLayoutVars>
          <dgm:dir/>
          <dgm:animLvl val="lvl"/>
          <dgm:resizeHandles val="exact"/>
        </dgm:presLayoutVars>
      </dgm:prSet>
      <dgm:spPr/>
      <dgm:t>
        <a:bodyPr/>
        <a:lstStyle/>
        <a:p>
          <a:endParaRPr lang="en-US"/>
        </a:p>
      </dgm:t>
    </dgm:pt>
    <dgm:pt modelId="{E3EF2217-4D9E-46F4-A792-F0CB29243119}" type="pres">
      <dgm:prSet presAssocID="{10B278D8-1DBD-4098-882A-372669177763}" presName="boxAndChildren" presStyleCnt="0"/>
      <dgm:spPr/>
    </dgm:pt>
    <dgm:pt modelId="{5740690B-C92A-47DA-88D3-B08F9A9D8498}" type="pres">
      <dgm:prSet presAssocID="{10B278D8-1DBD-4098-882A-372669177763}" presName="parentTextBox" presStyleLbl="node1" presStyleIdx="0" presStyleCnt="4"/>
      <dgm:spPr/>
      <dgm:t>
        <a:bodyPr/>
        <a:lstStyle/>
        <a:p>
          <a:endParaRPr lang="en-US"/>
        </a:p>
      </dgm:t>
    </dgm:pt>
    <dgm:pt modelId="{879B1763-BAA3-45DC-BBB4-B37ADC52371C}" type="pres">
      <dgm:prSet presAssocID="{AB18D64C-1A68-4BAC-9AE1-FAC856CB20EB}" presName="sp" presStyleCnt="0"/>
      <dgm:spPr/>
    </dgm:pt>
    <dgm:pt modelId="{4701226F-190F-4FD5-8CCC-AD559738F4AB}" type="pres">
      <dgm:prSet presAssocID="{E0D11E67-503C-4499-B003-15FCCE6B33CA}" presName="arrowAndChildren" presStyleCnt="0"/>
      <dgm:spPr/>
    </dgm:pt>
    <dgm:pt modelId="{F7586A49-FC80-49E7-BBEF-FAB623C785AC}" type="pres">
      <dgm:prSet presAssocID="{E0D11E67-503C-4499-B003-15FCCE6B33CA}" presName="parentTextArrow" presStyleLbl="node1" presStyleIdx="1" presStyleCnt="4"/>
      <dgm:spPr/>
      <dgm:t>
        <a:bodyPr/>
        <a:lstStyle/>
        <a:p>
          <a:endParaRPr lang="en-US"/>
        </a:p>
      </dgm:t>
    </dgm:pt>
    <dgm:pt modelId="{E5BFA8F3-6178-4497-A07B-06E855851B03}" type="pres">
      <dgm:prSet presAssocID="{0B642CF2-ADBB-4B04-9A57-392AC20FE5B1}" presName="sp" presStyleCnt="0"/>
      <dgm:spPr/>
    </dgm:pt>
    <dgm:pt modelId="{84B2B00C-65F7-4AE5-B459-1B00248A39C8}" type="pres">
      <dgm:prSet presAssocID="{E9B2B58B-A93A-4059-BBA6-D8B27116AF52}" presName="arrowAndChildren" presStyleCnt="0"/>
      <dgm:spPr/>
    </dgm:pt>
    <dgm:pt modelId="{91A7EB50-2593-4967-AAFA-84B4FB3F657D}" type="pres">
      <dgm:prSet presAssocID="{E9B2B58B-A93A-4059-BBA6-D8B27116AF52}" presName="parentTextArrow" presStyleLbl="node1" presStyleIdx="2" presStyleCnt="4"/>
      <dgm:spPr/>
      <dgm:t>
        <a:bodyPr/>
        <a:lstStyle/>
        <a:p>
          <a:endParaRPr lang="en-US"/>
        </a:p>
      </dgm:t>
    </dgm:pt>
    <dgm:pt modelId="{EFE59A42-3D5E-4AF3-85FD-5ABBB27BE193}" type="pres">
      <dgm:prSet presAssocID="{5A013D6C-CAB3-4D32-A609-63D0CCE7FBEF}" presName="sp" presStyleCnt="0"/>
      <dgm:spPr/>
    </dgm:pt>
    <dgm:pt modelId="{B4461072-CE53-4478-A952-C744FD0CCCB4}" type="pres">
      <dgm:prSet presAssocID="{DDCB6ABA-426F-484B-A8CA-48B2A6E36A9D}" presName="arrowAndChildren" presStyleCnt="0"/>
      <dgm:spPr/>
    </dgm:pt>
    <dgm:pt modelId="{C21D5F3F-2724-4B85-A8DF-68C9C734F880}" type="pres">
      <dgm:prSet presAssocID="{DDCB6ABA-426F-484B-A8CA-48B2A6E36A9D}" presName="parentTextArrow" presStyleLbl="node1" presStyleIdx="3" presStyleCnt="4"/>
      <dgm:spPr/>
      <dgm:t>
        <a:bodyPr/>
        <a:lstStyle/>
        <a:p>
          <a:endParaRPr lang="en-US"/>
        </a:p>
      </dgm:t>
    </dgm:pt>
  </dgm:ptLst>
  <dgm:cxnLst>
    <dgm:cxn modelId="{0DCAB434-B7FC-4682-999F-956D0468719D}" type="presOf" srcId="{E0D11E67-503C-4499-B003-15FCCE6B33CA}" destId="{F7586A49-FC80-49E7-BBEF-FAB623C785AC}" srcOrd="0" destOrd="0" presId="urn:microsoft.com/office/officeart/2005/8/layout/process4"/>
    <dgm:cxn modelId="{9C2AB629-39C2-4B9E-A918-7038764B67E5}" srcId="{55A8E3C0-010F-41CF-AF7B-EF59F7410632}" destId="{DDCB6ABA-426F-484B-A8CA-48B2A6E36A9D}" srcOrd="0" destOrd="0" parTransId="{6DD73977-7D14-4A14-882C-3DB724A72360}" sibTransId="{5A013D6C-CAB3-4D32-A609-63D0CCE7FBEF}"/>
    <dgm:cxn modelId="{CF556D2C-CD65-4F7F-AF0D-DDD2028C6D28}" type="presOf" srcId="{10B278D8-1DBD-4098-882A-372669177763}" destId="{5740690B-C92A-47DA-88D3-B08F9A9D8498}" srcOrd="0" destOrd="0" presId="urn:microsoft.com/office/officeart/2005/8/layout/process4"/>
    <dgm:cxn modelId="{38E34BD1-219B-4E33-88B2-826BB57D1414}" srcId="{55A8E3C0-010F-41CF-AF7B-EF59F7410632}" destId="{E9B2B58B-A93A-4059-BBA6-D8B27116AF52}" srcOrd="1" destOrd="0" parTransId="{80F86631-8D30-4191-9082-79E7C49A2598}" sibTransId="{0B642CF2-ADBB-4B04-9A57-392AC20FE5B1}"/>
    <dgm:cxn modelId="{34D7E95C-7CEC-4F7B-9434-B9A4B5725B30}" type="presOf" srcId="{DDCB6ABA-426F-484B-A8CA-48B2A6E36A9D}" destId="{C21D5F3F-2724-4B85-A8DF-68C9C734F880}" srcOrd="0" destOrd="0" presId="urn:microsoft.com/office/officeart/2005/8/layout/process4"/>
    <dgm:cxn modelId="{D4CFCDFC-8905-48B6-B9DC-160F365A7483}" type="presOf" srcId="{55A8E3C0-010F-41CF-AF7B-EF59F7410632}" destId="{AF95EB3C-0490-405D-A22A-C47F14F62A86}" srcOrd="0" destOrd="0" presId="urn:microsoft.com/office/officeart/2005/8/layout/process4"/>
    <dgm:cxn modelId="{C35E590D-A964-4623-8D38-D0F33608A4F6}" type="presOf" srcId="{E9B2B58B-A93A-4059-BBA6-D8B27116AF52}" destId="{91A7EB50-2593-4967-AAFA-84B4FB3F657D}" srcOrd="0" destOrd="0" presId="urn:microsoft.com/office/officeart/2005/8/layout/process4"/>
    <dgm:cxn modelId="{0DEF01D0-580A-4222-9EF8-8EB13F2C89FF}" srcId="{55A8E3C0-010F-41CF-AF7B-EF59F7410632}" destId="{E0D11E67-503C-4499-B003-15FCCE6B33CA}" srcOrd="2" destOrd="0" parTransId="{D83F4D5D-15FB-4762-A6D6-017CD9BD98D1}" sibTransId="{AB18D64C-1A68-4BAC-9AE1-FAC856CB20EB}"/>
    <dgm:cxn modelId="{C1ADE8F0-C653-430D-9CFF-26E0898B69AF}" srcId="{55A8E3C0-010F-41CF-AF7B-EF59F7410632}" destId="{10B278D8-1DBD-4098-882A-372669177763}" srcOrd="3" destOrd="0" parTransId="{626A9859-A408-4105-9045-3BA50E92D6AB}" sibTransId="{024A6FAA-5B95-47CB-9BA6-DE92B5E8D0C4}"/>
    <dgm:cxn modelId="{088DA272-D53C-4E00-ABFD-853AC7F3A7E1}" type="presParOf" srcId="{AF95EB3C-0490-405D-A22A-C47F14F62A86}" destId="{E3EF2217-4D9E-46F4-A792-F0CB29243119}" srcOrd="0" destOrd="0" presId="urn:microsoft.com/office/officeart/2005/8/layout/process4"/>
    <dgm:cxn modelId="{646C13F2-510A-4E48-A402-57A3D17F5381}" type="presParOf" srcId="{E3EF2217-4D9E-46F4-A792-F0CB29243119}" destId="{5740690B-C92A-47DA-88D3-B08F9A9D8498}" srcOrd="0" destOrd="0" presId="urn:microsoft.com/office/officeart/2005/8/layout/process4"/>
    <dgm:cxn modelId="{87F72B4B-902A-4F6E-9D6E-01A21473E8BC}" type="presParOf" srcId="{AF95EB3C-0490-405D-A22A-C47F14F62A86}" destId="{879B1763-BAA3-45DC-BBB4-B37ADC52371C}" srcOrd="1" destOrd="0" presId="urn:microsoft.com/office/officeart/2005/8/layout/process4"/>
    <dgm:cxn modelId="{65118F7C-883E-4AB9-A8A8-E9C884CFF65D}" type="presParOf" srcId="{AF95EB3C-0490-405D-A22A-C47F14F62A86}" destId="{4701226F-190F-4FD5-8CCC-AD559738F4AB}" srcOrd="2" destOrd="0" presId="urn:microsoft.com/office/officeart/2005/8/layout/process4"/>
    <dgm:cxn modelId="{6596F0E2-92FA-4307-8ECF-A43C02E432E9}" type="presParOf" srcId="{4701226F-190F-4FD5-8CCC-AD559738F4AB}" destId="{F7586A49-FC80-49E7-BBEF-FAB623C785AC}" srcOrd="0" destOrd="0" presId="urn:microsoft.com/office/officeart/2005/8/layout/process4"/>
    <dgm:cxn modelId="{2C14CA07-4ECA-404A-8225-398BE7BA1050}" type="presParOf" srcId="{AF95EB3C-0490-405D-A22A-C47F14F62A86}" destId="{E5BFA8F3-6178-4497-A07B-06E855851B03}" srcOrd="3" destOrd="0" presId="urn:microsoft.com/office/officeart/2005/8/layout/process4"/>
    <dgm:cxn modelId="{CEADB993-8D09-4A05-891D-05B70874E890}" type="presParOf" srcId="{AF95EB3C-0490-405D-A22A-C47F14F62A86}" destId="{84B2B00C-65F7-4AE5-B459-1B00248A39C8}" srcOrd="4" destOrd="0" presId="urn:microsoft.com/office/officeart/2005/8/layout/process4"/>
    <dgm:cxn modelId="{67F1E43F-7211-4855-B892-3F8B48B090D8}" type="presParOf" srcId="{84B2B00C-65F7-4AE5-B459-1B00248A39C8}" destId="{91A7EB50-2593-4967-AAFA-84B4FB3F657D}" srcOrd="0" destOrd="0" presId="urn:microsoft.com/office/officeart/2005/8/layout/process4"/>
    <dgm:cxn modelId="{D3269961-065C-46DD-8D9A-FFD1187ED4B1}" type="presParOf" srcId="{AF95EB3C-0490-405D-A22A-C47F14F62A86}" destId="{EFE59A42-3D5E-4AF3-85FD-5ABBB27BE193}" srcOrd="5" destOrd="0" presId="urn:microsoft.com/office/officeart/2005/8/layout/process4"/>
    <dgm:cxn modelId="{19541FDE-811F-4F77-8787-EB4D75563F7B}" type="presParOf" srcId="{AF95EB3C-0490-405D-A22A-C47F14F62A86}" destId="{B4461072-CE53-4478-A952-C744FD0CCCB4}" srcOrd="6" destOrd="0" presId="urn:microsoft.com/office/officeart/2005/8/layout/process4"/>
    <dgm:cxn modelId="{F4C2B717-8E08-4686-8F88-E6476DE5E45E}" type="presParOf" srcId="{B4461072-CE53-4478-A952-C744FD0CCCB4}" destId="{C21D5F3F-2724-4B85-A8DF-68C9C734F880}"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40690B-C92A-47DA-88D3-B08F9A9D8498}">
      <dsp:nvSpPr>
        <dsp:cNvPr id="0" name=""/>
        <dsp:cNvSpPr/>
      </dsp:nvSpPr>
      <dsp:spPr>
        <a:xfrm>
          <a:off x="0" y="5029352"/>
          <a:ext cx="9575588" cy="110029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lang="en-US" sz="3900" kern="1200" dirty="0" smtClean="0"/>
            <a:t>Kernel / Drivers</a:t>
          </a:r>
          <a:endParaRPr lang="en-US" sz="3900" kern="1200" dirty="0"/>
        </a:p>
      </dsp:txBody>
      <dsp:txXfrm>
        <a:off x="0" y="5029352"/>
        <a:ext cx="9575588" cy="1100299"/>
      </dsp:txXfrm>
    </dsp:sp>
    <dsp:sp modelId="{F7586A49-FC80-49E7-BBEF-FAB623C785AC}">
      <dsp:nvSpPr>
        <dsp:cNvPr id="0" name=""/>
        <dsp:cNvSpPr/>
      </dsp:nvSpPr>
      <dsp:spPr>
        <a:xfrm rot="10800000">
          <a:off x="0" y="3353596"/>
          <a:ext cx="9575588" cy="1692260"/>
        </a:xfrm>
        <a:prstGeom prst="upArrowCallou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lang="en-US" sz="3900" kern="1200" dirty="0" smtClean="0"/>
            <a:t>Libraries + Dalvik</a:t>
          </a:r>
          <a:endParaRPr lang="en-US" sz="3900" kern="1200" dirty="0"/>
        </a:p>
      </dsp:txBody>
      <dsp:txXfrm rot="10800000">
        <a:off x="0" y="3353596"/>
        <a:ext cx="9575588" cy="1692260"/>
      </dsp:txXfrm>
    </dsp:sp>
    <dsp:sp modelId="{91A7EB50-2593-4967-AAFA-84B4FB3F657D}">
      <dsp:nvSpPr>
        <dsp:cNvPr id="0" name=""/>
        <dsp:cNvSpPr/>
      </dsp:nvSpPr>
      <dsp:spPr>
        <a:xfrm rot="10800000">
          <a:off x="0" y="1677840"/>
          <a:ext cx="9575588" cy="1692260"/>
        </a:xfrm>
        <a:prstGeom prst="upArrowCallou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lang="en-US" sz="3900" kern="1200" dirty="0" smtClean="0"/>
            <a:t>Application Framework</a:t>
          </a:r>
          <a:endParaRPr lang="en-US" sz="3900" kern="1200" dirty="0"/>
        </a:p>
      </dsp:txBody>
      <dsp:txXfrm rot="10800000">
        <a:off x="0" y="1677840"/>
        <a:ext cx="9575588" cy="1692260"/>
      </dsp:txXfrm>
    </dsp:sp>
    <dsp:sp modelId="{C21D5F3F-2724-4B85-A8DF-68C9C734F880}">
      <dsp:nvSpPr>
        <dsp:cNvPr id="0" name=""/>
        <dsp:cNvSpPr/>
      </dsp:nvSpPr>
      <dsp:spPr>
        <a:xfrm rot="10800000">
          <a:off x="0" y="2084"/>
          <a:ext cx="9575588" cy="1692260"/>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lvl="0" algn="ctr" defTabSz="1733550">
            <a:lnSpc>
              <a:spcPct val="90000"/>
            </a:lnSpc>
            <a:spcBef>
              <a:spcPct val="0"/>
            </a:spcBef>
            <a:spcAft>
              <a:spcPct val="35000"/>
            </a:spcAft>
          </a:pPr>
          <a:r>
            <a:rPr lang="en-US" sz="3900" kern="1200" dirty="0" smtClean="0"/>
            <a:t>Applications</a:t>
          </a:r>
          <a:endParaRPr lang="en-US" sz="3900" kern="1200" dirty="0"/>
        </a:p>
      </dsp:txBody>
      <dsp:txXfrm rot="10800000">
        <a:off x="0" y="2084"/>
        <a:ext cx="9575588" cy="1692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106488" y="812800"/>
            <a:ext cx="5343525" cy="4006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3074" name="Rectangle 2"/>
          <p:cNvSpPr>
            <a:spLocks noGrp="1" noChangeArrowheads="1"/>
          </p:cNvSpPr>
          <p:nvPr>
            <p:ph type="body"/>
          </p:nvPr>
        </p:nvSpPr>
        <p:spPr bwMode="auto">
          <a:xfrm>
            <a:off x="755650" y="5078413"/>
            <a:ext cx="6046788" cy="48101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endParaRPr lang="en-US" noProof="0" smtClean="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buFont typeface="Times New Roman" charset="0"/>
              <a:buNone/>
              <a:tabLst>
                <a:tab pos="723900" algn="l"/>
                <a:tab pos="1447800" algn="l"/>
                <a:tab pos="2171700" algn="l"/>
                <a:tab pos="2895600" algn="l"/>
              </a:tabLst>
              <a:defRPr sz="1400" smtClean="0">
                <a:solidFill>
                  <a:srgbClr val="000000"/>
                </a:solidFill>
                <a:latin typeface="Times New Roman" charset="0"/>
                <a:ea typeface="ＭＳ Ｐゴシック" charset="0"/>
                <a:cs typeface="Arial Unicode MS" charset="0"/>
              </a:defRPr>
            </a:lvl1pPr>
          </a:lstStyle>
          <a:p>
            <a:pPr>
              <a:defRPr/>
            </a:pPr>
            <a:endParaRPr lang="de-AT"/>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8" charset="0"/>
              </a:defRPr>
            </a:lvl1pPr>
          </a:lstStyle>
          <a:p>
            <a:fld id="{9A6155A1-F766-463E-9987-83CA2243E92A}" type="slidenum">
              <a:rPr lang="de-AT"/>
              <a:pPr/>
              <a:t>‹#›</a:t>
            </a:fld>
            <a:endParaRPr lang="de-AT"/>
          </a:p>
        </p:txBody>
      </p:sp>
    </p:spTree>
    <p:extLst>
      <p:ext uri="{BB962C8B-B14F-4D97-AF65-F5344CB8AC3E}">
        <p14:creationId xmlns:p14="http://schemas.microsoft.com/office/powerpoint/2010/main" xmlns="" val="19391561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E9E58117-5DEC-4410-B271-D8E346BA2971}" type="slidenum">
              <a:rPr lang="de-AT"/>
              <a:pPr/>
              <a:t>1</a:t>
            </a:fld>
            <a:endParaRPr lang="de-AT"/>
          </a:p>
        </p:txBody>
      </p:sp>
      <p:sp>
        <p:nvSpPr>
          <p:cNvPr id="8193"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8194"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dirty="0" smtClean="0"/>
          </a:p>
        </p:txBody>
      </p:sp>
    </p:spTree>
    <p:extLst>
      <p:ext uri="{BB962C8B-B14F-4D97-AF65-F5344CB8AC3E}">
        <p14:creationId xmlns:p14="http://schemas.microsoft.com/office/powerpoint/2010/main" xmlns="" val="861099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10</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b="1" kern="1200" dirty="0" smtClean="0">
                <a:solidFill>
                  <a:srgbClr val="000000"/>
                </a:solidFill>
                <a:latin typeface="Times New Roman" charset="0"/>
                <a:ea typeface="ＭＳ Ｐゴシック" charset="0"/>
                <a:cs typeface="+mn-cs"/>
              </a:rPr>
              <a:t>Image description </a:t>
            </a:r>
            <a:r>
              <a:rPr lang="en-US" sz="1200" kern="1200" dirty="0" smtClean="0">
                <a:solidFill>
                  <a:srgbClr val="000000"/>
                </a:solidFill>
                <a:latin typeface="Times New Roman" charset="0"/>
                <a:ea typeface="ＭＳ Ｐゴシック" charset="0"/>
                <a:cs typeface="+mn-cs"/>
              </a:rPr>
              <a:t>Describe with an alternative text </a:t>
            </a:r>
          </a:p>
          <a:p>
            <a:pPr>
              <a:buFont typeface="Times New Roman" charset="0"/>
              <a:buNone/>
              <a:defRPr/>
            </a:pPr>
            <a:r>
              <a:rPr lang="en-US" sz="1200" kern="1200" dirty="0" smtClean="0">
                <a:solidFill>
                  <a:srgbClr val="000000"/>
                </a:solidFill>
                <a:latin typeface="Times New Roman" charset="0"/>
                <a:ea typeface="ＭＳ Ｐゴシック" charset="0"/>
                <a:cs typeface="+mn-cs"/>
              </a:rPr>
              <a:t>To help the designer to describe how this topic should appear on the screen, such as sequence of appearance of its parts, stress in some parts. This helps the development team to design the screens.</a:t>
            </a:r>
            <a:endParaRPr lang="en-US" dirty="0" smtClean="0"/>
          </a:p>
        </p:txBody>
      </p:sp>
    </p:spTree>
    <p:extLst>
      <p:ext uri="{BB962C8B-B14F-4D97-AF65-F5344CB8AC3E}">
        <p14:creationId xmlns:p14="http://schemas.microsoft.com/office/powerpoint/2010/main" xmlns="" val="2433898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12</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b="1" kern="1200" dirty="0" smtClean="0">
                <a:solidFill>
                  <a:srgbClr val="000000"/>
                </a:solidFill>
                <a:latin typeface="Times New Roman" charset="0"/>
                <a:ea typeface="ＭＳ Ｐゴシック" charset="0"/>
                <a:cs typeface="+mn-cs"/>
              </a:rPr>
              <a:t>Image description </a:t>
            </a:r>
            <a:r>
              <a:rPr lang="en-US" sz="1200" kern="1200" dirty="0" smtClean="0">
                <a:solidFill>
                  <a:srgbClr val="000000"/>
                </a:solidFill>
                <a:latin typeface="Times New Roman" charset="0"/>
                <a:ea typeface="ＭＳ Ｐゴシック" charset="0"/>
                <a:cs typeface="+mn-cs"/>
              </a:rPr>
              <a:t>Describe with an alternative text </a:t>
            </a:r>
          </a:p>
          <a:p>
            <a:pPr>
              <a:buFont typeface="Times New Roman" charset="0"/>
              <a:buNone/>
              <a:defRPr/>
            </a:pPr>
            <a:r>
              <a:rPr lang="en-US" sz="1200" kern="1200" dirty="0" smtClean="0">
                <a:solidFill>
                  <a:srgbClr val="000000"/>
                </a:solidFill>
                <a:latin typeface="Times New Roman" charset="0"/>
                <a:ea typeface="ＭＳ Ｐゴシック" charset="0"/>
                <a:cs typeface="+mn-cs"/>
              </a:rPr>
              <a:t>To help the designer to describe how this topic should appear on the screen, such as sequence of appearance of its parts, stress in some parts. This helps the development team to design the screens.</a:t>
            </a:r>
            <a:endParaRPr lang="en-US" dirty="0" smtClean="0"/>
          </a:p>
        </p:txBody>
      </p:sp>
    </p:spTree>
    <p:extLst>
      <p:ext uri="{BB962C8B-B14F-4D97-AF65-F5344CB8AC3E}">
        <p14:creationId xmlns:p14="http://schemas.microsoft.com/office/powerpoint/2010/main" xmlns="" val="2433898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ADT: Android Development Tools</a:t>
            </a:r>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xmlns="" val="3532322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Activity</a:t>
            </a:r>
            <a:r>
              <a:rPr lang="en-US" baseline="0" dirty="0" smtClean="0"/>
              <a:t> </a:t>
            </a:r>
            <a:r>
              <a:rPr lang="en-US" dirty="0" smtClean="0"/>
              <a:t>that shows a list of new emails</a:t>
            </a:r>
          </a:p>
          <a:p>
            <a:r>
              <a:rPr lang="en-US" dirty="0" smtClean="0"/>
              <a:t>Activity</a:t>
            </a:r>
            <a:r>
              <a:rPr lang="en-US" baseline="0" dirty="0" smtClean="0"/>
              <a:t> to compose a new email</a:t>
            </a:r>
          </a:p>
          <a:p>
            <a:r>
              <a:rPr lang="en-US" dirty="0" smtClean="0"/>
              <a:t>Activity for reading emails</a:t>
            </a:r>
          </a:p>
          <a:p>
            <a:endParaRPr lang="en-US" dirty="0" smtClean="0"/>
          </a:p>
          <a:p>
            <a:r>
              <a:rPr lang="en-US" dirty="0" smtClean="0"/>
              <a:t>Service for playing music.</a:t>
            </a:r>
          </a:p>
          <a:p>
            <a:r>
              <a:rPr lang="en-US" dirty="0" smtClean="0"/>
              <a:t>Service for downloading data over the network.</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Broadcast receiver listens to: Low battery, charger</a:t>
            </a:r>
            <a:r>
              <a:rPr lang="en-US" baseline="0" dirty="0" smtClean="0"/>
              <a:t> connected,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xmlns="" val="3902289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Entire lifetime between onCreate(Bundle) and onDestroy(). [Acquire</a:t>
            </a:r>
            <a:r>
              <a:rPr lang="en-US" baseline="0" dirty="0" smtClean="0"/>
              <a:t>/release resources]</a:t>
            </a:r>
            <a:endParaRPr lang="en-US" dirty="0" smtClean="0"/>
          </a:p>
          <a:p>
            <a:r>
              <a:rPr lang="en-US" dirty="0" smtClean="0"/>
              <a:t>Visible lifetime between onStart() and onStop(). []</a:t>
            </a:r>
          </a:p>
          <a:p>
            <a:r>
              <a:rPr lang="en-US" dirty="0" smtClean="0"/>
              <a:t>Foreground lifetime onResume()  onPause(). [Receives user interaction]</a:t>
            </a:r>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xmlns="" val="1180439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window/activity is assigned one ViewGroup to be the root view</a:t>
            </a:r>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xmlns="" val="815600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a:t>
            </a:r>
          </a:p>
          <a:p>
            <a:r>
              <a:rPr lang="en-US" dirty="0" smtClean="0"/>
              <a:t>Relative</a:t>
            </a:r>
          </a:p>
          <a:p>
            <a:r>
              <a:rPr lang="en-US" dirty="0" smtClean="0"/>
              <a:t>Table</a:t>
            </a:r>
          </a:p>
          <a:p>
            <a:r>
              <a:rPr lang="en-US" dirty="0" smtClean="0"/>
              <a:t>Grid</a:t>
            </a:r>
          </a:p>
          <a:p>
            <a:r>
              <a:rPr lang="en-US" dirty="0" smtClean="0"/>
              <a:t>Tab</a:t>
            </a:r>
          </a:p>
          <a:p>
            <a:r>
              <a:rPr lang="en-US" dirty="0" smtClean="0"/>
              <a:t>List</a:t>
            </a:r>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xmlns="" val="3751463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25</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extLst>
      <p:ext uri="{BB962C8B-B14F-4D97-AF65-F5344CB8AC3E}">
        <p14:creationId xmlns:p14="http://schemas.microsoft.com/office/powerpoint/2010/main" xmlns="" val="109060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26</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extLst>
      <p:ext uri="{BB962C8B-B14F-4D97-AF65-F5344CB8AC3E}">
        <p14:creationId xmlns:p14="http://schemas.microsoft.com/office/powerpoint/2010/main" xmlns="" val="1090602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27</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endParaRPr lang="en-US" dirty="0" smtClean="0"/>
          </a:p>
        </p:txBody>
      </p:sp>
    </p:spTree>
    <p:extLst>
      <p:ext uri="{BB962C8B-B14F-4D97-AF65-F5344CB8AC3E}">
        <p14:creationId xmlns:p14="http://schemas.microsoft.com/office/powerpoint/2010/main" xmlns="" val="109060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21993AEB-9C23-46A7-AD2C-AC52E967AE30}" type="slidenum">
              <a:rPr lang="de-AT"/>
              <a:pPr/>
              <a:t>2</a:t>
            </a:fld>
            <a:endParaRPr lang="de-AT"/>
          </a:p>
        </p:txBody>
      </p:sp>
      <p:sp>
        <p:nvSpPr>
          <p:cNvPr id="9217"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9218"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dirty="0" smtClean="0"/>
          </a:p>
        </p:txBody>
      </p:sp>
    </p:spTree>
    <p:extLst>
      <p:ext uri="{BB962C8B-B14F-4D97-AF65-F5344CB8AC3E}">
        <p14:creationId xmlns:p14="http://schemas.microsoft.com/office/powerpoint/2010/main" xmlns="" val="294744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EA1269DA-393A-447D-9373-DB266B69A02C}" type="slidenum">
              <a:rPr lang="de-AT"/>
              <a:pPr/>
              <a:t>28</a:t>
            </a:fld>
            <a:endParaRPr lang="de-AT"/>
          </a:p>
        </p:txBody>
      </p:sp>
      <p:sp>
        <p:nvSpPr>
          <p:cNvPr id="11265"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1266"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dirty="0" smtClean="0"/>
          </a:p>
        </p:txBody>
      </p:sp>
    </p:spTree>
    <p:extLst>
      <p:ext uri="{BB962C8B-B14F-4D97-AF65-F5344CB8AC3E}">
        <p14:creationId xmlns:p14="http://schemas.microsoft.com/office/powerpoint/2010/main" xmlns="" val="255933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3</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a:buFont typeface="Times New Roman" charset="0"/>
              <a:buNone/>
              <a:defRPr/>
            </a:pPr>
            <a:endParaRPr lang="en-US" dirty="0" smtClean="0"/>
          </a:p>
        </p:txBody>
      </p:sp>
    </p:spTree>
    <p:extLst>
      <p:ext uri="{BB962C8B-B14F-4D97-AF65-F5344CB8AC3E}">
        <p14:creationId xmlns:p14="http://schemas.microsoft.com/office/powerpoint/2010/main" xmlns="" val="2037583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OHA: Open Handset Alliance: Sony, Dell, Intel, Motorola, LG, nVidia, Google</a:t>
            </a:r>
          </a:p>
          <a:p>
            <a:r>
              <a:rPr lang="en-US" dirty="0" smtClean="0"/>
              <a:t>Honeycomb: Tablets</a:t>
            </a:r>
            <a:r>
              <a:rPr lang="en-US" baseline="0" dirty="0" smtClean="0"/>
              <a:t> only</a:t>
            </a:r>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xmlns="" val="203124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a:t>
            </a:r>
            <a:r>
              <a:rPr lang="en-US" baseline="0" dirty="0" smtClean="0"/>
              <a:t> one-time $25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Apples: annual $99 (Can’t test without it)</a:t>
            </a:r>
            <a:endParaRPr lang="en-US" dirty="0" smtClean="0"/>
          </a:p>
          <a:p>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xmlns="" val="358215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Android:</a:t>
            </a:r>
            <a:r>
              <a:rPr lang="en-US" baseline="0" dirty="0" smtClean="0"/>
              <a:t> one-time $25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Apples: annual $99 (Can’t test without it)</a:t>
            </a:r>
            <a:endParaRPr lang="en-US" dirty="0" smtClean="0"/>
          </a:p>
          <a:p>
            <a:endParaRPr lang="en-US" dirty="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xmlns="" val="241814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Kernel:</a:t>
            </a:r>
            <a:r>
              <a:rPr lang="en-US" dirty="0" smtClean="0"/>
              <a:t> Display/Camera/Keypad/WiFi/Bluetooth/Audio/Flash</a:t>
            </a:r>
            <a:r>
              <a:rPr lang="en-US" baseline="0" dirty="0" smtClean="0"/>
              <a:t> memory/…</a:t>
            </a:r>
            <a:endParaRPr lang="en-US" dirty="0" smtClean="0"/>
          </a:p>
          <a:p>
            <a:endParaRPr lang="en-US" b="1" baseline="0" dirty="0" smtClean="0"/>
          </a:p>
          <a:p>
            <a:r>
              <a:rPr lang="en-US" b="1" baseline="0" dirty="0" smtClean="0"/>
              <a:t>Libraries:  </a:t>
            </a:r>
            <a:r>
              <a:rPr lang="en-US" dirty="0" smtClean="0"/>
              <a:t>Graphics/Media/Database/WebKit Libraries</a:t>
            </a:r>
            <a:r>
              <a:rPr lang="en-US" baseline="0" dirty="0" smtClean="0"/>
              <a:t> in C/C++</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Graphics:</a:t>
            </a:r>
            <a:r>
              <a:rPr lang="en-US" baseline="0" dirty="0" smtClean="0"/>
              <a:t> </a:t>
            </a:r>
            <a:r>
              <a:rPr lang="en-US" dirty="0" smtClean="0"/>
              <a:t>SGL (2D) and OpenGL (3D)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Media: OpenCORE for recording/playback of audio/video/image</a:t>
            </a:r>
            <a:r>
              <a:rPr lang="en-US" baseline="0" dirty="0" smtClean="0"/>
              <a:t>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Database: SQLite RDB</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WebKit: HTML Rendering engine (Chrome/Safari)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Dalvik:</a:t>
            </a:r>
            <a:r>
              <a:rPr lang="en-US" dirty="0" smtClean="0"/>
              <a:t> JVM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Framework:</a:t>
            </a:r>
            <a:r>
              <a:rPr lang="en-US" b="1" baseline="0" dirty="0" smtClean="0"/>
              <a:t> </a:t>
            </a:r>
            <a:r>
              <a:rPr lang="en-US" b="0" baseline="0" dirty="0" smtClean="0"/>
              <a:t>Android-specific Java libraries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Applications:</a:t>
            </a:r>
            <a:r>
              <a:rPr lang="en-US" b="0" baseline="0" dirty="0" smtClean="0"/>
              <a:t> Programs you develop and pre-built ones [Email/SMS/Maps/Calendar/Contacts/Browser]</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xmlns="" val="1005425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Kernel:</a:t>
            </a:r>
            <a:r>
              <a:rPr lang="en-US" dirty="0" smtClean="0"/>
              <a:t> Display/Camera/Keypad/WiFi/Bluetooth/Audio/Flash</a:t>
            </a:r>
            <a:r>
              <a:rPr lang="en-US" baseline="0" dirty="0" smtClean="0"/>
              <a:t> memory/…</a:t>
            </a:r>
            <a:endParaRPr lang="en-US" dirty="0" smtClean="0"/>
          </a:p>
          <a:p>
            <a:endParaRPr lang="en-US" b="1" baseline="0" dirty="0" smtClean="0"/>
          </a:p>
          <a:p>
            <a:r>
              <a:rPr lang="en-US" b="1" baseline="0" dirty="0" smtClean="0"/>
              <a:t>Libraries:  </a:t>
            </a:r>
            <a:r>
              <a:rPr lang="en-US" dirty="0" smtClean="0"/>
              <a:t>Graphics/Media/Database/WebKit Libraries</a:t>
            </a:r>
            <a:r>
              <a:rPr lang="en-US" baseline="0" dirty="0" smtClean="0"/>
              <a:t> in C/C++</a:t>
            </a: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Graphics:</a:t>
            </a:r>
            <a:r>
              <a:rPr lang="en-US" baseline="0" dirty="0" smtClean="0"/>
              <a:t> </a:t>
            </a:r>
            <a:r>
              <a:rPr lang="en-US" dirty="0" smtClean="0"/>
              <a:t>SGL (2D) and OpenGL (3D)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Media: OpenCORE for recording/playback of audio/video/image</a:t>
            </a:r>
            <a:r>
              <a:rPr lang="en-US" baseline="0" dirty="0" smtClean="0"/>
              <a:t> files.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Database: SQLite RDB</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WebKit: HTML Rendering engine (Chrome/Safari)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Dalvik:</a:t>
            </a:r>
            <a:r>
              <a:rPr lang="en-US" dirty="0" smtClean="0"/>
              <a:t> JVM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Framework:</a:t>
            </a:r>
            <a:r>
              <a:rPr lang="en-US" b="1" baseline="0" dirty="0" smtClean="0"/>
              <a:t> </a:t>
            </a:r>
            <a:r>
              <a:rPr lang="en-US" b="0" baseline="0" dirty="0" smtClean="0"/>
              <a:t>Android-specific Java libraries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Applications:</a:t>
            </a:r>
            <a:r>
              <a:rPr lang="en-US" b="0" baseline="0" dirty="0" smtClean="0"/>
              <a:t> Programs you develop and pre-built ones [Email/SMS/Maps/Calendar/Contacts/Browser]</a:t>
            </a: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A598C85-D7F3-4C02-B985-5D0A0C03C80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xmlns="" val="100542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lide Number Placeholder 6"/>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fld id="{F3E77FF3-B2D3-4C89-9CF6-8DF60C9A4AF2}" type="slidenum">
              <a:rPr lang="de-AT"/>
              <a:pPr/>
              <a:t>9</a:t>
            </a:fld>
            <a:endParaRPr lang="de-AT"/>
          </a:p>
        </p:txBody>
      </p:sp>
      <p:sp>
        <p:nvSpPr>
          <p:cNvPr id="10241" name="Text Box 1"/>
          <p:cNvSpPr txBox="1">
            <a:spLocks noGrp="1" noRot="1" noChangeAspect="1" noChangeArrowheads="1"/>
          </p:cNvSpPr>
          <p:nvPr>
            <p:ph type="sldImg"/>
          </p:nvPr>
        </p:nvSpPr>
        <p:spPr>
          <a:xfrm>
            <a:off x="1106488" y="812800"/>
            <a:ext cx="5345112" cy="4008438"/>
          </a:xfrm>
          <a:solidFill>
            <a:srgbClr val="FFFFFF"/>
          </a:solidFill>
          <a:ln>
            <a:solidFill>
              <a:srgbClr val="000000"/>
            </a:solidFill>
            <a:miter lim="800000"/>
            <a:headEnd/>
            <a:tailEnd/>
          </a:ln>
        </p:spPr>
      </p:sp>
      <p:sp>
        <p:nvSpPr>
          <p:cNvPr id="10242" name="Text Box 2"/>
          <p:cNvSpPr txBox="1">
            <a:spLocks noGrp="1" noChangeArrowheads="1"/>
          </p:cNvSpPr>
          <p:nvPr>
            <p:ph type="body" idx="1"/>
          </p:nvPr>
        </p:nvSpPr>
        <p:spPr>
          <a:xfrm>
            <a:off x="755650" y="5078413"/>
            <a:ext cx="6048375" cy="4811712"/>
          </a:xfrm>
          <a:noFill/>
        </p:spPr>
        <p:txBody>
          <a:bodyPr wrap="none" anchor="ct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charset="0"/>
              <a:buNone/>
              <a:tabLst/>
              <a:defRPr/>
            </a:pPr>
            <a:r>
              <a:rPr lang="en-US" sz="1200" b="1" kern="1200" dirty="0" smtClean="0">
                <a:solidFill>
                  <a:srgbClr val="000000"/>
                </a:solidFill>
                <a:latin typeface="Times New Roman" charset="0"/>
                <a:ea typeface="ＭＳ Ｐゴシック" charset="0"/>
                <a:cs typeface="+mn-cs"/>
              </a:rPr>
              <a:t>Image description </a:t>
            </a:r>
            <a:r>
              <a:rPr lang="en-US" sz="1200" kern="1200" dirty="0" smtClean="0">
                <a:solidFill>
                  <a:srgbClr val="000000"/>
                </a:solidFill>
                <a:latin typeface="Times New Roman" charset="0"/>
                <a:ea typeface="ＭＳ Ｐゴシック" charset="0"/>
                <a:cs typeface="+mn-cs"/>
              </a:rPr>
              <a:t>Describe with an alternative text </a:t>
            </a:r>
          </a:p>
          <a:p>
            <a:pPr>
              <a:buFont typeface="Times New Roman" charset="0"/>
              <a:buNone/>
              <a:defRPr/>
            </a:pPr>
            <a:r>
              <a:rPr lang="en-US" sz="1200" kern="1200" dirty="0" smtClean="0">
                <a:solidFill>
                  <a:srgbClr val="000000"/>
                </a:solidFill>
                <a:latin typeface="Times New Roman" charset="0"/>
                <a:ea typeface="ＭＳ Ｐゴシック" charset="0"/>
                <a:cs typeface="+mn-cs"/>
              </a:rPr>
              <a:t>To help the designer to describe how this topic should appear on the screen, such as sequence of appearance of its parts, stress in some parts. This helps the development team to design the screens.</a:t>
            </a:r>
            <a:endParaRPr lang="en-US" dirty="0" smtClean="0"/>
          </a:p>
        </p:txBody>
      </p:sp>
    </p:spTree>
    <p:extLst>
      <p:ext uri="{BB962C8B-B14F-4D97-AF65-F5344CB8AC3E}">
        <p14:creationId xmlns:p14="http://schemas.microsoft.com/office/powerpoint/2010/main" xmlns="" val="243389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6" name="Rectangle 5"/>
          <p:cNvSpPr>
            <a:spLocks noGrp="1" noChangeArrowheads="1"/>
          </p:cNvSpPr>
          <p:nvPr>
            <p:ph type="sldNum" idx="12"/>
          </p:nvPr>
        </p:nvSpPr>
        <p:spPr>
          <a:ln/>
        </p:spPr>
        <p:txBody>
          <a:bodyPr/>
          <a:lstStyle>
            <a:lvl1pPr>
              <a:defRPr/>
            </a:lvl1pPr>
          </a:lstStyle>
          <a:p>
            <a:fld id="{0E9AB685-426D-4A4B-937B-15AB1A9B80C2}"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6" name="Rectangle 5"/>
          <p:cNvSpPr>
            <a:spLocks noGrp="1" noChangeArrowheads="1"/>
          </p:cNvSpPr>
          <p:nvPr>
            <p:ph type="sldNum" idx="12"/>
          </p:nvPr>
        </p:nvSpPr>
        <p:spPr>
          <a:ln/>
        </p:spPr>
        <p:txBody>
          <a:bodyPr/>
          <a:lstStyle>
            <a:lvl1pPr>
              <a:defRPr/>
            </a:lvl1pPr>
          </a:lstStyle>
          <a:p>
            <a:fld id="{2A0BD767-8C70-435F-803C-EEF6224E45C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6" name="Rectangle 5"/>
          <p:cNvSpPr>
            <a:spLocks noGrp="1" noChangeArrowheads="1"/>
          </p:cNvSpPr>
          <p:nvPr>
            <p:ph type="sldNum" idx="12"/>
          </p:nvPr>
        </p:nvSpPr>
        <p:spPr>
          <a:ln/>
        </p:spPr>
        <p:txBody>
          <a:bodyPr/>
          <a:lstStyle>
            <a:lvl1pPr>
              <a:defRPr/>
            </a:lvl1pPr>
          </a:lstStyle>
          <a:p>
            <a:fld id="{838D0494-57E4-4A36-890B-AB8D98C601F8}"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sz="2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3576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3325" y="1768475"/>
            <a:ext cx="43576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280" y="301626"/>
            <a:ext cx="9104345" cy="835006"/>
          </a:xfrm>
        </p:spPr>
        <p:txBody>
          <a:bodyPr/>
          <a:lstStyle>
            <a:lvl1pPr>
              <a:defRPr sz="3200" b="1">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ftr" idx="11"/>
          </p:nvPr>
        </p:nvSpPr>
        <p:spPr>
          <a:ln/>
        </p:spPr>
        <p:txBody>
          <a:bodyPr/>
          <a:lstStyle>
            <a:lvl1pPr>
              <a:defRPr sz="1200"/>
            </a:lvl1pPr>
          </a:lstStyle>
          <a:p>
            <a:pPr>
              <a:defRPr/>
            </a:pPr>
            <a:r>
              <a:rPr lang="en-US" dirty="0" smtClean="0"/>
              <a:t>Software Engineering in Mobile Computing</a:t>
            </a:r>
            <a:endParaRPr lang="en-US" dirty="0"/>
          </a:p>
        </p:txBody>
      </p:sp>
      <p:sp>
        <p:nvSpPr>
          <p:cNvPr id="6" name="Rectangle 5"/>
          <p:cNvSpPr>
            <a:spLocks noGrp="1" noChangeArrowheads="1"/>
          </p:cNvSpPr>
          <p:nvPr>
            <p:ph type="sldNum" idx="12"/>
          </p:nvPr>
        </p:nvSpPr>
        <p:spPr>
          <a:ln/>
        </p:spPr>
        <p:txBody>
          <a:bodyPr/>
          <a:lstStyle>
            <a:lvl1pPr>
              <a:defRPr/>
            </a:lvl1pPr>
          </a:lstStyle>
          <a:p>
            <a:fld id="{9209E653-5F71-42D0-A15C-24EE50CB6FA9}"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397769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1985796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78864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8140432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13446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2659732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858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dirty="0"/>
          </a:p>
        </p:txBody>
      </p:sp>
      <p:sp>
        <p:nvSpPr>
          <p:cNvPr id="5"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6" name="Rectangle 5"/>
          <p:cNvSpPr>
            <a:spLocks noGrp="1" noChangeArrowheads="1"/>
          </p:cNvSpPr>
          <p:nvPr>
            <p:ph type="sldNum" idx="12"/>
          </p:nvPr>
        </p:nvSpPr>
        <p:spPr>
          <a:ln/>
        </p:spPr>
        <p:txBody>
          <a:bodyPr/>
          <a:lstStyle>
            <a:lvl1pPr>
              <a:defRPr/>
            </a:lvl1pPr>
          </a:lstStyle>
          <a:p>
            <a:fld id="{0E5CD911-385A-47F6-BEED-08533A1646F1}"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2173079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89140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286639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301339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791293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78658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4577314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849179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2641714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70026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03238" y="1768475"/>
            <a:ext cx="4457700" cy="4383088"/>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13338" y="1768475"/>
            <a:ext cx="4459287" cy="4383088"/>
          </a:xfrm>
        </p:spPr>
        <p:txBody>
          <a:bodyPr/>
          <a:lstStyle>
            <a:lvl1pPr>
              <a:defRPr sz="24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7" name="Rectangle 5"/>
          <p:cNvSpPr>
            <a:spLocks noGrp="1" noChangeArrowheads="1"/>
          </p:cNvSpPr>
          <p:nvPr>
            <p:ph type="sldNum" idx="12"/>
          </p:nvPr>
        </p:nvSpPr>
        <p:spPr>
          <a:ln/>
        </p:spPr>
        <p:txBody>
          <a:bodyPr/>
          <a:lstStyle>
            <a:lvl1pPr>
              <a:defRPr/>
            </a:lvl1pPr>
          </a:lstStyle>
          <a:p>
            <a:fld id="{5BD4B5C3-7C91-493B-A088-34A2D0477B10}" type="slidenum">
              <a:rPr lang="en-US"/>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478087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1939604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96531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150675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754670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259165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3875756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726983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9192809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4414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dirty="0"/>
          </a:p>
        </p:txBody>
      </p:sp>
      <p:sp>
        <p:nvSpPr>
          <p:cNvPr id="8"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9" name="Rectangle 5"/>
          <p:cNvSpPr>
            <a:spLocks noGrp="1" noChangeArrowheads="1"/>
          </p:cNvSpPr>
          <p:nvPr>
            <p:ph type="sldNum" idx="12"/>
          </p:nvPr>
        </p:nvSpPr>
        <p:spPr>
          <a:ln/>
        </p:spPr>
        <p:txBody>
          <a:bodyPr/>
          <a:lstStyle>
            <a:lvl1pPr>
              <a:defRPr/>
            </a:lvl1pPr>
          </a:lstStyle>
          <a:p>
            <a:fld id="{D4CC8865-73C7-45B3-A1CD-A77B1C48A4B7}" type="slidenum">
              <a:rPr lang="en-US"/>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163467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922172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091169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808894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0751824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825353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0015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611755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5728734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823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dirty="0"/>
          </a:p>
        </p:txBody>
      </p:sp>
      <p:sp>
        <p:nvSpPr>
          <p:cNvPr id="4"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5" name="Rectangle 5"/>
          <p:cNvSpPr>
            <a:spLocks noGrp="1" noChangeArrowheads="1"/>
          </p:cNvSpPr>
          <p:nvPr>
            <p:ph type="sldNum" idx="12"/>
          </p:nvPr>
        </p:nvSpPr>
        <p:spPr>
          <a:ln/>
        </p:spPr>
        <p:txBody>
          <a:bodyPr/>
          <a:lstStyle>
            <a:lvl1pPr>
              <a:defRPr/>
            </a:lvl1pPr>
          </a:lstStyle>
          <a:p>
            <a:fld id="{8F5DB409-4707-454C-A497-B8023DDB7533}" type="slidenum">
              <a:rPr lang="en-US"/>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4701442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561968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1936425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4592233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3912058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2300829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741015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3608294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011382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0394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dirty="0"/>
          </a:p>
        </p:txBody>
      </p:sp>
      <p:sp>
        <p:nvSpPr>
          <p:cNvPr id="3"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4" name="Rectangle 5"/>
          <p:cNvSpPr>
            <a:spLocks noGrp="1" noChangeArrowheads="1"/>
          </p:cNvSpPr>
          <p:nvPr>
            <p:ph type="sldNum" idx="12"/>
          </p:nvPr>
        </p:nvSpPr>
        <p:spPr>
          <a:ln/>
        </p:spPr>
        <p:txBody>
          <a:bodyPr/>
          <a:lstStyle>
            <a:lvl1pPr>
              <a:defRPr/>
            </a:lvl1pPr>
          </a:lstStyle>
          <a:p>
            <a:fld id="{5502A544-8931-40D0-9B0E-9B21BC352437}" type="slidenum">
              <a:rPr lang="en-US"/>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851292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0862734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106181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72708001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0144636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3957560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3316921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6496532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0"/>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6"/>
            <a:ext cx="7056438" cy="1931917"/>
          </a:xfrm>
        </p:spPr>
        <p:txBody>
          <a:bodyPr/>
          <a:lstStyle>
            <a:lvl1pPr marL="0" indent="0" algn="ctr">
              <a:buNone/>
              <a:defRPr>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538865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9567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7" name="Rectangle 5"/>
          <p:cNvSpPr>
            <a:spLocks noGrp="1" noChangeArrowheads="1"/>
          </p:cNvSpPr>
          <p:nvPr>
            <p:ph type="sldNum" idx="12"/>
          </p:nvPr>
        </p:nvSpPr>
        <p:spPr>
          <a:ln/>
        </p:spPr>
        <p:txBody>
          <a:bodyPr/>
          <a:lstStyle>
            <a:lvl1pPr>
              <a:defRPr/>
            </a:lvl1pPr>
          </a:lstStyle>
          <a:p>
            <a:fld id="{1D108283-28F2-4D8B-9C17-24B1750A1562}" type="slidenum">
              <a:rPr lang="en-US"/>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9"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5">
                <a:solidFill>
                  <a:schemeClr val="tx1">
                    <a:tint val="7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7463452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5"/>
            <a:ext cx="4452276" cy="4989036"/>
          </a:xfrm>
        </p:spPr>
        <p:txBody>
          <a:bodyPr/>
          <a:lstStyle>
            <a:lvl1pPr>
              <a:defRPr sz="3086"/>
            </a:lvl1pPr>
            <a:lvl2pPr>
              <a:defRPr sz="2646"/>
            </a:lvl2pPr>
            <a:lvl3pPr>
              <a:defRPr sz="2205"/>
            </a:lvl3pPr>
            <a:lvl4pPr>
              <a:defRPr sz="1984"/>
            </a:lvl4pPr>
            <a:lvl5pPr>
              <a:defRPr sz="1984"/>
            </a:lvl5pPr>
            <a:lvl6pPr>
              <a:defRPr sz="1984"/>
            </a:lvl6pPr>
            <a:lvl7pPr>
              <a:defRPr sz="1984"/>
            </a:lvl7pPr>
            <a:lvl8pPr>
              <a:defRPr sz="1984"/>
            </a:lvl8pPr>
            <a:lvl9pPr>
              <a:defRPr sz="198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825212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46"/>
            </a:lvl1pPr>
            <a:lvl2pPr>
              <a:defRPr sz="2205"/>
            </a:lvl2pPr>
            <a:lvl3pPr>
              <a:defRPr sz="1984"/>
            </a:lvl3pPr>
            <a:lvl4pPr>
              <a:defRPr sz="1764"/>
            </a:lvl4pPr>
            <a:lvl5pPr>
              <a:defRPr sz="1764"/>
            </a:lvl5pPr>
            <a:lvl6pPr>
              <a:defRPr sz="1764"/>
            </a:lvl6pPr>
            <a:lvl7pPr>
              <a:defRPr sz="1764"/>
            </a:lvl7pPr>
            <a:lvl8pPr>
              <a:defRPr sz="1764"/>
            </a:lvl8pPr>
            <a:lvl9pPr>
              <a:defRPr sz="176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2443775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8782602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632463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5"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50425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5"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n-US" dirty="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896252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5970407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47E941-BBB0-4182-9521-FF3CCC0FAFDC}" type="datetimeFigureOut">
              <a:rPr lang="en-US" smtClean="0">
                <a:solidFill>
                  <a:prstClr val="black">
                    <a:tint val="75000"/>
                  </a:prstClr>
                </a:solidFill>
              </a:rPr>
              <a:pPr/>
              <a:t>9/29/2018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06FCE13-C0D3-4408-AC37-5E57305A386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69070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dirty="0"/>
          </a:p>
        </p:txBody>
      </p:sp>
      <p:sp>
        <p:nvSpPr>
          <p:cNvPr id="6" name="Rectangle 4"/>
          <p:cNvSpPr>
            <a:spLocks noGrp="1" noChangeArrowheads="1"/>
          </p:cNvSpPr>
          <p:nvPr>
            <p:ph type="ftr" idx="11"/>
          </p:nvPr>
        </p:nvSpPr>
        <p:spPr>
          <a:ln/>
        </p:spPr>
        <p:txBody>
          <a:bodyPr/>
          <a:lstStyle>
            <a:lvl1pPr>
              <a:defRPr/>
            </a:lvl1pPr>
          </a:lstStyle>
          <a:p>
            <a:pPr>
              <a:defRPr/>
            </a:pPr>
            <a:r>
              <a:rPr lang="en-US" dirty="0" smtClean="0"/>
              <a:t>Software Engineering in Mobile Computing</a:t>
            </a:r>
            <a:endParaRPr lang="en-US" dirty="0"/>
          </a:p>
        </p:txBody>
      </p:sp>
      <p:sp>
        <p:nvSpPr>
          <p:cNvPr id="7" name="Rectangle 5"/>
          <p:cNvSpPr>
            <a:spLocks noGrp="1" noChangeArrowheads="1"/>
          </p:cNvSpPr>
          <p:nvPr>
            <p:ph type="sldNum" idx="12"/>
          </p:nvPr>
        </p:nvSpPr>
        <p:spPr>
          <a:ln/>
        </p:spPr>
        <p:txBody>
          <a:bodyPr/>
          <a:lstStyle>
            <a:lvl1pPr>
              <a:defRPr/>
            </a:lvl1pPr>
          </a:lstStyle>
          <a:p>
            <a:fld id="{6ADD7EFE-2B18-48E0-9E59-C8618210888B}"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9" y="301626"/>
            <a:ext cx="8966230" cy="90644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nSpc>
                <a:spcPct val="101000"/>
              </a:lnSpc>
              <a:buFont typeface="Times New Roman" charset="0"/>
              <a:buNone/>
              <a:tabLst>
                <a:tab pos="723900" algn="l"/>
                <a:tab pos="1447800" algn="l"/>
                <a:tab pos="2171700" algn="l"/>
              </a:tabLst>
              <a:defRPr sz="1400" smtClean="0">
                <a:solidFill>
                  <a:srgbClr val="000000"/>
                </a:solidFill>
                <a:latin typeface="+mn-lt"/>
                <a:ea typeface="ＭＳ Ｐゴシック" charset="0"/>
              </a:defRPr>
            </a:lvl1pPr>
          </a:lstStyle>
          <a:p>
            <a:pPr>
              <a:defRPr/>
            </a:pPr>
            <a:endParaRPr lang="en-US" dirty="0"/>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ctr">
              <a:lnSpc>
                <a:spcPct val="101000"/>
              </a:lnSpc>
              <a:buFont typeface="Times New Roman" charset="0"/>
              <a:buNone/>
              <a:tabLst>
                <a:tab pos="723900" algn="l"/>
                <a:tab pos="1447800" algn="l"/>
                <a:tab pos="2171700" algn="l"/>
                <a:tab pos="2895600" algn="l"/>
              </a:tabLst>
              <a:defRPr sz="1400" smtClean="0">
                <a:solidFill>
                  <a:srgbClr val="000000"/>
                </a:solidFill>
                <a:latin typeface="+mn-lt"/>
                <a:ea typeface="ＭＳ Ｐゴシック" charset="0"/>
              </a:defRPr>
            </a:lvl1pPr>
          </a:lstStyle>
          <a:p>
            <a:pPr>
              <a:defRPr/>
            </a:pPr>
            <a:r>
              <a:rPr lang="en-US" dirty="0" smtClean="0"/>
              <a:t>Software Engineering in Mobile Computing</a:t>
            </a:r>
            <a:endParaRPr lang="en-US" dirty="0"/>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a:lnSpc>
                <a:spcPct val="101000"/>
              </a:lnSpc>
              <a:tabLst>
                <a:tab pos="723900" algn="l"/>
                <a:tab pos="1447800" algn="l"/>
                <a:tab pos="2171700" algn="l"/>
              </a:tabLst>
              <a:defRPr sz="1400">
                <a:solidFill>
                  <a:srgbClr val="000000"/>
                </a:solidFill>
                <a:latin typeface="Tahoma" pitchFamily="34" charset="0"/>
              </a:defRPr>
            </a:lvl1pPr>
          </a:lstStyle>
          <a:p>
            <a:fld id="{3C32BDF2-5A9C-4013-A418-61C5A0C628A6}" type="slidenum">
              <a:rPr lang="en-US"/>
              <a:pPr/>
              <a:t>‹#›</a:t>
            </a:fld>
            <a:endParaRPr lang="en-US" dirty="0"/>
          </a:p>
        </p:txBody>
      </p:sp>
      <p:sp>
        <p:nvSpPr>
          <p:cNvPr id="1030" name="Rectangle 6"/>
          <p:cNvSpPr>
            <a:spLocks noChangeArrowheads="1"/>
          </p:cNvSpPr>
          <p:nvPr/>
        </p:nvSpPr>
        <p:spPr bwMode="auto">
          <a:xfrm>
            <a:off x="0" y="1373188"/>
            <a:ext cx="6659563" cy="66675"/>
          </a:xfrm>
          <a:prstGeom prst="rect">
            <a:avLst/>
          </a:prstGeom>
          <a:solidFill>
            <a:srgbClr val="0099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Arial Unicode MS"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Arial Unicode MS" charset="0"/>
        </a:defRPr>
      </a:lvl9pPr>
    </p:titleStyle>
    <p:bodyStyle>
      <a:lvl1pPr marL="342900" indent="-342900" algn="l" defTabSz="449263" rtl="0" eaLnBrk="0" fontAlgn="base" hangingPunct="0">
        <a:lnSpc>
          <a:spcPct val="101000"/>
        </a:lnSpc>
        <a:spcBef>
          <a:spcPct val="0"/>
        </a:spcBef>
        <a:spcAft>
          <a:spcPts val="1425"/>
        </a:spcAft>
        <a:buClr>
          <a:srgbClr val="000000"/>
        </a:buClr>
        <a:buSzPct val="100000"/>
        <a:buFont typeface="Times New Roman" pitchFamily="18" charset="0"/>
        <a:defRPr sz="2400">
          <a:solidFill>
            <a:srgbClr val="000000"/>
          </a:solidFill>
          <a:latin typeface="+mn-lt"/>
          <a:ea typeface="+mn-ea"/>
          <a:cs typeface="+mn-cs"/>
        </a:defRPr>
      </a:lvl1pPr>
      <a:lvl2pPr marL="742950" indent="-285750" algn="l" defTabSz="449263" rtl="0" eaLnBrk="0" fontAlgn="base" hangingPunct="0">
        <a:lnSpc>
          <a:spcPct val="101000"/>
        </a:lnSpc>
        <a:spcBef>
          <a:spcPct val="0"/>
        </a:spcBef>
        <a:spcAft>
          <a:spcPts val="1138"/>
        </a:spcAft>
        <a:buClr>
          <a:srgbClr val="000000"/>
        </a:buClr>
        <a:buSzPct val="100000"/>
        <a:buFont typeface="Times New Roman" pitchFamily="18" charset="0"/>
        <a:defRPr sz="2400">
          <a:solidFill>
            <a:srgbClr val="000000"/>
          </a:solidFill>
          <a:latin typeface="+mn-lt"/>
          <a:ea typeface="+mn-ea"/>
          <a:cs typeface="+mn-cs"/>
        </a:defRPr>
      </a:lvl2pPr>
      <a:lvl3pPr marL="1143000" indent="-228600" algn="l" defTabSz="449263" rtl="0" eaLnBrk="0" fontAlgn="base" hangingPunct="0">
        <a:lnSpc>
          <a:spcPct val="101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101000"/>
        </a:lnSpc>
        <a:spcBef>
          <a:spcPct val="0"/>
        </a:spcBef>
        <a:spcAft>
          <a:spcPts val="575"/>
        </a:spcAft>
        <a:buClr>
          <a:srgbClr val="000000"/>
        </a:buClr>
        <a:buSzPct val="100000"/>
        <a:buFont typeface="Times New Roman" pitchFamily="18" charset="0"/>
        <a:defRPr sz="2400">
          <a:solidFill>
            <a:srgbClr val="000000"/>
          </a:solidFill>
          <a:latin typeface="+mn-lt"/>
          <a:ea typeface="+mn-ea"/>
          <a:cs typeface="+mn-cs"/>
        </a:defRPr>
      </a:lvl4pPr>
      <a:lvl5pPr marL="2057400" indent="-228600" algn="l" defTabSz="449263" rtl="0" eaLnBrk="0" fontAlgn="base" hangingPunct="0">
        <a:lnSpc>
          <a:spcPct val="101000"/>
        </a:lnSpc>
        <a:spcBef>
          <a:spcPct val="0"/>
        </a:spcBef>
        <a:spcAft>
          <a:spcPts val="288"/>
        </a:spcAft>
        <a:buClr>
          <a:srgbClr val="000000"/>
        </a:buClr>
        <a:buSzPct val="100000"/>
        <a:buFont typeface="Times New Roman" pitchFamily="18" charset="0"/>
        <a:defRPr sz="2400">
          <a:solidFill>
            <a:srgbClr val="000000"/>
          </a:solidFill>
          <a:latin typeface="+mn-lt"/>
          <a:ea typeface="+mn-ea"/>
          <a:cs typeface="+mn-cs"/>
        </a:defRPr>
      </a:lvl5pPr>
      <a:lvl6pPr marL="25146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0"/>
            <a:ext cx="10188575" cy="7634288"/>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050" name="Rectangle 2"/>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503238" y="1768475"/>
            <a:ext cx="8867775" cy="4383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pic>
        <p:nvPicPr>
          <p:cNvPr id="2052" name="Picture 4"/>
          <p:cNvPicPr>
            <a:picLocks noChangeAspect="1" noChangeArrowheads="1"/>
          </p:cNvPicPr>
          <p:nvPr/>
        </p:nvPicPr>
        <p:blipFill>
          <a:blip r:embed="rId14">
            <a:extLst>
              <a:ext uri="{28A0092B-C50C-407E-A947-70E740481C1C}">
                <a14:useLocalDpi xmlns:a14="http://schemas.microsoft.com/office/drawing/2010/main" xmlns="" val="0"/>
              </a:ext>
            </a:extLst>
          </a:blip>
          <a:srcRect/>
          <a:stretch>
            <a:fillRect/>
          </a:stretch>
        </p:blipFill>
        <p:spPr bwMode="auto">
          <a:xfrm>
            <a:off x="503238" y="6264275"/>
            <a:ext cx="1439862" cy="973138"/>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053" name="Text Box 5"/>
          <p:cNvSpPr txBox="1">
            <a:spLocks noChangeArrowheads="1"/>
          </p:cNvSpPr>
          <p:nvPr/>
        </p:nvSpPr>
        <p:spPr bwMode="auto">
          <a:xfrm>
            <a:off x="1997075" y="6624638"/>
            <a:ext cx="1909763" cy="7032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lvl1pPr>
              <a:tabLst>
                <a:tab pos="723900" algn="l"/>
                <a:tab pos="1447800" algn="l"/>
              </a:tabLst>
              <a:defRPr>
                <a:solidFill>
                  <a:srgbClr val="000000"/>
                </a:solidFill>
                <a:latin typeface="Arial" charset="0"/>
                <a:ea typeface="ＭＳ Ｐゴシック" charset="0"/>
                <a:cs typeface="Arial Unicode MS" charset="0"/>
              </a:defRPr>
            </a:lvl1pPr>
            <a:lvl2pPr>
              <a:tabLst>
                <a:tab pos="723900" algn="l"/>
                <a:tab pos="1447800" algn="l"/>
              </a:tabLst>
              <a:defRPr>
                <a:solidFill>
                  <a:srgbClr val="000000"/>
                </a:solidFill>
                <a:latin typeface="Arial" charset="0"/>
                <a:ea typeface="ＭＳ Ｐゴシック" charset="0"/>
                <a:cs typeface="Arial Unicode MS" charset="0"/>
              </a:defRPr>
            </a:lvl2pPr>
            <a:lvl3pPr>
              <a:tabLst>
                <a:tab pos="723900" algn="l"/>
                <a:tab pos="1447800" algn="l"/>
              </a:tabLst>
              <a:defRPr>
                <a:solidFill>
                  <a:srgbClr val="000000"/>
                </a:solidFill>
                <a:latin typeface="Arial" charset="0"/>
                <a:ea typeface="ＭＳ Ｐゴシック" charset="0"/>
                <a:cs typeface="Arial Unicode MS" charset="0"/>
              </a:defRPr>
            </a:lvl3pPr>
            <a:lvl4pPr>
              <a:tabLst>
                <a:tab pos="723900" algn="l"/>
                <a:tab pos="1447800" algn="l"/>
              </a:tabLst>
              <a:defRPr>
                <a:solidFill>
                  <a:srgbClr val="000000"/>
                </a:solidFill>
                <a:latin typeface="Arial" charset="0"/>
                <a:ea typeface="ＭＳ Ｐゴシック" charset="0"/>
                <a:cs typeface="Arial Unicode MS" charset="0"/>
              </a:defRPr>
            </a:lvl4pPr>
            <a:lvl5pPr>
              <a:tabLst>
                <a:tab pos="723900" algn="l"/>
                <a:tab pos="14478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Lst>
              <a:defRPr>
                <a:solidFill>
                  <a:srgbClr val="000000"/>
                </a:solidFill>
                <a:latin typeface="Arial" charset="0"/>
                <a:ea typeface="ＭＳ Ｐゴシック" charset="0"/>
                <a:cs typeface="Arial Unicode MS" charset="0"/>
              </a:defRPr>
            </a:lvl9pPr>
          </a:lstStyle>
          <a:p>
            <a:pPr>
              <a:lnSpc>
                <a:spcPct val="101000"/>
              </a:lnSpc>
              <a:buFont typeface="Times New Roman" charset="0"/>
              <a:buNone/>
              <a:defRPr/>
            </a:pPr>
            <a:r>
              <a:rPr lang="de-AT" sz="4000" smtClean="0">
                <a:latin typeface="Tahoma" charset="0"/>
              </a:rPr>
              <a:t>Tempus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2pPr>
      <a:lvl3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3pPr>
      <a:lvl4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4pPr>
      <a:lvl5pPr algn="l" defTabSz="449263" rtl="0" eaLnBrk="0" fontAlgn="base" hangingPunct="0">
        <a:lnSpc>
          <a:spcPct val="101000"/>
        </a:lnSpc>
        <a:spcBef>
          <a:spcPct val="0"/>
        </a:spcBef>
        <a:spcAft>
          <a:spcPct val="0"/>
        </a:spcAft>
        <a:buClr>
          <a:srgbClr val="000000"/>
        </a:buClr>
        <a:buSzPct val="100000"/>
        <a:buFont typeface="Times New Roman" pitchFamily="18" charset="0"/>
        <a:defRPr sz="4400">
          <a:solidFill>
            <a:srgbClr val="000000"/>
          </a:solidFill>
          <a:latin typeface="Tahoma" charset="0"/>
          <a:ea typeface="ＭＳ Ｐゴシック" charset="0"/>
          <a:cs typeface="Microsoft YaHei" charset="0"/>
        </a:defRPr>
      </a:lvl5pPr>
      <a:lvl6pPr marL="25146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6pPr>
      <a:lvl7pPr marL="29718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7pPr>
      <a:lvl8pPr marL="34290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8pPr>
      <a:lvl9pPr marL="3886200" indent="-228600" algn="l" defTabSz="449263" rtl="0" fontAlgn="base" hangingPunct="0">
        <a:lnSpc>
          <a:spcPct val="101000"/>
        </a:lnSpc>
        <a:spcBef>
          <a:spcPct val="0"/>
        </a:spcBef>
        <a:spcAft>
          <a:spcPct val="0"/>
        </a:spcAft>
        <a:buClr>
          <a:srgbClr val="000000"/>
        </a:buClr>
        <a:buSzPct val="100000"/>
        <a:buFont typeface="Times New Roman" charset="0"/>
        <a:defRPr sz="4400">
          <a:solidFill>
            <a:srgbClr val="000000"/>
          </a:solidFill>
          <a:latin typeface="Tahoma" charset="0"/>
          <a:ea typeface="ＭＳ Ｐゴシック" charset="0"/>
          <a:cs typeface="Microsoft YaHei" charset="0"/>
        </a:defRPr>
      </a:lvl9pPr>
    </p:titleStyle>
    <p:bodyStyle>
      <a:lvl1pPr marL="342900" indent="-342900" algn="l" defTabSz="449263" rtl="0" eaLnBrk="0" fontAlgn="base" hangingPunct="0">
        <a:lnSpc>
          <a:spcPct val="101000"/>
        </a:lnSpc>
        <a:spcBef>
          <a:spcPct val="0"/>
        </a:spcBef>
        <a:spcAft>
          <a:spcPts val="1425"/>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49263" rtl="0" eaLnBrk="0" fontAlgn="base" hangingPunct="0">
        <a:lnSpc>
          <a:spcPct val="101000"/>
        </a:lnSpc>
        <a:spcBef>
          <a:spcPct val="0"/>
        </a:spcBef>
        <a:spcAft>
          <a:spcPts val="1138"/>
        </a:spcAft>
        <a:buClr>
          <a:srgbClr val="000000"/>
        </a:buClr>
        <a:buSzPct val="100000"/>
        <a:buFont typeface="Times New Roman" pitchFamily="18" charset="0"/>
        <a:defRPr sz="2800">
          <a:solidFill>
            <a:srgbClr val="000000"/>
          </a:solidFill>
          <a:latin typeface="+mn-lt"/>
          <a:ea typeface="+mn-ea"/>
          <a:cs typeface="+mn-cs"/>
        </a:defRPr>
      </a:lvl2pPr>
      <a:lvl3pPr marL="1143000" indent="-228600" algn="l" defTabSz="449263" rtl="0" eaLnBrk="0" fontAlgn="base" hangingPunct="0">
        <a:lnSpc>
          <a:spcPct val="101000"/>
        </a:lnSpc>
        <a:spcBef>
          <a:spcPct val="0"/>
        </a:spcBef>
        <a:spcAft>
          <a:spcPts val="850"/>
        </a:spcAft>
        <a:buClr>
          <a:srgbClr val="000000"/>
        </a:buClr>
        <a:buSzPct val="100000"/>
        <a:buFont typeface="Times New Roman" pitchFamily="18" charset="0"/>
        <a:defRPr sz="2400">
          <a:solidFill>
            <a:srgbClr val="000000"/>
          </a:solidFill>
          <a:latin typeface="+mn-lt"/>
          <a:ea typeface="+mn-ea"/>
          <a:cs typeface="+mn-cs"/>
        </a:defRPr>
      </a:lvl3pPr>
      <a:lvl4pPr marL="1600200" indent="-228600" algn="l" defTabSz="449263" rtl="0" eaLnBrk="0" fontAlgn="base" hangingPunct="0">
        <a:lnSpc>
          <a:spcPct val="101000"/>
        </a:lnSpc>
        <a:spcBef>
          <a:spcPct val="0"/>
        </a:spcBef>
        <a:spcAft>
          <a:spcPts val="575"/>
        </a:spcAft>
        <a:buClr>
          <a:srgbClr val="000000"/>
        </a:buClr>
        <a:buSzPct val="100000"/>
        <a:buFont typeface="Times New Roman" pitchFamily="18" charset="0"/>
        <a:defRPr sz="2000">
          <a:solidFill>
            <a:srgbClr val="000000"/>
          </a:solidFill>
          <a:latin typeface="+mn-lt"/>
          <a:ea typeface="+mn-ea"/>
          <a:cs typeface="+mn-cs"/>
        </a:defRPr>
      </a:lvl4pPr>
      <a:lvl5pPr marL="2057400" indent="-228600" algn="l" defTabSz="449263" rtl="0" eaLnBrk="0" fontAlgn="base" hangingPunct="0">
        <a:lnSpc>
          <a:spcPct val="101000"/>
        </a:lnSpc>
        <a:spcBef>
          <a:spcPct val="0"/>
        </a:spcBef>
        <a:spcAft>
          <a:spcPts val="288"/>
        </a:spcAft>
        <a:buClr>
          <a:srgbClr val="000000"/>
        </a:buClr>
        <a:buSzPct val="100000"/>
        <a:buFont typeface="Times New Roman" pitchFamily="18" charset="0"/>
        <a:defRPr sz="2000">
          <a:solidFill>
            <a:srgbClr val="000000"/>
          </a:solidFill>
          <a:latin typeface="+mn-lt"/>
          <a:ea typeface="+mn-ea"/>
          <a:cs typeface="+mn-cs"/>
        </a:defRPr>
      </a:lvl5pPr>
      <a:lvl6pPr marL="25146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fontAlgn="base" hangingPunct="0">
        <a:lnSpc>
          <a:spcPct val="101000"/>
        </a:lnSpc>
        <a:spcBef>
          <a:spcPct val="0"/>
        </a:spcBef>
        <a:spcAft>
          <a:spcPts val="288"/>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7279244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19629337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23982221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23512361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171010994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302737"/>
            <a:ext cx="9072563" cy="1259946"/>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763925"/>
            <a:ext cx="9072563" cy="49890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7006699"/>
            <a:ext cx="2352146" cy="402483"/>
          </a:xfrm>
          <a:prstGeom prst="rect">
            <a:avLst/>
          </a:prstGeom>
        </p:spPr>
        <p:txBody>
          <a:bodyPr vert="horz" lIns="91440" tIns="45720" rIns="91440" bIns="45720" rtlCol="0" anchor="ctr"/>
          <a:lstStyle>
            <a:lvl1pPr algn="l">
              <a:defRPr sz="1323">
                <a:solidFill>
                  <a:schemeClr val="tx1">
                    <a:tint val="75000"/>
                  </a:schemeClr>
                </a:solidFill>
              </a:defRPr>
            </a:lvl1pPr>
          </a:lstStyle>
          <a:p>
            <a:pPr defTabSz="1007943" fontAlgn="auto" hangingPunct="1">
              <a:lnSpc>
                <a:spcPct val="100000"/>
              </a:lnSpc>
              <a:spcBef>
                <a:spcPts val="0"/>
              </a:spcBef>
              <a:spcAft>
                <a:spcPts val="0"/>
              </a:spcAft>
              <a:buClrTx/>
              <a:buSzTx/>
            </a:pPr>
            <a:fld id="{9347E941-BBB0-4182-9521-FF3CCC0FAFDC}" type="datetimeFigureOut">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9/29/2018</a:t>
            </a:fld>
            <a:endParaRPr lang="en-US" dirty="0">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444214" y="7006699"/>
            <a:ext cx="3192198"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pPr defTabSz="1007943" fontAlgn="auto" hangingPunct="1">
              <a:lnSpc>
                <a:spcPct val="100000"/>
              </a:lnSpc>
              <a:spcBef>
                <a:spcPts val="0"/>
              </a:spcBef>
              <a:spcAft>
                <a:spcPts val="0"/>
              </a:spcAft>
              <a:buClrTx/>
              <a:buSzTx/>
            </a:pPr>
            <a:endParaRPr lang="en-US" dirty="0">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7224448" y="7006699"/>
            <a:ext cx="2352146" cy="402483"/>
          </a:xfrm>
          <a:prstGeom prst="rect">
            <a:avLst/>
          </a:prstGeom>
        </p:spPr>
        <p:txBody>
          <a:bodyPr vert="horz" lIns="91440" tIns="45720" rIns="91440" bIns="45720" rtlCol="0" anchor="ctr"/>
          <a:lstStyle>
            <a:lvl1pPr algn="r">
              <a:defRPr sz="1323">
                <a:solidFill>
                  <a:schemeClr val="tx1">
                    <a:tint val="75000"/>
                  </a:schemeClr>
                </a:solidFill>
              </a:defRPr>
            </a:lvl1pPr>
          </a:lstStyle>
          <a:p>
            <a:pPr defTabSz="1007943" fontAlgn="auto" hangingPunct="1">
              <a:lnSpc>
                <a:spcPct val="100000"/>
              </a:lnSpc>
              <a:spcBef>
                <a:spcPts val="0"/>
              </a:spcBef>
              <a:spcAft>
                <a:spcPts val="0"/>
              </a:spcAft>
              <a:buClrTx/>
              <a:buSzTx/>
            </a:pPr>
            <a:fld id="{C06FCE13-C0D3-4408-AC37-5E57305A386D}" type="slidenum">
              <a:rPr lang="en-US" smtClean="0">
                <a:solidFill>
                  <a:prstClr val="black">
                    <a:tint val="75000"/>
                  </a:prstClr>
                </a:solidFill>
                <a:latin typeface="Calibri"/>
                <a:ea typeface="+mn-ea"/>
              </a:rPr>
              <a:pPr defTabSz="1007943" fontAlgn="auto" hangingPunct="1">
                <a:lnSpc>
                  <a:spcPct val="100000"/>
                </a:lnSpc>
                <a:spcBef>
                  <a:spcPts val="0"/>
                </a:spcBef>
                <a:spcAft>
                  <a:spcPts val="0"/>
                </a:spcAft>
                <a:buClrTx/>
                <a:buSzTx/>
              </a:pPr>
              <a:t>‹#›</a:t>
            </a:fld>
            <a:endParaRPr lang="en-US" dirty="0">
              <a:solidFill>
                <a:prstClr val="black">
                  <a:tint val="75000"/>
                </a:prstClr>
              </a:solidFill>
              <a:latin typeface="Calibri"/>
              <a:ea typeface="+mn-ea"/>
            </a:endParaRPr>
          </a:p>
        </p:txBody>
      </p:sp>
    </p:spTree>
    <p:extLst>
      <p:ext uri="{BB962C8B-B14F-4D97-AF65-F5344CB8AC3E}">
        <p14:creationId xmlns:p14="http://schemas.microsoft.com/office/powerpoint/2010/main" xmlns="" val="8143901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007943" rtl="0" eaLnBrk="1" latinLnBrk="0" hangingPunct="1">
        <a:spcBef>
          <a:spcPct val="0"/>
        </a:spcBef>
        <a:buNone/>
        <a:defRPr sz="4850" kern="1200">
          <a:solidFill>
            <a:schemeClr val="tx1"/>
          </a:solidFill>
          <a:latin typeface="+mj-lt"/>
          <a:ea typeface="+mj-ea"/>
          <a:cs typeface="+mj-cs"/>
        </a:defRPr>
      </a:lvl1pPr>
    </p:titleStyle>
    <p:bodyStyle>
      <a:lvl1pPr marL="377979" indent="-377979" algn="l" defTabSz="1007943" rtl="0" eaLnBrk="1" latinLnBrk="0" hangingPunct="1">
        <a:spcBef>
          <a:spcPct val="20000"/>
        </a:spcBef>
        <a:buFont typeface="Arial" pitchFamily="34" charset="0"/>
        <a:buChar char="•"/>
        <a:defRPr sz="3527" kern="1200">
          <a:solidFill>
            <a:schemeClr val="tx1"/>
          </a:solidFill>
          <a:latin typeface="+mn-lt"/>
          <a:ea typeface="+mn-ea"/>
          <a:cs typeface="+mn-cs"/>
        </a:defRPr>
      </a:lvl1pPr>
      <a:lvl2pPr marL="818954" indent="-314982" algn="l" defTabSz="1007943" rtl="0" eaLnBrk="1" latinLnBrk="0" hangingPunct="1">
        <a:spcBef>
          <a:spcPct val="20000"/>
        </a:spcBef>
        <a:buFont typeface="Arial" pitchFamily="34" charset="0"/>
        <a:buChar char="–"/>
        <a:defRPr sz="3086" kern="1200">
          <a:solidFill>
            <a:schemeClr val="tx1"/>
          </a:solidFill>
          <a:latin typeface="+mn-lt"/>
          <a:ea typeface="+mn-ea"/>
          <a:cs typeface="+mn-cs"/>
        </a:defRPr>
      </a:lvl2pPr>
      <a:lvl3pPr marL="1259929" indent="-251986" algn="l" defTabSz="1007943" rtl="0" eaLnBrk="1" latinLnBrk="0" hangingPunct="1">
        <a:spcBef>
          <a:spcPct val="20000"/>
        </a:spcBef>
        <a:buFont typeface="Arial" pitchFamily="34" charset="0"/>
        <a:buChar char="•"/>
        <a:defRPr sz="2646" kern="1200">
          <a:solidFill>
            <a:schemeClr val="tx1"/>
          </a:solidFill>
          <a:latin typeface="+mn-lt"/>
          <a:ea typeface="+mn-ea"/>
          <a:cs typeface="+mn-cs"/>
        </a:defRPr>
      </a:lvl3pPr>
      <a:lvl4pPr marL="1763900"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4pPr>
      <a:lvl5pPr marL="2267872"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5"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guide/index.html" TargetMode="External"/><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hyperlink" Target="https://www.tutorialspoint.com/android/"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1367904" y="2627709"/>
            <a:ext cx="7344816" cy="2555701"/>
          </a:xfrm>
        </p:spPr>
        <p:txBody>
          <a:bodyPr anchor="b"/>
          <a:lstStyle/>
          <a:p>
            <a:pPr algn="ctr" eaLnBrk="1">
              <a:lnSpc>
                <a:spcPct val="100000"/>
              </a:lnSpc>
              <a:buFont typeface="Times New Roman" charset="0"/>
              <a:buNone/>
              <a:tabLst>
                <a:tab pos="723900" algn="l"/>
                <a:tab pos="1447800" algn="l"/>
                <a:tab pos="2171700" algn="l"/>
                <a:tab pos="2895600" algn="l"/>
                <a:tab pos="3619500" algn="l"/>
                <a:tab pos="4343400" algn="l"/>
                <a:tab pos="5067300" algn="l"/>
              </a:tabLst>
              <a:defRPr/>
            </a:pPr>
            <a:r>
              <a:rPr lang="en-US" sz="3200" b="1" smtClean="0"/>
              <a:t>CS 454: </a:t>
            </a:r>
            <a:r>
              <a:rPr lang="en-US" sz="3200" b="1" dirty="0" smtClean="0"/>
              <a:t>Software Engineering-3 </a:t>
            </a:r>
            <a:br>
              <a:rPr lang="en-US" sz="3200" b="1" dirty="0" smtClean="0"/>
            </a:br>
            <a:r>
              <a:rPr lang="en-US" sz="3200" b="1" dirty="0" smtClean="0"/>
              <a:t>Mobile Software Engineering</a:t>
            </a:r>
            <a:r>
              <a:rPr lang="en-US" sz="3000" b="1" dirty="0" smtClean="0"/>
              <a:t/>
            </a:r>
            <a:br>
              <a:rPr lang="en-US" sz="3000" b="1" dirty="0" smtClean="0"/>
            </a:br>
            <a:r>
              <a:rPr lang="en-US" sz="3000" b="1" dirty="0" smtClean="0"/>
              <a:t/>
            </a:r>
            <a:br>
              <a:rPr lang="en-US" sz="3000" b="1" dirty="0" smtClean="0"/>
            </a:br>
            <a:r>
              <a:rPr lang="en-US" sz="3000" b="1" dirty="0" smtClean="0"/>
              <a:t/>
            </a:r>
            <a:br>
              <a:rPr lang="en-US" sz="3000" b="1" dirty="0" smtClean="0"/>
            </a:br>
            <a:r>
              <a:rPr lang="en-US" sz="3000" b="1" dirty="0" smtClean="0"/>
              <a:t/>
            </a:r>
            <a:br>
              <a:rPr lang="en-US" sz="3000" b="1" dirty="0" smtClean="0"/>
            </a:br>
            <a:r>
              <a:rPr lang="en-US" sz="3000" b="1" dirty="0" smtClean="0">
                <a:solidFill>
                  <a:srgbClr val="FF0000"/>
                </a:solidFill>
              </a:rPr>
              <a:t> Mobile Operating Systems Basics</a:t>
            </a:r>
          </a:p>
        </p:txBody>
      </p:sp>
      <p:sp>
        <p:nvSpPr>
          <p:cNvPr id="4100" name="Rectangle 4"/>
          <p:cNvSpPr>
            <a:spLocks noChangeArrowheads="1"/>
          </p:cNvSpPr>
          <p:nvPr/>
        </p:nvSpPr>
        <p:spPr bwMode="auto">
          <a:xfrm>
            <a:off x="3527425" y="3353122"/>
            <a:ext cx="6659563" cy="66675"/>
          </a:xfrm>
          <a:prstGeom prst="rect">
            <a:avLst/>
          </a:prstGeom>
          <a:solidFill>
            <a:srgbClr val="FFFFFF"/>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Font typeface="Times New Roman" charset="0"/>
              <a:buNone/>
              <a:defRPr/>
            </a:pPr>
            <a:endParaRPr lang="en-US" dirty="0">
              <a:latin typeface="Arial" charset="0"/>
              <a:ea typeface="ＭＳ Ｐゴシック" charset="0"/>
              <a:cs typeface="Arial Unicode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normAutofit/>
          </a:bodyPr>
          <a:lstStyle/>
          <a:p>
            <a:r>
              <a:rPr lang="en-US" sz="4000" b="1" dirty="0" smtClean="0"/>
              <a:t>Android Platform Architecture</a:t>
            </a:r>
            <a:endParaRPr lang="en-US" sz="4000" dirty="0" smtClean="0"/>
          </a:p>
        </p:txBody>
      </p:sp>
      <p:sp>
        <p:nvSpPr>
          <p:cNvPr id="6146" name="Rectangle 2"/>
          <p:cNvSpPr>
            <a:spLocks noGrp="1" noChangeArrowheads="1"/>
          </p:cNvSpPr>
          <p:nvPr>
            <p:ph type="body" idx="4294967295"/>
          </p:nvPr>
        </p:nvSpPr>
        <p:spPr>
          <a:xfrm>
            <a:off x="325404" y="1187549"/>
            <a:ext cx="9144064" cy="5760640"/>
          </a:xfrm>
        </p:spPr>
        <p:txBody>
          <a:bodyPr>
            <a:normAutofit/>
          </a:bodyPr>
          <a:lstStyle/>
          <a:p>
            <a:r>
              <a:rPr lang="en-US" sz="3200" dirty="0" smtClean="0"/>
              <a:t>Android Runtime</a:t>
            </a:r>
          </a:p>
          <a:p>
            <a:pPr lvl="1">
              <a:defRPr/>
            </a:pPr>
            <a:r>
              <a:rPr lang="en-US" sz="2800" dirty="0" smtClean="0"/>
              <a:t>Java API Framework: Android-specific Java libraries</a:t>
            </a:r>
          </a:p>
          <a:p>
            <a:pPr lvl="1">
              <a:defRPr/>
            </a:pPr>
            <a:r>
              <a:rPr lang="en-US" sz="2800" dirty="0" err="1" smtClean="0">
                <a:solidFill>
                  <a:srgbClr val="FF0000"/>
                </a:solidFill>
              </a:rPr>
              <a:t>Dalvik</a:t>
            </a:r>
            <a:r>
              <a:rPr lang="en-US" sz="2800" dirty="0" smtClean="0"/>
              <a:t> Java Virtual Machine</a:t>
            </a:r>
          </a:p>
          <a:p>
            <a:pPr marL="377979" lvl="1" indent="-377979">
              <a:buFont typeface="Arial" pitchFamily="34" charset="0"/>
              <a:buChar char="•"/>
            </a:pPr>
            <a:endParaRPr lang="en-CA" sz="2600" dirty="0" smtClean="0"/>
          </a:p>
          <a:p>
            <a:pPr lvl="1">
              <a:defRPr/>
            </a:pPr>
            <a:endParaRPr lang="en-CA" sz="2400" dirty="0" smtClean="0"/>
          </a:p>
          <a:p>
            <a:pPr lvl="1">
              <a:defRPr/>
            </a:pPr>
            <a:endParaRPr lang="en-CA" sz="2400" dirty="0" smtClean="0"/>
          </a:p>
          <a:p>
            <a:pPr lvl="1">
              <a:defRPr/>
            </a:pPr>
            <a:endParaRPr lang="en-CA" sz="2400" dirty="0" smtClean="0"/>
          </a:p>
          <a:p>
            <a:pPr lvl="1">
              <a:defRPr/>
            </a:pPr>
            <a:endParaRPr lang="en-US" sz="2400" dirty="0" smtClean="0"/>
          </a:p>
          <a:p>
            <a:pPr lvl="1">
              <a:defRPr/>
            </a:pPr>
            <a:endParaRPr lang="en-US" sz="2400" dirty="0" smtClean="0"/>
          </a:p>
          <a:p>
            <a:pPr lvl="1">
              <a:defRPr/>
            </a:pPr>
            <a:endParaRPr lang="en-US" sz="2400" dirty="0" smtClean="0"/>
          </a:p>
          <a:p>
            <a:pPr lvl="1"/>
            <a:endParaRPr lang="en-US" dirty="0" smtClean="0"/>
          </a:p>
          <a:p>
            <a:pPr lvl="1"/>
            <a:endParaRPr lang="en-US" dirty="0" smtClean="0"/>
          </a:p>
          <a:p>
            <a:endParaRPr lang="en-US"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10</a:t>
            </a:fld>
            <a:endParaRPr lang="en-US" dirty="0"/>
          </a:p>
        </p:txBody>
      </p:sp>
    </p:spTree>
    <p:extLst>
      <p:ext uri="{BB962C8B-B14F-4D97-AF65-F5344CB8AC3E}">
        <p14:creationId xmlns:p14="http://schemas.microsoft.com/office/powerpoint/2010/main" xmlns="" val="35326450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Sun/Oracle </a:t>
            </a:r>
            <a:r>
              <a:rPr lang="en-US" sz="4000" b="1" dirty="0" smtClean="0"/>
              <a:t>VM vs. Dalvik VM</a:t>
            </a:r>
            <a:endParaRPr lang="en-US" sz="4000" b="1"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72410" y="1511935"/>
            <a:ext cx="4619801" cy="60484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082310" y="1511935"/>
            <a:ext cx="2561890" cy="6047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spTree>
    <p:extLst>
      <p:ext uri="{BB962C8B-B14F-4D97-AF65-F5344CB8AC3E}">
        <p14:creationId xmlns:p14="http://schemas.microsoft.com/office/powerpoint/2010/main" xmlns="" val="161159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normAutofit/>
          </a:bodyPr>
          <a:lstStyle/>
          <a:p>
            <a:r>
              <a:rPr lang="en-US" sz="4000" b="1" dirty="0" smtClean="0"/>
              <a:t>Android Platform Architecture</a:t>
            </a:r>
            <a:endParaRPr lang="en-US" sz="4000" dirty="0" smtClean="0"/>
          </a:p>
        </p:txBody>
      </p:sp>
      <p:sp>
        <p:nvSpPr>
          <p:cNvPr id="6146" name="Rectangle 2"/>
          <p:cNvSpPr>
            <a:spLocks noGrp="1" noChangeArrowheads="1"/>
          </p:cNvSpPr>
          <p:nvPr>
            <p:ph type="body" idx="4294967295"/>
          </p:nvPr>
        </p:nvSpPr>
        <p:spPr>
          <a:xfrm>
            <a:off x="325404" y="1187549"/>
            <a:ext cx="9144064" cy="5760640"/>
          </a:xfrm>
        </p:spPr>
        <p:txBody>
          <a:bodyPr>
            <a:normAutofit lnSpcReduction="10000"/>
          </a:bodyPr>
          <a:lstStyle/>
          <a:p>
            <a:pPr marL="377979" lvl="1" indent="-377979">
              <a:buFont typeface="Arial" pitchFamily="34" charset="0"/>
              <a:buChar char="•"/>
            </a:pPr>
            <a:r>
              <a:rPr lang="en-US" sz="3200" dirty="0" smtClean="0"/>
              <a:t>Application Framework</a:t>
            </a:r>
          </a:p>
          <a:p>
            <a:pPr lvl="1">
              <a:defRPr/>
            </a:pPr>
            <a:r>
              <a:rPr lang="en-CA" sz="2600" dirty="0" smtClean="0">
                <a:solidFill>
                  <a:srgbClr val="FF0000"/>
                </a:solidFill>
              </a:rPr>
              <a:t>View System</a:t>
            </a:r>
            <a:r>
              <a:rPr lang="en-CA" sz="2600" dirty="0" smtClean="0"/>
              <a:t> used to build an app’s UI, including lists, grids, text boxes, buttons, and even an embeddable web browser</a:t>
            </a:r>
          </a:p>
          <a:p>
            <a:pPr lvl="1">
              <a:defRPr/>
            </a:pPr>
            <a:r>
              <a:rPr lang="en-CA" sz="2600" dirty="0" smtClean="0">
                <a:solidFill>
                  <a:srgbClr val="FF0000"/>
                </a:solidFill>
              </a:rPr>
              <a:t>Resource Manager </a:t>
            </a:r>
            <a:r>
              <a:rPr lang="en-CA" sz="2600" dirty="0" smtClean="0"/>
              <a:t>provides access to non-code resources such as localized strings, graphics, and layout files</a:t>
            </a:r>
          </a:p>
          <a:p>
            <a:pPr lvl="1">
              <a:defRPr/>
            </a:pPr>
            <a:r>
              <a:rPr lang="en-CA" sz="2600" dirty="0" smtClean="0">
                <a:solidFill>
                  <a:srgbClr val="FF0000"/>
                </a:solidFill>
              </a:rPr>
              <a:t>Notification Manager </a:t>
            </a:r>
            <a:r>
              <a:rPr lang="en-CA" sz="2600" dirty="0" smtClean="0"/>
              <a:t>enables all apps to display custom alerts in the status bar</a:t>
            </a:r>
          </a:p>
          <a:p>
            <a:pPr lvl="1">
              <a:defRPr/>
            </a:pPr>
            <a:r>
              <a:rPr lang="en-CA" sz="2600" dirty="0" smtClean="0">
                <a:solidFill>
                  <a:srgbClr val="FF0000"/>
                </a:solidFill>
              </a:rPr>
              <a:t>Activity Manager </a:t>
            </a:r>
            <a:r>
              <a:rPr lang="en-CA" sz="2600" dirty="0" smtClean="0"/>
              <a:t>manages the lifecycle of apps</a:t>
            </a:r>
          </a:p>
          <a:p>
            <a:pPr lvl="1">
              <a:defRPr/>
            </a:pPr>
            <a:r>
              <a:rPr lang="en-CA" sz="2600" dirty="0" smtClean="0">
                <a:solidFill>
                  <a:srgbClr val="FF0000"/>
                </a:solidFill>
              </a:rPr>
              <a:t>Content Providers </a:t>
            </a:r>
            <a:r>
              <a:rPr lang="en-CA" sz="2600" dirty="0" smtClean="0"/>
              <a:t>enable apps to access data from other apps, such as the Contacts app, or to share their own data</a:t>
            </a:r>
          </a:p>
          <a:p>
            <a:pPr marL="377979" lvl="1" indent="-377979">
              <a:buFont typeface="Arial" pitchFamily="34" charset="0"/>
              <a:buChar char="•"/>
              <a:defRPr/>
            </a:pPr>
            <a:r>
              <a:rPr lang="en-CA" sz="3200" dirty="0" smtClean="0"/>
              <a:t>Applications</a:t>
            </a:r>
          </a:p>
          <a:p>
            <a:pPr lvl="1">
              <a:defRPr/>
            </a:pPr>
            <a:r>
              <a:rPr lang="en-US" sz="2600" dirty="0" smtClean="0">
                <a:solidFill>
                  <a:srgbClr val="FF0000"/>
                </a:solidFill>
              </a:rPr>
              <a:t>Programs users develop </a:t>
            </a:r>
            <a:r>
              <a:rPr lang="en-US" sz="2600" dirty="0" smtClean="0"/>
              <a:t>and </a:t>
            </a:r>
            <a:r>
              <a:rPr lang="en-US" sz="2600" dirty="0" smtClean="0">
                <a:solidFill>
                  <a:srgbClr val="FF0000"/>
                </a:solidFill>
              </a:rPr>
              <a:t>pre-built apps </a:t>
            </a:r>
            <a:r>
              <a:rPr lang="en-US" sz="2600" dirty="0" smtClean="0"/>
              <a:t>[Email/SMS/Maps/Calendar/Contacts/Browser]</a:t>
            </a:r>
            <a:endParaRPr lang="en-CA" sz="2600" dirty="0" smtClean="0"/>
          </a:p>
          <a:p>
            <a:pPr marL="377979" lvl="1" indent="-377979">
              <a:buFont typeface="Arial" pitchFamily="34" charset="0"/>
              <a:buChar char="•"/>
              <a:defRPr/>
            </a:pPr>
            <a:endParaRPr lang="en-CA" sz="3200" dirty="0" smtClean="0"/>
          </a:p>
          <a:p>
            <a:pPr lvl="1">
              <a:defRPr/>
            </a:pPr>
            <a:endParaRPr lang="en-CA" sz="2400" dirty="0" smtClean="0"/>
          </a:p>
          <a:p>
            <a:pPr lvl="1">
              <a:defRPr/>
            </a:pPr>
            <a:endParaRPr lang="en-CA" sz="2400" dirty="0" smtClean="0"/>
          </a:p>
          <a:p>
            <a:pPr lvl="1">
              <a:defRPr/>
            </a:pPr>
            <a:endParaRPr lang="en-US" sz="2400" dirty="0" smtClean="0"/>
          </a:p>
          <a:p>
            <a:pPr lvl="1">
              <a:defRPr/>
            </a:pPr>
            <a:endParaRPr lang="en-US" sz="2400" dirty="0" smtClean="0"/>
          </a:p>
          <a:p>
            <a:pPr lvl="1">
              <a:defRPr/>
            </a:pPr>
            <a:endParaRPr lang="en-US" sz="2400" dirty="0" smtClean="0"/>
          </a:p>
          <a:p>
            <a:pPr lvl="1"/>
            <a:endParaRPr lang="en-US" dirty="0" smtClean="0"/>
          </a:p>
          <a:p>
            <a:pPr lvl="1"/>
            <a:endParaRPr lang="en-US" dirty="0" smtClean="0"/>
          </a:p>
          <a:p>
            <a:endParaRPr lang="en-US"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12</a:t>
            </a:fld>
            <a:endParaRPr lang="en-US" dirty="0"/>
          </a:p>
        </p:txBody>
      </p:sp>
    </p:spTree>
    <p:extLst>
      <p:ext uri="{BB962C8B-B14F-4D97-AF65-F5344CB8AC3E}">
        <p14:creationId xmlns:p14="http://schemas.microsoft.com/office/powerpoint/2010/main" xmlns="" val="35326450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991378" y="1175950"/>
            <a:ext cx="4088718" cy="63837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4000" b="1" dirty="0" smtClean="0"/>
              <a:t>Android Development Environment</a:t>
            </a:r>
            <a:endParaRPr lang="en-US" sz="4000" b="1" dirty="0"/>
          </a:p>
        </p:txBody>
      </p:sp>
      <p:sp>
        <p:nvSpPr>
          <p:cNvPr id="3" name="Content Placeholder 2"/>
          <p:cNvSpPr>
            <a:spLocks noGrp="1"/>
          </p:cNvSpPr>
          <p:nvPr>
            <p:ph idx="1"/>
          </p:nvPr>
        </p:nvSpPr>
        <p:spPr/>
        <p:txBody>
          <a:bodyPr>
            <a:normAutofit fontScale="92500" lnSpcReduction="10000"/>
          </a:bodyPr>
          <a:lstStyle/>
          <a:p>
            <a:pPr marL="566968" indent="-566968">
              <a:buFont typeface="+mj-lt"/>
              <a:buAutoNum type="arabicPeriod"/>
            </a:pPr>
            <a:r>
              <a:rPr lang="en-US" dirty="0" smtClean="0"/>
              <a:t>Install Eclipse (min. 3.5)</a:t>
            </a:r>
          </a:p>
          <a:p>
            <a:pPr marL="566968" indent="-566968">
              <a:buFont typeface="+mj-lt"/>
              <a:buAutoNum type="arabicPeriod"/>
            </a:pPr>
            <a:r>
              <a:rPr lang="en-US" dirty="0" smtClean="0"/>
              <a:t>Install Android SDK [r24]</a:t>
            </a:r>
          </a:p>
          <a:p>
            <a:pPr marL="566968" indent="-566968">
              <a:buFont typeface="+mj-lt"/>
              <a:buAutoNum type="arabicPeriod"/>
            </a:pPr>
            <a:r>
              <a:rPr lang="en-US" dirty="0"/>
              <a:t>Install SDK Platforms</a:t>
            </a:r>
          </a:p>
          <a:p>
            <a:pPr marL="566968" indent="-566968">
              <a:buFont typeface="+mj-lt"/>
              <a:buAutoNum type="arabicPeriod"/>
            </a:pPr>
            <a:r>
              <a:rPr lang="en-US" dirty="0" smtClean="0"/>
              <a:t>Update Path </a:t>
            </a:r>
            <a:r>
              <a:rPr lang="en-US" dirty="0"/>
              <a:t>variable [/tools and /</a:t>
            </a:r>
            <a:r>
              <a:rPr lang="en-US" dirty="0" smtClean="0"/>
              <a:t>platform-tools]</a:t>
            </a:r>
          </a:p>
          <a:p>
            <a:pPr marL="566968" indent="-566968">
              <a:buFont typeface="+mj-lt"/>
              <a:buAutoNum type="arabicPeriod"/>
            </a:pPr>
            <a:r>
              <a:rPr lang="en-US" dirty="0" smtClean="0"/>
              <a:t>Install Eclipse Plugin (ADT)</a:t>
            </a:r>
          </a:p>
          <a:p>
            <a:pPr lvl="1"/>
            <a:r>
              <a:rPr lang="en-US" dirty="0"/>
              <a:t>[https://dl-ssl.google.com/android/eclipse</a:t>
            </a:r>
            <a:r>
              <a:rPr lang="en-US" dirty="0" smtClean="0"/>
              <a:t>/]</a:t>
            </a:r>
          </a:p>
          <a:p>
            <a:pPr marL="566968" indent="-566968">
              <a:buFont typeface="+mj-lt"/>
              <a:buAutoNum type="arabicPeriod"/>
            </a:pPr>
            <a:r>
              <a:rPr lang="en-US" dirty="0" smtClean="0"/>
              <a:t>Configure Eclipse Plugin</a:t>
            </a:r>
          </a:p>
          <a:p>
            <a:pPr lvl="1"/>
            <a:r>
              <a:rPr lang="en-US" dirty="0" smtClean="0"/>
              <a:t>Window </a:t>
            </a:r>
            <a:r>
              <a:rPr lang="en-US" dirty="0" smtClean="0">
                <a:sym typeface="Wingdings" pitchFamily="2" charset="2"/>
              </a:rPr>
              <a:t> Preferences  Android  SDK Location</a:t>
            </a:r>
            <a:endParaRPr lang="en-US" dirty="0">
              <a:sym typeface="Wingdings" pitchFamily="2" charset="2"/>
            </a:endParaRPr>
          </a:p>
        </p:txBody>
      </p:sp>
      <p:grpSp>
        <p:nvGrpSpPr>
          <p:cNvPr id="5" name="Group 4"/>
          <p:cNvGrpSpPr/>
          <p:nvPr/>
        </p:nvGrpSpPr>
        <p:grpSpPr>
          <a:xfrm>
            <a:off x="0" y="1331565"/>
            <a:ext cx="10037568" cy="6145737"/>
            <a:chOff x="0" y="1295400"/>
            <a:chExt cx="9105900" cy="5575301"/>
          </a:xfrm>
        </p:grpSpPr>
        <p:pic>
          <p:nvPicPr>
            <p:cNvPr id="1028"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0" y="1295400"/>
              <a:ext cx="9105900" cy="55753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76200" y="4876800"/>
              <a:ext cx="2971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grpSp>
    </p:spTree>
    <p:extLst>
      <p:ext uri="{BB962C8B-B14F-4D97-AF65-F5344CB8AC3E}">
        <p14:creationId xmlns:p14="http://schemas.microsoft.com/office/powerpoint/2010/main" xmlns="" val="181670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xit"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NDK and AVD Manager</a:t>
            </a:r>
            <a:endParaRPr lang="en-US" sz="4000" b="1" dirty="0"/>
          </a:p>
        </p:txBody>
      </p:sp>
      <p:sp>
        <p:nvSpPr>
          <p:cNvPr id="3" name="Content Placeholder 2"/>
          <p:cNvSpPr>
            <a:spLocks noGrp="1"/>
          </p:cNvSpPr>
          <p:nvPr>
            <p:ph idx="1"/>
          </p:nvPr>
        </p:nvSpPr>
        <p:spPr/>
        <p:txBody>
          <a:bodyPr>
            <a:normAutofit/>
          </a:bodyPr>
          <a:lstStyle/>
          <a:p>
            <a:r>
              <a:rPr lang="en-US" dirty="0" smtClean="0"/>
              <a:t>NDK:</a:t>
            </a:r>
          </a:p>
          <a:p>
            <a:pPr lvl="1"/>
            <a:r>
              <a:rPr lang="en-US" dirty="0" smtClean="0"/>
              <a:t>Native Development Kit</a:t>
            </a:r>
          </a:p>
          <a:p>
            <a:pPr lvl="1"/>
            <a:r>
              <a:rPr lang="en-US" dirty="0" smtClean="0"/>
              <a:t>C/C++ Code</a:t>
            </a:r>
          </a:p>
          <a:p>
            <a:pPr lvl="1"/>
            <a:r>
              <a:rPr lang="en-US" dirty="0" smtClean="0"/>
              <a:t>Signal processing, physics simulation, games…</a:t>
            </a:r>
          </a:p>
          <a:p>
            <a:pPr lvl="1"/>
            <a:r>
              <a:rPr lang="en-US" dirty="0" smtClean="0"/>
              <a:t>Faster, but harder</a:t>
            </a:r>
          </a:p>
          <a:p>
            <a:r>
              <a:rPr lang="en-US" dirty="0" smtClean="0"/>
              <a:t>AVD Manager:</a:t>
            </a:r>
          </a:p>
          <a:p>
            <a:pPr lvl="1"/>
            <a:r>
              <a:rPr lang="en-US" dirty="0"/>
              <a:t>Android Virtual </a:t>
            </a:r>
            <a:r>
              <a:rPr lang="en-US" dirty="0" smtClean="0"/>
              <a:t>Device Manager</a:t>
            </a:r>
          </a:p>
          <a:p>
            <a:pPr lvl="1"/>
            <a:r>
              <a:rPr lang="en-US" dirty="0" smtClean="0"/>
              <a:t>Creates virtual devices for testing</a:t>
            </a:r>
          </a:p>
        </p:txBody>
      </p:sp>
    </p:spTree>
    <p:extLst>
      <p:ext uri="{BB962C8B-B14F-4D97-AF65-F5344CB8AC3E}">
        <p14:creationId xmlns:p14="http://schemas.microsoft.com/office/powerpoint/2010/main" xmlns="" val="18071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par>
                          <p:cTn id="11" fill="hold">
                            <p:stCondLst>
                              <p:cond delay="0"/>
                            </p:stCondLst>
                            <p:childTnLst>
                              <p:par>
                                <p:cTn id="12" presetID="9" presetClass="emph" presetSubtype="0" nodeType="afterEffect">
                                  <p:stCondLst>
                                    <p:cond delay="0"/>
                                  </p:stCondLst>
                                  <p:childTnLst>
                                    <p:set>
                                      <p:cBhvr rctx="PPT">
                                        <p:cTn id="13" dur="indefinite"/>
                                        <p:tgtEl>
                                          <p:spTgt spid="3">
                                            <p:txEl>
                                              <p:pRg st="0" end="0"/>
                                            </p:txEl>
                                          </p:spTgt>
                                        </p:tgtEl>
                                        <p:attrNameLst>
                                          <p:attrName>style.opacity</p:attrName>
                                        </p:attrNameLst>
                                      </p:cBhvr>
                                      <p:to>
                                        <p:strVal val="0.5"/>
                                      </p:to>
                                    </p:set>
                                    <p:animEffect filter="image" prLst="opacity: 0.5">
                                      <p:cBhvr rctx="IE">
                                        <p:cTn id="14" dur="indefinite"/>
                                        <p:tgtEl>
                                          <p:spTgt spid="3">
                                            <p:txEl>
                                              <p:pRg st="0" end="0"/>
                                            </p:txEl>
                                          </p:spTgt>
                                        </p:tgtEl>
                                      </p:cBhvr>
                                    </p:animEffect>
                                  </p:childTnLst>
                                </p:cTn>
                              </p:par>
                              <p:par>
                                <p:cTn id="15" presetID="9" presetClass="emph" presetSubtype="0" nodeType="withEffect">
                                  <p:stCondLst>
                                    <p:cond delay="0"/>
                                  </p:stCondLst>
                                  <p:childTnLst>
                                    <p:set>
                                      <p:cBhvr rctx="PPT">
                                        <p:cTn id="16" dur="indefinite"/>
                                        <p:tgtEl>
                                          <p:spTgt spid="3">
                                            <p:txEl>
                                              <p:pRg st="1" end="1"/>
                                            </p:txEl>
                                          </p:spTgt>
                                        </p:tgtEl>
                                        <p:attrNameLst>
                                          <p:attrName>style.opacity</p:attrName>
                                        </p:attrNameLst>
                                      </p:cBhvr>
                                      <p:to>
                                        <p:strVal val="0.5"/>
                                      </p:to>
                                    </p:set>
                                    <p:animEffect filter="image" prLst="opacity: 0.5">
                                      <p:cBhvr rctx="IE">
                                        <p:cTn id="17" dur="indefinite"/>
                                        <p:tgtEl>
                                          <p:spTgt spid="3">
                                            <p:txEl>
                                              <p:pRg st="1" end="1"/>
                                            </p:txEl>
                                          </p:spTgt>
                                        </p:tgtEl>
                                      </p:cBhvr>
                                    </p:animEffect>
                                  </p:childTnLst>
                                </p:cTn>
                              </p:par>
                              <p:par>
                                <p:cTn id="18" presetID="9" presetClass="emph" presetSubtype="0" nodeType="withEffect">
                                  <p:stCondLst>
                                    <p:cond delay="0"/>
                                  </p:stCondLst>
                                  <p:childTnLst>
                                    <p:set>
                                      <p:cBhvr rctx="PPT">
                                        <p:cTn id="19" dur="indefinite"/>
                                        <p:tgtEl>
                                          <p:spTgt spid="3">
                                            <p:txEl>
                                              <p:pRg st="2" end="2"/>
                                            </p:txEl>
                                          </p:spTgt>
                                        </p:tgtEl>
                                        <p:attrNameLst>
                                          <p:attrName>style.opacity</p:attrName>
                                        </p:attrNameLst>
                                      </p:cBhvr>
                                      <p:to>
                                        <p:strVal val="0.5"/>
                                      </p:to>
                                    </p:set>
                                    <p:animEffect filter="image" prLst="opacity: 0.5">
                                      <p:cBhvr rctx="IE">
                                        <p:cTn id="20" dur="indefinite"/>
                                        <p:tgtEl>
                                          <p:spTgt spid="3">
                                            <p:txEl>
                                              <p:pRg st="2" end="2"/>
                                            </p:txEl>
                                          </p:spTgt>
                                        </p:tgtEl>
                                      </p:cBhvr>
                                    </p:animEffect>
                                  </p:childTnLst>
                                </p:cTn>
                              </p:par>
                              <p:par>
                                <p:cTn id="21" presetID="9" presetClass="emph" presetSubtype="0" nodeType="withEffect">
                                  <p:stCondLst>
                                    <p:cond delay="0"/>
                                  </p:stCondLst>
                                  <p:childTnLst>
                                    <p:set>
                                      <p:cBhvr rctx="PPT">
                                        <p:cTn id="22" dur="indefinite"/>
                                        <p:tgtEl>
                                          <p:spTgt spid="3">
                                            <p:txEl>
                                              <p:pRg st="3" end="3"/>
                                            </p:txEl>
                                          </p:spTgt>
                                        </p:tgtEl>
                                        <p:attrNameLst>
                                          <p:attrName>style.opacity</p:attrName>
                                        </p:attrNameLst>
                                      </p:cBhvr>
                                      <p:to>
                                        <p:strVal val="0.5"/>
                                      </p:to>
                                    </p:set>
                                    <p:animEffect filter="image" prLst="opacity: 0.5">
                                      <p:cBhvr rctx="IE">
                                        <p:cTn id="23" dur="indefinite"/>
                                        <p:tgtEl>
                                          <p:spTgt spid="3">
                                            <p:txEl>
                                              <p:pRg st="3" end="3"/>
                                            </p:txEl>
                                          </p:spTgt>
                                        </p:tgtEl>
                                      </p:cBhvr>
                                    </p:animEffect>
                                  </p:childTnLst>
                                </p:cTn>
                              </p:par>
                              <p:par>
                                <p:cTn id="24" presetID="9" presetClass="emph" presetSubtype="0" nodeType="withEffect">
                                  <p:stCondLst>
                                    <p:cond delay="0"/>
                                  </p:stCondLst>
                                  <p:childTnLst>
                                    <p:set>
                                      <p:cBhvr rctx="PPT">
                                        <p:cTn id="25" dur="indefinite"/>
                                        <p:tgtEl>
                                          <p:spTgt spid="3">
                                            <p:txEl>
                                              <p:pRg st="4" end="4"/>
                                            </p:txEl>
                                          </p:spTgt>
                                        </p:tgtEl>
                                        <p:attrNameLst>
                                          <p:attrName>style.opacity</p:attrName>
                                        </p:attrNameLst>
                                      </p:cBhvr>
                                      <p:to>
                                        <p:strVal val="0.5"/>
                                      </p:to>
                                    </p:set>
                                    <p:animEffect filter="image" prLst="opacity: 0.5">
                                      <p:cBhvr rctx="IE">
                                        <p:cTn id="2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63060" y="1931917"/>
            <a:ext cx="2442306" cy="220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4" name="Group 2"/>
          <p:cNvGrpSpPr>
            <a:grpSpLocks/>
          </p:cNvGrpSpPr>
          <p:nvPr/>
        </p:nvGrpSpPr>
        <p:grpSpPr bwMode="auto">
          <a:xfrm>
            <a:off x="7675875" y="2183906"/>
            <a:ext cx="2010663" cy="1496186"/>
            <a:chOff x="1632" y="1248"/>
            <a:chExt cx="2682" cy="2286"/>
          </a:xfrm>
        </p:grpSpPr>
        <p:sp>
          <p:nvSpPr>
            <p:cNvPr id="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100796" tIns="50398" rIns="100796" bIns="50398" numCol="1" anchor="t" anchorCtr="0" compatLnSpc="1">
              <a:prstTxWarp prst="textNoShape">
                <a:avLst/>
              </a:prstTxWarp>
              <a:flatTx/>
            </a:bodyPr>
            <a:lstStyle/>
            <a:p>
              <a:pPr defTabSz="1007943" fontAlgn="auto" hangingPunct="1">
                <a:lnSpc>
                  <a:spcPct val="100000"/>
                </a:lnSpc>
                <a:spcBef>
                  <a:spcPts val="0"/>
                </a:spcBef>
                <a:spcAft>
                  <a:spcPts val="0"/>
                </a:spcAft>
                <a:buClrTx/>
                <a:buSzTx/>
              </a:pPr>
              <a:endParaRPr lang="en-US" dirty="0">
                <a:solidFill>
                  <a:prstClr val="black"/>
                </a:solidFill>
                <a:latin typeface="Calibri"/>
                <a:ea typeface="+mn-ea"/>
              </a:endParaRPr>
            </a:p>
          </p:txBody>
        </p:sp>
        <p:sp>
          <p:nvSpPr>
            <p:cNvPr id="6"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100796" tIns="50398" rIns="100796" bIns="50398" numCol="1" anchor="t" anchorCtr="0" compatLnSpc="1">
              <a:prstTxWarp prst="textNoShape">
                <a:avLst/>
              </a:prstTxWarp>
              <a:flatTx/>
            </a:bodyPr>
            <a:lstStyle/>
            <a:p>
              <a:pPr defTabSz="1007943" fontAlgn="auto" hangingPunct="1">
                <a:lnSpc>
                  <a:spcPct val="100000"/>
                </a:lnSpc>
                <a:spcBef>
                  <a:spcPts val="0"/>
                </a:spcBef>
                <a:spcAft>
                  <a:spcPts val="0"/>
                </a:spcAft>
                <a:buClrTx/>
                <a:buSzTx/>
              </a:pPr>
              <a:endParaRPr lang="en-US" dirty="0">
                <a:solidFill>
                  <a:prstClr val="black"/>
                </a:solidFill>
                <a:latin typeface="Calibri"/>
                <a:ea typeface="+mn-ea"/>
              </a:endParaRPr>
            </a:p>
          </p:txBody>
        </p:sp>
        <p:sp>
          <p:nvSpPr>
            <p:cNvPr id="7"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vert="horz" wrap="square" lIns="100796" tIns="50398" rIns="100796" bIns="50398" numCol="1" anchor="t" anchorCtr="0" compatLnSpc="1">
              <a:prstTxWarp prst="textNoShape">
                <a:avLst/>
              </a:prstTxWarp>
              <a:flatTx/>
            </a:bodyPr>
            <a:lstStyle/>
            <a:p>
              <a:pPr defTabSz="1007943" fontAlgn="auto" hangingPunct="1">
                <a:lnSpc>
                  <a:spcPct val="100000"/>
                </a:lnSpc>
                <a:spcBef>
                  <a:spcPts val="0"/>
                </a:spcBef>
                <a:spcAft>
                  <a:spcPts val="0"/>
                </a:spcAft>
                <a:buClrTx/>
                <a:buSzTx/>
              </a:pPr>
              <a:endParaRPr lang="en-US" dirty="0">
                <a:solidFill>
                  <a:prstClr val="black"/>
                </a:solidFill>
                <a:latin typeface="Calibri"/>
                <a:ea typeface="+mn-ea"/>
              </a:endParaRPr>
            </a:p>
          </p:txBody>
        </p:sp>
      </p:grpSp>
      <p:pic>
        <p:nvPicPr>
          <p:cNvPr id="103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05607" y="1931917"/>
            <a:ext cx="2483143" cy="21968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593101" y="1931917"/>
            <a:ext cx="2319001" cy="2319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Content Placeholder 2"/>
          <p:cNvSpPr>
            <a:spLocks noGrp="1"/>
          </p:cNvSpPr>
          <p:nvPr>
            <p:ph idx="1"/>
          </p:nvPr>
        </p:nvSpPr>
        <p:spPr>
          <a:xfrm>
            <a:off x="504507" y="1259946"/>
            <a:ext cx="9071610" cy="6131736"/>
          </a:xfrm>
        </p:spPr>
        <p:txBody>
          <a:bodyPr>
            <a:normAutofit fontScale="77500" lnSpcReduction="20000"/>
          </a:bodyPr>
          <a:lstStyle/>
          <a:p>
            <a:r>
              <a:rPr lang="en-US" dirty="0" smtClean="0"/>
              <a:t>Application = Components </a:t>
            </a:r>
          </a:p>
          <a:p>
            <a:endParaRPr lang="en-US" dirty="0" smtClean="0"/>
          </a:p>
          <a:p>
            <a:pPr marL="566968" indent="-566968">
              <a:buFont typeface="+mj-lt"/>
              <a:buAutoNum type="arabicPeriod"/>
            </a:pPr>
            <a:r>
              <a:rPr lang="en-US" dirty="0" smtClean="0"/>
              <a:t>Activity</a:t>
            </a:r>
          </a:p>
          <a:p>
            <a:pPr lvl="1"/>
            <a:r>
              <a:rPr lang="en-US" dirty="0" smtClean="0"/>
              <a:t>Single Window with a UI</a:t>
            </a:r>
          </a:p>
          <a:p>
            <a:pPr marL="566968" indent="-566968">
              <a:buFont typeface="+mj-lt"/>
              <a:buAutoNum type="arabicPeriod"/>
            </a:pPr>
            <a:r>
              <a:rPr lang="en-US" dirty="0" smtClean="0"/>
              <a:t>Service</a:t>
            </a:r>
          </a:p>
          <a:p>
            <a:pPr lvl="1"/>
            <a:r>
              <a:rPr lang="en-US" dirty="0" smtClean="0"/>
              <a:t>Executable code without a window</a:t>
            </a:r>
          </a:p>
          <a:p>
            <a:pPr lvl="1"/>
            <a:r>
              <a:rPr lang="en-US" dirty="0" smtClean="0"/>
              <a:t>Runs in the background</a:t>
            </a:r>
          </a:p>
          <a:p>
            <a:pPr lvl="1"/>
            <a:r>
              <a:rPr lang="en-US" dirty="0" smtClean="0"/>
              <a:t>Can be started by an activity</a:t>
            </a:r>
          </a:p>
          <a:p>
            <a:pPr marL="566968" indent="-566968">
              <a:buFont typeface="+mj-lt"/>
              <a:buAutoNum type="arabicPeriod"/>
            </a:pPr>
            <a:r>
              <a:rPr lang="en-US" dirty="0" smtClean="0"/>
              <a:t>Content provider</a:t>
            </a:r>
          </a:p>
          <a:p>
            <a:pPr lvl="1"/>
            <a:r>
              <a:rPr lang="en-US" dirty="0" smtClean="0"/>
              <a:t>Provides access to data (files, SQLite DB, Web, phone contacts…)</a:t>
            </a:r>
          </a:p>
          <a:p>
            <a:pPr marL="566968" indent="-566968">
              <a:buFont typeface="+mj-lt"/>
              <a:buAutoNum type="arabicPeriod"/>
            </a:pPr>
            <a:r>
              <a:rPr lang="en-US" dirty="0" smtClean="0"/>
              <a:t>Broadcast receiver</a:t>
            </a:r>
          </a:p>
          <a:p>
            <a:pPr lvl="1"/>
            <a:r>
              <a:rPr lang="en-US" dirty="0" smtClean="0"/>
              <a:t>Listens to system-wide broadcast announcements, e.g. battery low</a:t>
            </a:r>
          </a:p>
          <a:p>
            <a:pPr lvl="1"/>
            <a:r>
              <a:rPr lang="en-US" dirty="0" smtClean="0"/>
              <a:t>Receives an </a:t>
            </a:r>
            <a:r>
              <a:rPr lang="en-US" i="1" dirty="0" smtClean="0"/>
              <a:t>Intent</a:t>
            </a:r>
          </a:p>
          <a:p>
            <a:pPr lvl="1"/>
            <a:r>
              <a:rPr lang="en-US" dirty="0" smtClean="0"/>
              <a:t>Initiates an activity or a service</a:t>
            </a:r>
          </a:p>
        </p:txBody>
      </p:sp>
      <p:sp>
        <p:nvSpPr>
          <p:cNvPr id="2" name="Title 1"/>
          <p:cNvSpPr>
            <a:spLocks noGrp="1"/>
          </p:cNvSpPr>
          <p:nvPr>
            <p:ph type="title"/>
          </p:nvPr>
        </p:nvSpPr>
        <p:spPr/>
        <p:txBody>
          <a:bodyPr>
            <a:normAutofit/>
          </a:bodyPr>
          <a:lstStyle/>
          <a:p>
            <a:r>
              <a:rPr lang="en-US" sz="4000" b="1" dirty="0" smtClean="0"/>
              <a:t>Android Fundamentals</a:t>
            </a:r>
            <a:endParaRPr lang="en-US" sz="4000" b="1" dirty="0"/>
          </a:p>
        </p:txBody>
      </p:sp>
    </p:spTree>
    <p:extLst>
      <p:ext uri="{BB962C8B-B14F-4D97-AF65-F5344CB8AC3E}">
        <p14:creationId xmlns:p14="http://schemas.microsoft.com/office/powerpoint/2010/main" xmlns="" val="45714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9" presetClass="emph" presetSubtype="0" nodeType="withEffect">
                                  <p:stCondLst>
                                    <p:cond delay="0"/>
                                  </p:stCondLst>
                                  <p:childTnLst>
                                    <p:set>
                                      <p:cBhvr rctx="PPT">
                                        <p:cTn id="22" dur="indefinite"/>
                                        <p:tgtEl>
                                          <p:spTgt spid="3">
                                            <p:txEl>
                                              <p:pRg st="2" end="2"/>
                                            </p:txEl>
                                          </p:spTgt>
                                        </p:tgtEl>
                                        <p:attrNameLst>
                                          <p:attrName>style.opacity</p:attrName>
                                        </p:attrNameLst>
                                      </p:cBhvr>
                                      <p:to>
                                        <p:strVal val="0.5"/>
                                      </p:to>
                                    </p:set>
                                    <p:animEffect filter="image" prLst="opacity: 0.5">
                                      <p:cBhvr rctx="IE">
                                        <p:cTn id="23" dur="indefinite"/>
                                        <p:tgtEl>
                                          <p:spTgt spid="3">
                                            <p:txEl>
                                              <p:pRg st="2" end="2"/>
                                            </p:txEl>
                                          </p:spTgt>
                                        </p:tgtEl>
                                      </p:cBhvr>
                                    </p:animEffect>
                                  </p:childTnLst>
                                </p:cTn>
                              </p:par>
                              <p:par>
                                <p:cTn id="24" presetID="9" presetClass="emph" presetSubtype="0" nodeType="withEffect">
                                  <p:stCondLst>
                                    <p:cond delay="0"/>
                                  </p:stCondLst>
                                  <p:childTnLst>
                                    <p:set>
                                      <p:cBhvr rctx="PPT">
                                        <p:cTn id="25" dur="indefinite"/>
                                        <p:tgtEl>
                                          <p:spTgt spid="3">
                                            <p:txEl>
                                              <p:pRg st="3" end="3"/>
                                            </p:txEl>
                                          </p:spTgt>
                                        </p:tgtEl>
                                        <p:attrNameLst>
                                          <p:attrName>style.opacity</p:attrName>
                                        </p:attrNameLst>
                                      </p:cBhvr>
                                      <p:to>
                                        <p:strVal val="0.5"/>
                                      </p:to>
                                    </p:set>
                                    <p:animEffect filter="image" prLst="opacity: 0.5">
                                      <p:cBhvr rctx="IE">
                                        <p:cTn id="26" dur="indefinite"/>
                                        <p:tgtEl>
                                          <p:spTgt spid="3">
                                            <p:txEl>
                                              <p:pRg st="3" end="3"/>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0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9" presetClass="emph" presetSubtype="0" nodeType="withEffect">
                                  <p:stCondLst>
                                    <p:cond delay="0"/>
                                  </p:stCondLst>
                                  <p:childTnLst>
                                    <p:set>
                                      <p:cBhvr rctx="PPT">
                                        <p:cTn id="38" dur="indefinite"/>
                                        <p:tgtEl>
                                          <p:spTgt spid="3">
                                            <p:txEl>
                                              <p:pRg st="4" end="4"/>
                                            </p:txEl>
                                          </p:spTgt>
                                        </p:tgtEl>
                                        <p:attrNameLst>
                                          <p:attrName>style.opacity</p:attrName>
                                        </p:attrNameLst>
                                      </p:cBhvr>
                                      <p:to>
                                        <p:strVal val="0.5"/>
                                      </p:to>
                                    </p:set>
                                    <p:animEffect filter="image" prLst="opacity: 0.5">
                                      <p:cBhvr rctx="IE">
                                        <p:cTn id="39" dur="indefinite"/>
                                        <p:tgtEl>
                                          <p:spTgt spid="3">
                                            <p:txEl>
                                              <p:pRg st="4" end="4"/>
                                            </p:txEl>
                                          </p:spTgt>
                                        </p:tgtEl>
                                      </p:cBhvr>
                                    </p:animEffect>
                                  </p:childTnLst>
                                </p:cTn>
                              </p:par>
                              <p:par>
                                <p:cTn id="40" presetID="9" presetClass="emph" presetSubtype="0" nodeType="withEffect">
                                  <p:stCondLst>
                                    <p:cond delay="0"/>
                                  </p:stCondLst>
                                  <p:childTnLst>
                                    <p:set>
                                      <p:cBhvr rctx="PPT">
                                        <p:cTn id="41" dur="indefinite"/>
                                        <p:tgtEl>
                                          <p:spTgt spid="3">
                                            <p:txEl>
                                              <p:pRg st="5" end="5"/>
                                            </p:txEl>
                                          </p:spTgt>
                                        </p:tgtEl>
                                        <p:attrNameLst>
                                          <p:attrName>style.opacity</p:attrName>
                                        </p:attrNameLst>
                                      </p:cBhvr>
                                      <p:to>
                                        <p:strVal val="0.5"/>
                                      </p:to>
                                    </p:set>
                                    <p:animEffect filter="image" prLst="opacity: 0.5">
                                      <p:cBhvr rctx="IE">
                                        <p:cTn id="42" dur="indefinite"/>
                                        <p:tgtEl>
                                          <p:spTgt spid="3">
                                            <p:txEl>
                                              <p:pRg st="5" end="5"/>
                                            </p:txEl>
                                          </p:spTgt>
                                        </p:tgtEl>
                                      </p:cBhvr>
                                    </p:animEffect>
                                  </p:childTnLst>
                                </p:cTn>
                              </p:par>
                              <p:par>
                                <p:cTn id="43" presetID="9" presetClass="emph" presetSubtype="0" nodeType="withEffect">
                                  <p:stCondLst>
                                    <p:cond delay="0"/>
                                  </p:stCondLst>
                                  <p:childTnLst>
                                    <p:set>
                                      <p:cBhvr rctx="PPT">
                                        <p:cTn id="44" dur="indefinite"/>
                                        <p:tgtEl>
                                          <p:spTgt spid="3">
                                            <p:txEl>
                                              <p:pRg st="6" end="6"/>
                                            </p:txEl>
                                          </p:spTgt>
                                        </p:tgtEl>
                                        <p:attrNameLst>
                                          <p:attrName>style.opacity</p:attrName>
                                        </p:attrNameLst>
                                      </p:cBhvr>
                                      <p:to>
                                        <p:strVal val="0.5"/>
                                      </p:to>
                                    </p:set>
                                    <p:animEffect filter="image" prLst="opacity: 0.5">
                                      <p:cBhvr rctx="IE">
                                        <p:cTn id="45" dur="indefinite"/>
                                        <p:tgtEl>
                                          <p:spTgt spid="3">
                                            <p:txEl>
                                              <p:pRg st="6" end="6"/>
                                            </p:txEl>
                                          </p:spTgt>
                                        </p:tgtEl>
                                      </p:cBhvr>
                                    </p:animEffect>
                                  </p:childTnLst>
                                </p:cTn>
                              </p:par>
                              <p:par>
                                <p:cTn id="46" presetID="9" presetClass="emph" presetSubtype="0" nodeType="withEffect">
                                  <p:stCondLst>
                                    <p:cond delay="0"/>
                                  </p:stCondLst>
                                  <p:childTnLst>
                                    <p:set>
                                      <p:cBhvr rctx="PPT">
                                        <p:cTn id="47" dur="indefinite"/>
                                        <p:tgtEl>
                                          <p:spTgt spid="3">
                                            <p:txEl>
                                              <p:pRg st="7" end="7"/>
                                            </p:txEl>
                                          </p:spTgt>
                                        </p:tgtEl>
                                        <p:attrNameLst>
                                          <p:attrName>style.opacity</p:attrName>
                                        </p:attrNameLst>
                                      </p:cBhvr>
                                      <p:to>
                                        <p:strVal val="0.5"/>
                                      </p:to>
                                    </p:set>
                                    <p:animEffect filter="image" prLst="opacity: 0.5">
                                      <p:cBhvr rctx="IE">
                                        <p:cTn id="48" dur="indefinite"/>
                                        <p:tgtEl>
                                          <p:spTgt spid="3">
                                            <p:txEl>
                                              <p:pRg st="7" end="7"/>
                                            </p:txEl>
                                          </p:spTgt>
                                        </p:tgtEl>
                                      </p:cBhvr>
                                    </p:animEffect>
                                  </p:childTnLst>
                                </p:cTn>
                              </p:par>
                              <p:par>
                                <p:cTn id="49" presetID="1" presetClass="entr" presetSubtype="0" fill="hold" nodeType="withEffect">
                                  <p:stCondLst>
                                    <p:cond delay="0"/>
                                  </p:stCondLst>
                                  <p:childTnLst>
                                    <p:set>
                                      <p:cBhvr>
                                        <p:cTn id="50" dur="1" fill="hold">
                                          <p:stCondLst>
                                            <p:cond delay="0"/>
                                          </p:stCondLst>
                                        </p:cTn>
                                        <p:tgtEl>
                                          <p:spTgt spid="1031"/>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par>
                                <p:cTn id="63" presetID="9" presetClass="emph" presetSubtype="0" nodeType="withEffect">
                                  <p:stCondLst>
                                    <p:cond delay="0"/>
                                  </p:stCondLst>
                                  <p:childTnLst>
                                    <p:set>
                                      <p:cBhvr rctx="PPT">
                                        <p:cTn id="64" dur="indefinite"/>
                                        <p:tgtEl>
                                          <p:spTgt spid="3">
                                            <p:txEl>
                                              <p:pRg st="8" end="8"/>
                                            </p:txEl>
                                          </p:spTgt>
                                        </p:tgtEl>
                                        <p:attrNameLst>
                                          <p:attrName>style.opacity</p:attrName>
                                        </p:attrNameLst>
                                      </p:cBhvr>
                                      <p:to>
                                        <p:strVal val="0.5"/>
                                      </p:to>
                                    </p:set>
                                    <p:animEffect filter="image" prLst="opacity: 0.5">
                                      <p:cBhvr rctx="IE">
                                        <p:cTn id="65" dur="indefinite"/>
                                        <p:tgtEl>
                                          <p:spTgt spid="3">
                                            <p:txEl>
                                              <p:pRg st="8" end="8"/>
                                            </p:txEl>
                                          </p:spTgt>
                                        </p:tgtEl>
                                      </p:cBhvr>
                                    </p:animEffect>
                                  </p:childTnLst>
                                </p:cTn>
                              </p:par>
                              <p:par>
                                <p:cTn id="66" presetID="9" presetClass="emph" presetSubtype="0" nodeType="withEffect">
                                  <p:stCondLst>
                                    <p:cond delay="0"/>
                                  </p:stCondLst>
                                  <p:childTnLst>
                                    <p:set>
                                      <p:cBhvr rctx="PPT">
                                        <p:cTn id="67" dur="indefinite"/>
                                        <p:tgtEl>
                                          <p:spTgt spid="3">
                                            <p:txEl>
                                              <p:pRg st="9" end="9"/>
                                            </p:txEl>
                                          </p:spTgt>
                                        </p:tgtEl>
                                        <p:attrNameLst>
                                          <p:attrName>style.opacity</p:attrName>
                                        </p:attrNameLst>
                                      </p:cBhvr>
                                      <p:to>
                                        <p:strVal val="0.5"/>
                                      </p:to>
                                    </p:set>
                                    <p:animEffect filter="image" prLst="opacity: 0.5">
                                      <p:cBhvr rctx="IE">
                                        <p:cTn id="68" dur="indefinite"/>
                                        <p:tgtEl>
                                          <p:spTgt spid="3">
                                            <p:txEl>
                                              <p:pRg st="9" end="9"/>
                                            </p:txEl>
                                          </p:spTgt>
                                        </p:tgtEl>
                                      </p:cBhvr>
                                    </p:animEffect>
                                  </p:childTnLst>
                                </p:cTn>
                              </p:par>
                              <p:par>
                                <p:cTn id="69" presetID="1" presetClass="entr" presetSubtype="0" fill="hold" nodeType="withEffect">
                                  <p:stCondLst>
                                    <p:cond delay="0"/>
                                  </p:stCondLst>
                                  <p:childTnLst>
                                    <p:set>
                                      <p:cBhvr>
                                        <p:cTn id="70" dur="1" fill="hold">
                                          <p:stCondLst>
                                            <p:cond delay="0"/>
                                          </p:stCondLst>
                                        </p:cTn>
                                        <p:tgtEl>
                                          <p:spTgt spid="1032"/>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10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Android Activity Lifecycle</a:t>
            </a:r>
            <a:endParaRPr lang="en-US" sz="4000" b="1" dirty="0"/>
          </a:p>
        </p:txBody>
      </p:sp>
      <p:sp>
        <p:nvSpPr>
          <p:cNvPr id="3" name="Content Placeholder 2"/>
          <p:cNvSpPr>
            <a:spLocks noGrp="1"/>
          </p:cNvSpPr>
          <p:nvPr>
            <p:ph idx="1"/>
          </p:nvPr>
        </p:nvSpPr>
        <p:spPr>
          <a:xfrm>
            <a:off x="504031" y="1547589"/>
            <a:ext cx="9072563" cy="4989036"/>
          </a:xfrm>
        </p:spPr>
        <p:txBody>
          <a:bodyPr>
            <a:noAutofit/>
          </a:bodyPr>
          <a:lstStyle/>
          <a:p>
            <a:r>
              <a:rPr lang="en-CA" sz="2800" dirty="0" smtClean="0"/>
              <a:t>When the activity is on the foreground of the application, it is the </a:t>
            </a:r>
            <a:r>
              <a:rPr lang="en-CA" sz="2800" i="1" dirty="0" smtClean="0">
                <a:solidFill>
                  <a:srgbClr val="FF0000"/>
                </a:solidFill>
              </a:rPr>
              <a:t>running</a:t>
            </a:r>
            <a:r>
              <a:rPr lang="en-CA" sz="2800" dirty="0" smtClean="0"/>
              <a:t> activity. Only one activity can be in the running state at a given time.</a:t>
            </a:r>
          </a:p>
          <a:p>
            <a:r>
              <a:rPr lang="en-CA" sz="2800" dirty="0" smtClean="0"/>
              <a:t>If the activity </a:t>
            </a:r>
            <a:r>
              <a:rPr lang="en-CA" sz="2800" dirty="0" smtClean="0">
                <a:solidFill>
                  <a:srgbClr val="FF0000"/>
                </a:solidFill>
              </a:rPr>
              <a:t>loses focus </a:t>
            </a:r>
            <a:r>
              <a:rPr lang="en-CA" sz="2800" dirty="0" smtClean="0"/>
              <a:t>but </a:t>
            </a:r>
            <a:r>
              <a:rPr lang="en-CA" sz="2800" dirty="0" smtClean="0">
                <a:solidFill>
                  <a:srgbClr val="FF0000"/>
                </a:solidFill>
              </a:rPr>
              <a:t>remains visible </a:t>
            </a:r>
            <a:r>
              <a:rPr lang="en-CA" sz="2800" dirty="0" smtClean="0"/>
              <a:t>(because a smaller activity appears on top), the activity is </a:t>
            </a:r>
            <a:r>
              <a:rPr lang="en-CA" sz="2800" i="1" dirty="0" smtClean="0">
                <a:solidFill>
                  <a:srgbClr val="FF0000"/>
                </a:solidFill>
              </a:rPr>
              <a:t>paused</a:t>
            </a:r>
            <a:r>
              <a:rPr lang="en-CA" sz="2800" dirty="0" smtClean="0"/>
              <a:t>.</a:t>
            </a:r>
          </a:p>
          <a:p>
            <a:r>
              <a:rPr lang="en-CA" sz="2800" dirty="0" smtClean="0"/>
              <a:t>If the activity is completely covered by another running activity, the original activity is </a:t>
            </a:r>
            <a:r>
              <a:rPr lang="en-CA" sz="2800" i="1" dirty="0" smtClean="0">
                <a:solidFill>
                  <a:srgbClr val="FF0000"/>
                </a:solidFill>
              </a:rPr>
              <a:t>stopped</a:t>
            </a:r>
            <a:r>
              <a:rPr lang="en-CA" sz="2800" dirty="0" smtClean="0"/>
              <a:t>. When an activity stops, the user will </a:t>
            </a:r>
            <a:r>
              <a:rPr lang="en-CA" sz="2800" dirty="0" smtClean="0">
                <a:solidFill>
                  <a:srgbClr val="FF0000"/>
                </a:solidFill>
              </a:rPr>
              <a:t>lose any state </a:t>
            </a:r>
            <a:r>
              <a:rPr lang="en-CA" sz="2800" dirty="0" smtClean="0"/>
              <a:t>and will need to re-create the current state of the user interface when the activity is restarted.</a:t>
            </a:r>
          </a:p>
          <a:p>
            <a:r>
              <a:rPr lang="en-CA" sz="2800" dirty="0" smtClean="0"/>
              <a:t>While the activity is </a:t>
            </a:r>
            <a:r>
              <a:rPr lang="en-CA" sz="2800" dirty="0" smtClean="0">
                <a:solidFill>
                  <a:srgbClr val="FF0000"/>
                </a:solidFill>
              </a:rPr>
              <a:t>paused</a:t>
            </a:r>
            <a:r>
              <a:rPr lang="en-CA" sz="2800" dirty="0" smtClean="0"/>
              <a:t> or </a:t>
            </a:r>
            <a:r>
              <a:rPr lang="en-CA" sz="2800" dirty="0" smtClean="0">
                <a:solidFill>
                  <a:srgbClr val="FF0000"/>
                </a:solidFill>
              </a:rPr>
              <a:t>stopped</a:t>
            </a:r>
            <a:r>
              <a:rPr lang="en-CA" sz="2800" dirty="0" smtClean="0"/>
              <a:t>, the system can kill it if it needs to reclaim memory. The user can </a:t>
            </a:r>
            <a:r>
              <a:rPr lang="en-CA" sz="2800" dirty="0" smtClean="0">
                <a:solidFill>
                  <a:srgbClr val="FF0000"/>
                </a:solidFill>
              </a:rPr>
              <a:t>restart</a:t>
            </a:r>
            <a:r>
              <a:rPr lang="en-CA" sz="2800" dirty="0" smtClean="0"/>
              <a:t> the activity.</a:t>
            </a:r>
          </a:p>
          <a:p>
            <a:endParaRPr lang="en-US" sz="2800" dirty="0" smtClean="0"/>
          </a:p>
        </p:txBody>
      </p:sp>
    </p:spTree>
    <p:extLst>
      <p:ext uri="{BB962C8B-B14F-4D97-AF65-F5344CB8AC3E}">
        <p14:creationId xmlns:p14="http://schemas.microsoft.com/office/powerpoint/2010/main" xmlns="" val="18071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07" y="302737"/>
            <a:ext cx="4199819" cy="1259946"/>
          </a:xfrm>
        </p:spPr>
        <p:txBody>
          <a:bodyPr>
            <a:normAutofit/>
          </a:bodyPr>
          <a:lstStyle/>
          <a:p>
            <a:pPr algn="just"/>
            <a:r>
              <a:rPr lang="en-US" sz="3858" b="1" dirty="0"/>
              <a:t>Activity Lifecycle</a:t>
            </a:r>
          </a:p>
        </p:txBody>
      </p:sp>
      <p:sp>
        <p:nvSpPr>
          <p:cNvPr id="3" name="Content Placeholder 2"/>
          <p:cNvSpPr>
            <a:spLocks noGrp="1"/>
          </p:cNvSpPr>
          <p:nvPr>
            <p:ph idx="1"/>
          </p:nvPr>
        </p:nvSpPr>
        <p:spPr>
          <a:xfrm>
            <a:off x="504508" y="1763924"/>
            <a:ext cx="3700833" cy="4989036"/>
          </a:xfrm>
        </p:spPr>
        <p:txBody>
          <a:bodyPr/>
          <a:lstStyle/>
          <a:p>
            <a:r>
              <a:rPr lang="en-US" dirty="0" smtClean="0"/>
              <a:t>Entire Lifetime</a:t>
            </a:r>
          </a:p>
          <a:p>
            <a:r>
              <a:rPr lang="en-US" dirty="0" smtClean="0">
                <a:solidFill>
                  <a:srgbClr val="FFC000"/>
                </a:solidFill>
              </a:rPr>
              <a:t>Visible lifetime</a:t>
            </a:r>
          </a:p>
          <a:p>
            <a:r>
              <a:rPr lang="en-US" dirty="0" smtClean="0">
                <a:solidFill>
                  <a:srgbClr val="FF0000"/>
                </a:solidFill>
              </a:rPr>
              <a:t>Foreground lifetime</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05341" y="1"/>
            <a:ext cx="5874755" cy="755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6048269" y="839964"/>
            <a:ext cx="1679928" cy="587974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sp>
        <p:nvSpPr>
          <p:cNvPr id="6" name="Rectangle 5"/>
          <p:cNvSpPr/>
          <p:nvPr/>
        </p:nvSpPr>
        <p:spPr>
          <a:xfrm>
            <a:off x="6048269" y="2015913"/>
            <a:ext cx="1679928" cy="28558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sp>
        <p:nvSpPr>
          <p:cNvPr id="7" name="Rectangle 6"/>
          <p:cNvSpPr/>
          <p:nvPr/>
        </p:nvSpPr>
        <p:spPr>
          <a:xfrm>
            <a:off x="6048269" y="1427938"/>
            <a:ext cx="1679928" cy="453580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spTree>
    <p:extLst>
      <p:ext uri="{BB962C8B-B14F-4D97-AF65-F5344CB8AC3E}">
        <p14:creationId xmlns:p14="http://schemas.microsoft.com/office/powerpoint/2010/main" xmlns="" val="220683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7" grpId="0" animBg="1"/>
      <p:bldP spid="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Android Activity Callbacks</a:t>
            </a:r>
            <a:endParaRPr lang="en-US" sz="4000" b="1" dirty="0"/>
          </a:p>
        </p:txBody>
      </p:sp>
      <p:graphicFrame>
        <p:nvGraphicFramePr>
          <p:cNvPr id="4" name="Content Placeholder 3"/>
          <p:cNvGraphicFramePr>
            <a:graphicFrameLocks noGrp="1"/>
          </p:cNvGraphicFramePr>
          <p:nvPr>
            <p:ph idx="1"/>
          </p:nvPr>
        </p:nvGraphicFramePr>
        <p:xfrm>
          <a:off x="503238" y="1403573"/>
          <a:ext cx="9074150" cy="5943600"/>
        </p:xfrm>
        <a:graphic>
          <a:graphicData uri="http://schemas.openxmlformats.org/drawingml/2006/table">
            <a:tbl>
              <a:tblPr firstRow="1" bandRow="1">
                <a:tableStyleId>{21E4AEA4-8DFA-4A89-87EB-49C32662AFE0}</a:tableStyleId>
              </a:tblPr>
              <a:tblGrid>
                <a:gridCol w="4537075"/>
                <a:gridCol w="4537075"/>
              </a:tblGrid>
              <a:tr h="370840">
                <a:tc>
                  <a:txBody>
                    <a:bodyPr/>
                    <a:lstStyle/>
                    <a:p>
                      <a:pPr algn="ctr"/>
                      <a:r>
                        <a:rPr lang="en-US" sz="2400" dirty="0" smtClean="0"/>
                        <a:t>Callback Method</a:t>
                      </a:r>
                      <a:endParaRPr lang="en-US" sz="2400" dirty="0"/>
                    </a:p>
                  </a:txBody>
                  <a:tcPr/>
                </a:tc>
                <a:tc>
                  <a:txBody>
                    <a:bodyPr/>
                    <a:lstStyle/>
                    <a:p>
                      <a:pPr algn="ctr"/>
                      <a:r>
                        <a:rPr lang="en-US" sz="2400" dirty="0" smtClean="0"/>
                        <a:t>Purpose</a:t>
                      </a:r>
                      <a:endParaRPr lang="en-US" sz="2400" dirty="0"/>
                    </a:p>
                  </a:txBody>
                  <a:tcPr/>
                </a:tc>
              </a:tr>
              <a:tr h="370840">
                <a:tc>
                  <a:txBody>
                    <a:bodyPr/>
                    <a:lstStyle/>
                    <a:p>
                      <a:pPr algn="l"/>
                      <a:r>
                        <a:rPr lang="en-US" sz="2400" dirty="0" err="1" smtClean="0"/>
                        <a:t>OnCreate</a:t>
                      </a:r>
                      <a:r>
                        <a:rPr lang="en-US" sz="2400" dirty="0" smtClean="0"/>
                        <a:t>()</a:t>
                      </a:r>
                      <a:endParaRPr lang="en-US" sz="2400" dirty="0"/>
                    </a:p>
                  </a:txBody>
                  <a:tcPr/>
                </a:tc>
                <a:tc>
                  <a:txBody>
                    <a:bodyPr/>
                    <a:lstStyle/>
                    <a:p>
                      <a:pPr marL="0" algn="l" defTabSz="1007943" rtl="0" eaLnBrk="1" latinLnBrk="0" hangingPunct="1"/>
                      <a:r>
                        <a:rPr lang="en-CA" sz="2400" b="0" i="0" kern="1200" dirty="0" smtClean="0">
                          <a:solidFill>
                            <a:schemeClr val="dk1"/>
                          </a:solidFill>
                          <a:latin typeface="+mn-lt"/>
                          <a:ea typeface="+mn-ea"/>
                          <a:cs typeface="+mn-cs"/>
                        </a:rPr>
                        <a:t>when the activity is first created, used to initialize data used</a:t>
                      </a:r>
                      <a:r>
                        <a:rPr lang="en-CA" sz="2400" b="0" i="0" kern="1200" baseline="0" dirty="0" smtClean="0">
                          <a:solidFill>
                            <a:schemeClr val="dk1"/>
                          </a:solidFill>
                          <a:latin typeface="+mn-lt"/>
                          <a:ea typeface="+mn-ea"/>
                          <a:cs typeface="+mn-cs"/>
                        </a:rPr>
                        <a:t> through out the lifecycle of the app</a:t>
                      </a:r>
                      <a:endParaRPr lang="en-US" sz="2400" kern="1200" dirty="0" smtClean="0">
                        <a:solidFill>
                          <a:schemeClr val="dk1"/>
                        </a:solidFill>
                        <a:latin typeface="+mn-lt"/>
                        <a:ea typeface="+mn-ea"/>
                        <a:cs typeface="+mn-cs"/>
                      </a:endParaRPr>
                    </a:p>
                  </a:txBody>
                  <a:tcPr/>
                </a:tc>
              </a:tr>
              <a:tr h="370840">
                <a:tc>
                  <a:txBody>
                    <a:bodyPr/>
                    <a:lstStyle/>
                    <a:p>
                      <a:pPr algn="l"/>
                      <a:r>
                        <a:rPr lang="en-US" sz="2400" dirty="0" err="1" smtClean="0"/>
                        <a:t>OnStart</a:t>
                      </a:r>
                      <a:r>
                        <a:rPr lang="en-US" sz="2400" dirty="0" smtClean="0"/>
                        <a:t>()</a:t>
                      </a:r>
                      <a:endParaRPr lang="en-US" sz="2400" dirty="0"/>
                    </a:p>
                  </a:txBody>
                  <a:tcPr/>
                </a:tc>
                <a:tc>
                  <a:txBody>
                    <a:bodyPr/>
                    <a:lstStyle/>
                    <a:p>
                      <a:pPr algn="l"/>
                      <a:r>
                        <a:rPr lang="en-CA" sz="2400" b="0" i="0" kern="1200" dirty="0" smtClean="0">
                          <a:solidFill>
                            <a:schemeClr val="dk1"/>
                          </a:solidFill>
                          <a:latin typeface="+mn-lt"/>
                          <a:ea typeface="+mn-ea"/>
                          <a:cs typeface="+mn-cs"/>
                        </a:rPr>
                        <a:t>when the activity becomes visible to the user,</a:t>
                      </a:r>
                      <a:r>
                        <a:rPr lang="en-CA" sz="2400" b="0" i="0" kern="1200" baseline="0" dirty="0" smtClean="0">
                          <a:solidFill>
                            <a:schemeClr val="dk1"/>
                          </a:solidFill>
                          <a:latin typeface="+mn-lt"/>
                          <a:ea typeface="+mn-ea"/>
                          <a:cs typeface="+mn-cs"/>
                        </a:rPr>
                        <a:t> u</a:t>
                      </a:r>
                      <a:r>
                        <a:rPr lang="en-CA" sz="2400" b="0" i="0" kern="1200" dirty="0" smtClean="0">
                          <a:solidFill>
                            <a:schemeClr val="dk1"/>
                          </a:solidFill>
                          <a:latin typeface="+mn-lt"/>
                          <a:ea typeface="+mn-ea"/>
                          <a:cs typeface="+mn-cs"/>
                        </a:rPr>
                        <a:t>sed to write code that affects the UI of the application</a:t>
                      </a:r>
                      <a:endParaRPr lang="en-US" sz="2400" b="0" i="0" kern="1200" dirty="0" smtClean="0">
                        <a:solidFill>
                          <a:schemeClr val="dk1"/>
                        </a:solidFill>
                        <a:latin typeface="+mn-lt"/>
                        <a:ea typeface="+mn-ea"/>
                        <a:cs typeface="+mn-cs"/>
                      </a:endParaRPr>
                    </a:p>
                  </a:txBody>
                  <a:tcPr/>
                </a:tc>
              </a:tr>
              <a:tr h="370840">
                <a:tc>
                  <a:txBody>
                    <a:bodyPr/>
                    <a:lstStyle/>
                    <a:p>
                      <a:pPr algn="l"/>
                      <a:r>
                        <a:rPr lang="en-US" sz="2400" dirty="0" err="1" smtClean="0"/>
                        <a:t>OnResume</a:t>
                      </a:r>
                      <a:r>
                        <a:rPr lang="en-US" sz="2400" dirty="0" smtClean="0"/>
                        <a:t>()</a:t>
                      </a:r>
                      <a:endParaRPr lang="en-US" sz="2400" dirty="0"/>
                    </a:p>
                  </a:txBody>
                  <a:tcPr/>
                </a:tc>
                <a:tc>
                  <a:txBody>
                    <a:bodyPr/>
                    <a:lstStyle/>
                    <a:p>
                      <a:pPr marL="0" algn="l" defTabSz="1007943" rtl="0" eaLnBrk="1" latinLnBrk="0" hangingPunct="1"/>
                      <a:r>
                        <a:rPr lang="en-CA" sz="2400" b="0" i="0" kern="1200" dirty="0" smtClean="0">
                          <a:solidFill>
                            <a:schemeClr val="dk1"/>
                          </a:solidFill>
                          <a:latin typeface="+mn-lt"/>
                          <a:ea typeface="+mn-ea"/>
                          <a:cs typeface="+mn-cs"/>
                        </a:rPr>
                        <a:t>when the activity is running in the foreground and the user can interact with it</a:t>
                      </a:r>
                      <a:endParaRPr lang="en-US" sz="2400" b="0" i="0" kern="1200" dirty="0" smtClean="0">
                        <a:solidFill>
                          <a:schemeClr val="dk1"/>
                        </a:solidFill>
                        <a:latin typeface="+mn-lt"/>
                        <a:ea typeface="+mn-ea"/>
                        <a:cs typeface="+mn-cs"/>
                      </a:endParaRPr>
                    </a:p>
                  </a:txBody>
                  <a:tcPr/>
                </a:tc>
              </a:tr>
              <a:tr h="370840">
                <a:tc>
                  <a:txBody>
                    <a:bodyPr/>
                    <a:lstStyle/>
                    <a:p>
                      <a:pPr algn="l"/>
                      <a:r>
                        <a:rPr lang="en-US" sz="2400" dirty="0" err="1" smtClean="0"/>
                        <a:t>OnPause</a:t>
                      </a:r>
                      <a:r>
                        <a:rPr lang="en-US" sz="2400" dirty="0" smtClean="0"/>
                        <a:t>()</a:t>
                      </a:r>
                      <a:endParaRPr lang="en-US" sz="2400" dirty="0"/>
                    </a:p>
                  </a:txBody>
                  <a:tcPr/>
                </a:tc>
                <a:tc>
                  <a:txBody>
                    <a:bodyPr/>
                    <a:lstStyle/>
                    <a:p>
                      <a:pPr algn="l"/>
                      <a:r>
                        <a:rPr lang="en-CA" sz="2400" b="0" i="0" kern="1200" dirty="0" smtClean="0">
                          <a:solidFill>
                            <a:schemeClr val="dk1"/>
                          </a:solidFill>
                          <a:latin typeface="+mn-lt"/>
                          <a:ea typeface="+mn-ea"/>
                          <a:cs typeface="+mn-cs"/>
                        </a:rPr>
                        <a:t>when another activity comes to the foreground. Needs quick implementation, because the other activity cannot run until this method returns.</a:t>
                      </a:r>
                      <a:endParaRPr lang="en-US" sz="2400" dirty="0"/>
                    </a:p>
                  </a:txBody>
                  <a:tcPr/>
                </a:tc>
              </a:tr>
            </a:tbl>
          </a:graphicData>
        </a:graphic>
      </p:graphicFrame>
    </p:spTree>
    <p:extLst>
      <p:ext uri="{BB962C8B-B14F-4D97-AF65-F5344CB8AC3E}">
        <p14:creationId xmlns:p14="http://schemas.microsoft.com/office/powerpoint/2010/main" xmlns="" val="18071587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Android Activity Callbacks</a:t>
            </a:r>
            <a:endParaRPr lang="en-US" sz="4000" b="1" dirty="0"/>
          </a:p>
        </p:txBody>
      </p:sp>
      <p:graphicFrame>
        <p:nvGraphicFramePr>
          <p:cNvPr id="4" name="Content Placeholder 3"/>
          <p:cNvGraphicFramePr>
            <a:graphicFrameLocks noGrp="1"/>
          </p:cNvGraphicFramePr>
          <p:nvPr>
            <p:ph idx="1"/>
          </p:nvPr>
        </p:nvGraphicFramePr>
        <p:xfrm>
          <a:off x="503238" y="1547813"/>
          <a:ext cx="9074150" cy="2926080"/>
        </p:xfrm>
        <a:graphic>
          <a:graphicData uri="http://schemas.openxmlformats.org/drawingml/2006/table">
            <a:tbl>
              <a:tblPr firstRow="1" bandRow="1">
                <a:tableStyleId>{21E4AEA4-8DFA-4A89-87EB-49C32662AFE0}</a:tableStyleId>
              </a:tblPr>
              <a:tblGrid>
                <a:gridCol w="4537075"/>
                <a:gridCol w="4537075"/>
              </a:tblGrid>
              <a:tr h="370840">
                <a:tc>
                  <a:txBody>
                    <a:bodyPr/>
                    <a:lstStyle/>
                    <a:p>
                      <a:pPr algn="ctr"/>
                      <a:r>
                        <a:rPr lang="en-US" sz="2400" dirty="0" smtClean="0"/>
                        <a:t>Callback Method</a:t>
                      </a:r>
                      <a:endParaRPr lang="en-US" sz="2400" dirty="0"/>
                    </a:p>
                  </a:txBody>
                  <a:tcPr/>
                </a:tc>
                <a:tc>
                  <a:txBody>
                    <a:bodyPr/>
                    <a:lstStyle/>
                    <a:p>
                      <a:pPr algn="ctr"/>
                      <a:r>
                        <a:rPr lang="en-US" sz="2400" dirty="0" smtClean="0"/>
                        <a:t>Purpose</a:t>
                      </a:r>
                      <a:endParaRPr lang="en-US" sz="2400" dirty="0"/>
                    </a:p>
                  </a:txBody>
                  <a:tcPr/>
                </a:tc>
              </a:tr>
              <a:tr h="370840">
                <a:tc>
                  <a:txBody>
                    <a:bodyPr/>
                    <a:lstStyle/>
                    <a:p>
                      <a:pPr algn="l"/>
                      <a:r>
                        <a:rPr lang="en-US" sz="2400" dirty="0" err="1" smtClean="0"/>
                        <a:t>OnStop</a:t>
                      </a:r>
                      <a:r>
                        <a:rPr lang="en-US" sz="2400" dirty="0" smtClean="0"/>
                        <a:t>()</a:t>
                      </a:r>
                      <a:endParaRPr lang="en-US" sz="2400" dirty="0"/>
                    </a:p>
                  </a:txBody>
                  <a:tcPr/>
                </a:tc>
                <a:tc>
                  <a:txBody>
                    <a:bodyPr/>
                    <a:lstStyle/>
                    <a:p>
                      <a:pPr algn="l"/>
                      <a:r>
                        <a:rPr lang="en-CA" sz="2400" b="0" i="0" kern="1200" dirty="0" smtClean="0">
                          <a:solidFill>
                            <a:schemeClr val="dk1"/>
                          </a:solidFill>
                          <a:latin typeface="+mn-lt"/>
                          <a:ea typeface="+mn-ea"/>
                          <a:cs typeface="+mn-cs"/>
                        </a:rPr>
                        <a:t>when the activity is invisible to the user</a:t>
                      </a:r>
                    </a:p>
                  </a:txBody>
                  <a:tcPr/>
                </a:tc>
              </a:tr>
              <a:tr h="370840">
                <a:tc>
                  <a:txBody>
                    <a:bodyPr/>
                    <a:lstStyle/>
                    <a:p>
                      <a:pPr algn="l"/>
                      <a:r>
                        <a:rPr lang="en-US" sz="2400" dirty="0" err="1" smtClean="0"/>
                        <a:t>OnDestroy</a:t>
                      </a:r>
                      <a:r>
                        <a:rPr lang="en-US" sz="2400" dirty="0" smtClean="0"/>
                        <a:t>()</a:t>
                      </a:r>
                      <a:endParaRPr lang="en-US" sz="2400" dirty="0"/>
                    </a:p>
                  </a:txBody>
                  <a:tcPr/>
                </a:tc>
                <a:tc>
                  <a:txBody>
                    <a:bodyPr/>
                    <a:lstStyle/>
                    <a:p>
                      <a:pPr marL="0" marR="0" indent="0" algn="l" defTabSz="1007943" rtl="0" eaLnBrk="1" fontAlgn="auto" latinLnBrk="0" hangingPunct="1">
                        <a:lnSpc>
                          <a:spcPct val="100000"/>
                        </a:lnSpc>
                        <a:spcBef>
                          <a:spcPts val="0"/>
                        </a:spcBef>
                        <a:spcAft>
                          <a:spcPts val="0"/>
                        </a:spcAft>
                        <a:buClrTx/>
                        <a:buSzTx/>
                        <a:buFontTx/>
                        <a:buNone/>
                        <a:tabLst/>
                        <a:defRPr/>
                      </a:pPr>
                      <a:r>
                        <a:rPr lang="en-CA" sz="2400" b="0" i="0" kern="1200" dirty="0" smtClean="0">
                          <a:solidFill>
                            <a:schemeClr val="dk1"/>
                          </a:solidFill>
                          <a:latin typeface="+mn-lt"/>
                          <a:ea typeface="+mn-ea"/>
                          <a:cs typeface="+mn-cs"/>
                        </a:rPr>
                        <a:t>called by the system before the activity is destroyed</a:t>
                      </a:r>
                    </a:p>
                  </a:txBody>
                  <a:tcPr/>
                </a:tc>
              </a:tr>
              <a:tr h="370840">
                <a:tc>
                  <a:txBody>
                    <a:bodyPr/>
                    <a:lstStyle/>
                    <a:p>
                      <a:pPr algn="l"/>
                      <a:r>
                        <a:rPr lang="en-US" sz="2400" dirty="0" err="1" smtClean="0"/>
                        <a:t>OnRestart</a:t>
                      </a:r>
                      <a:r>
                        <a:rPr lang="en-US" sz="2400" dirty="0" smtClean="0"/>
                        <a:t>()</a:t>
                      </a:r>
                      <a:endParaRPr lang="en-US" sz="2400" dirty="0"/>
                    </a:p>
                  </a:txBody>
                  <a:tcPr/>
                </a:tc>
                <a:tc>
                  <a:txBody>
                    <a:bodyPr/>
                    <a:lstStyle/>
                    <a:p>
                      <a:pPr algn="l"/>
                      <a:r>
                        <a:rPr lang="en-CA" sz="2400" b="0" i="0" kern="1200" dirty="0" smtClean="0">
                          <a:solidFill>
                            <a:schemeClr val="dk1"/>
                          </a:solidFill>
                          <a:latin typeface="+mn-lt"/>
                          <a:ea typeface="+mn-ea"/>
                          <a:cs typeface="+mn-cs"/>
                        </a:rPr>
                        <a:t>when the activity restarts after stopping it</a:t>
                      </a:r>
                      <a:endParaRPr lang="en-US" sz="2400" dirty="0"/>
                    </a:p>
                  </a:txBody>
                  <a:tcPr/>
                </a:tc>
              </a:tr>
            </a:tbl>
          </a:graphicData>
        </a:graphic>
      </p:graphicFrame>
    </p:spTree>
    <p:extLst>
      <p:ext uri="{BB962C8B-B14F-4D97-AF65-F5344CB8AC3E}">
        <p14:creationId xmlns:p14="http://schemas.microsoft.com/office/powerpoint/2010/main" xmlns="" val="1807158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503238" y="301625"/>
            <a:ext cx="9070975" cy="1262063"/>
          </a:xfrm>
        </p:spPr>
        <p:txBody>
          <a:bodyPr/>
          <a:lstStyle/>
          <a:p>
            <a:pPr eaLnBrk="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4000" b="1" dirty="0" smtClean="0">
                <a:latin typeface="+mn-lt"/>
              </a:rPr>
              <a:t>Introduction</a:t>
            </a:r>
          </a:p>
        </p:txBody>
      </p:sp>
      <p:sp>
        <p:nvSpPr>
          <p:cNvPr id="5122" name="Rectangle 2"/>
          <p:cNvSpPr>
            <a:spLocks noGrp="1" noChangeArrowheads="1"/>
          </p:cNvSpPr>
          <p:nvPr>
            <p:ph type="body" idx="4294967295"/>
          </p:nvPr>
        </p:nvSpPr>
        <p:spPr>
          <a:xfrm>
            <a:off x="503238" y="1768475"/>
            <a:ext cx="9070975" cy="4384675"/>
          </a:xfrm>
        </p:spPr>
        <p:txBody>
          <a:bodyPr/>
          <a:lstStyle/>
          <a:p>
            <a:pPr marL="431800" indent="-323850" algn="just" eaLnBrk="1">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a:t>This unit provides basic knowledge about mobile operating system concepts that are necessary for mobile applications </a:t>
            </a:r>
            <a:r>
              <a:rPr lang="en-US" dirty="0" smtClean="0"/>
              <a:t>development.</a:t>
            </a:r>
          </a:p>
          <a:p>
            <a:pPr marL="431800" indent="-323850" algn="just" eaLnBrk="1">
              <a:buSzPct val="45000"/>
              <a:buFont typeface="Wingdings"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t>Introduce students to mobile applications development frameworks and tools.</a:t>
            </a:r>
          </a:p>
        </p:txBody>
      </p:sp>
      <p:sp>
        <p:nvSpPr>
          <p:cNvPr id="7" name="Footer Placeholder 6"/>
          <p:cNvSpPr>
            <a:spLocks noGrp="1"/>
          </p:cNvSpPr>
          <p:nvPr>
            <p:ph type="ftr" idx="11"/>
          </p:nvPr>
        </p:nvSpPr>
        <p:spPr/>
        <p:txBody>
          <a:bodyPr/>
          <a:lstStyle/>
          <a:p>
            <a:pPr>
              <a:defRPr/>
            </a:pPr>
            <a:r>
              <a:rPr lang="en-US" dirty="0" smtClean="0"/>
              <a:t>Software Engineering in Mobile Computing</a:t>
            </a:r>
            <a:endParaRPr lang="en-US" dirty="0"/>
          </a:p>
        </p:txBody>
      </p:sp>
      <p:sp>
        <p:nvSpPr>
          <p:cNvPr id="5" name="Slide Number Placeholder 4"/>
          <p:cNvSpPr>
            <a:spLocks noGrp="1"/>
          </p:cNvSpPr>
          <p:nvPr>
            <p:ph type="sldNum" idx="12"/>
          </p:nvPr>
        </p:nvSpPr>
        <p:spPr/>
        <p:txBody>
          <a:bodyPr/>
          <a:lstStyle/>
          <a:p>
            <a:fld id="{9209E653-5F71-42D0-A15C-24EE50CB6FA9}" type="slidenum">
              <a:rPr lang="en-US" smtClean="0"/>
              <a:pPr/>
              <a:t>2</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Components</a:t>
            </a:r>
            <a:endParaRPr lang="en-US" sz="4000" b="1" dirty="0"/>
          </a:p>
        </p:txBody>
      </p:sp>
      <p:sp>
        <p:nvSpPr>
          <p:cNvPr id="3" name="Content Placeholder 2"/>
          <p:cNvSpPr>
            <a:spLocks noGrp="1"/>
          </p:cNvSpPr>
          <p:nvPr>
            <p:ph idx="1"/>
          </p:nvPr>
        </p:nvSpPr>
        <p:spPr/>
        <p:txBody>
          <a:bodyPr>
            <a:normAutofit lnSpcReduction="10000"/>
          </a:bodyPr>
          <a:lstStyle/>
          <a:p>
            <a:r>
              <a:rPr lang="en-US" dirty="0" smtClean="0"/>
              <a:t>An application can start a component in another application.</a:t>
            </a:r>
          </a:p>
          <a:p>
            <a:pPr lvl="1"/>
            <a:r>
              <a:rPr lang="en-US" dirty="0" smtClean="0"/>
              <a:t>Your application can </a:t>
            </a:r>
            <a:r>
              <a:rPr lang="en-US" dirty="0"/>
              <a:t>start </a:t>
            </a:r>
            <a:r>
              <a:rPr lang="en-US" dirty="0" smtClean="0"/>
              <a:t>“capture </a:t>
            </a:r>
            <a:r>
              <a:rPr lang="en-US" dirty="0"/>
              <a:t>a </a:t>
            </a:r>
            <a:r>
              <a:rPr lang="en-US" dirty="0" smtClean="0"/>
              <a:t>photo” component of the Camera application.</a:t>
            </a:r>
          </a:p>
          <a:p>
            <a:endParaRPr lang="en-US" dirty="0" smtClean="0"/>
          </a:p>
          <a:p>
            <a:r>
              <a:rPr lang="en-US" dirty="0" smtClean="0"/>
              <a:t>Steps:</a:t>
            </a:r>
          </a:p>
          <a:p>
            <a:pPr marL="1070940" lvl="1" indent="-566968">
              <a:buFont typeface="+mj-lt"/>
              <a:buAutoNum type="arabicPeriod"/>
            </a:pPr>
            <a:r>
              <a:rPr lang="en-US" dirty="0" smtClean="0"/>
              <a:t>Your application sends a message (an </a:t>
            </a:r>
            <a:r>
              <a:rPr lang="en-US" b="1" i="1" dirty="0" smtClean="0"/>
              <a:t>Intent</a:t>
            </a:r>
            <a:r>
              <a:rPr lang="en-US" b="1" dirty="0" smtClean="0"/>
              <a:t> object</a:t>
            </a:r>
            <a:r>
              <a:rPr lang="en-US" dirty="0" smtClean="0"/>
              <a:t> ) to Android</a:t>
            </a:r>
          </a:p>
          <a:p>
            <a:pPr marL="1070940" lvl="1" indent="-566968">
              <a:buFont typeface="+mj-lt"/>
              <a:buAutoNum type="arabicPeriod"/>
            </a:pPr>
            <a:r>
              <a:rPr lang="en-US" dirty="0" smtClean="0"/>
              <a:t>Android starts the required component</a:t>
            </a:r>
            <a:endParaRPr lang="en-US" dirty="0"/>
          </a:p>
        </p:txBody>
      </p:sp>
    </p:spTree>
    <p:extLst>
      <p:ext uri="{BB962C8B-B14F-4D97-AF65-F5344CB8AC3E}">
        <p14:creationId xmlns:p14="http://schemas.microsoft.com/office/powerpoint/2010/main" xmlns="" val="27741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xEl>
                                              <p:pRg st="0" end="0"/>
                                            </p:txEl>
                                          </p:spTgt>
                                        </p:tgtEl>
                                        <p:attrNameLst>
                                          <p:attrName>style.opacity</p:attrName>
                                        </p:attrNameLst>
                                      </p:cBhvr>
                                      <p:to>
                                        <p:strVal val="0.5"/>
                                      </p:to>
                                    </p:set>
                                    <p:animEffect filter="image" prLst="opacity: 0.5">
                                      <p:cBhvr rctx="IE">
                                        <p:cTn id="13" dur="indefinite"/>
                                        <p:tgtEl>
                                          <p:spTgt spid="3">
                                            <p:txEl>
                                              <p:pRg st="0" end="0"/>
                                            </p:txEl>
                                          </p:spTgt>
                                        </p:tgtEl>
                                      </p:cBhvr>
                                    </p:animEffect>
                                  </p:childTnLst>
                                </p:cTn>
                              </p:par>
                              <p:par>
                                <p:cTn id="14" presetID="9" presetClass="emph" presetSubtype="0" nodeType="withEffect">
                                  <p:stCondLst>
                                    <p:cond delay="0"/>
                                  </p:stCondLst>
                                  <p:childTnLst>
                                    <p:set>
                                      <p:cBhvr rctx="PPT">
                                        <p:cTn id="15" dur="indefinite"/>
                                        <p:tgtEl>
                                          <p:spTgt spid="3">
                                            <p:txEl>
                                              <p:pRg st="1" end="1"/>
                                            </p:txEl>
                                          </p:spTgt>
                                        </p:tgtEl>
                                        <p:attrNameLst>
                                          <p:attrName>style.opacity</p:attrName>
                                        </p:attrNameLst>
                                      </p:cBhvr>
                                      <p:to>
                                        <p:strVal val="0.5"/>
                                      </p:to>
                                    </p:set>
                                    <p:animEffect filter="image" prLst="opacity: 0.5">
                                      <p:cBhvr rctx="IE">
                                        <p:cTn id="1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Intents</a:t>
            </a:r>
            <a:endParaRPr lang="en-US" sz="4000" b="1" dirty="0"/>
          </a:p>
        </p:txBody>
      </p:sp>
      <p:sp>
        <p:nvSpPr>
          <p:cNvPr id="3" name="Content Placeholder 2"/>
          <p:cNvSpPr>
            <a:spLocks noGrp="1"/>
          </p:cNvSpPr>
          <p:nvPr>
            <p:ph idx="1"/>
          </p:nvPr>
        </p:nvSpPr>
        <p:spPr/>
        <p:txBody>
          <a:bodyPr>
            <a:normAutofit fontScale="92500" lnSpcReduction="10000"/>
          </a:bodyPr>
          <a:lstStyle/>
          <a:p>
            <a:r>
              <a:rPr lang="en-US" i="1" dirty="0" smtClean="0"/>
              <a:t>Intent</a:t>
            </a:r>
            <a:r>
              <a:rPr lang="en-US" dirty="0" smtClean="0"/>
              <a:t> class</a:t>
            </a:r>
          </a:p>
          <a:p>
            <a:r>
              <a:rPr lang="en-US" dirty="0" smtClean="0"/>
              <a:t>Asynchronous message</a:t>
            </a:r>
          </a:p>
          <a:p>
            <a:endParaRPr lang="en-US" dirty="0" smtClean="0"/>
          </a:p>
          <a:p>
            <a:r>
              <a:rPr lang="en-US" dirty="0" smtClean="0"/>
              <a:t>Activates a component</a:t>
            </a:r>
          </a:p>
          <a:p>
            <a:pPr lvl="1"/>
            <a:r>
              <a:rPr lang="en-US" dirty="0" smtClean="0"/>
              <a:t>Action to perform (Send file)</a:t>
            </a:r>
          </a:p>
          <a:p>
            <a:pPr lvl="1"/>
            <a:r>
              <a:rPr lang="en-US" dirty="0" smtClean="0"/>
              <a:t>Input parameter (File address)</a:t>
            </a:r>
          </a:p>
          <a:p>
            <a:endParaRPr lang="en-US" dirty="0" smtClean="0"/>
          </a:p>
          <a:p>
            <a:r>
              <a:rPr lang="en-US" dirty="0" smtClean="0"/>
              <a:t>Returns a result</a:t>
            </a:r>
          </a:p>
          <a:p>
            <a:pPr lvl="1"/>
            <a:r>
              <a:rPr lang="en-US" dirty="0" smtClean="0"/>
              <a:t>Selected contact from the contacts list</a:t>
            </a:r>
          </a:p>
          <a:p>
            <a:pPr lvl="1"/>
            <a:endParaRPr lang="en-US" dirty="0" smtClean="0"/>
          </a:p>
          <a:p>
            <a:endParaRPr lang="en-US" dirty="0"/>
          </a:p>
        </p:txBody>
      </p:sp>
    </p:spTree>
    <p:extLst>
      <p:ext uri="{BB962C8B-B14F-4D97-AF65-F5344CB8AC3E}">
        <p14:creationId xmlns:p14="http://schemas.microsoft.com/office/powerpoint/2010/main" xmlns="" val="153384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xEl>
                                              <p:pRg st="0" end="0"/>
                                            </p:txEl>
                                          </p:spTgt>
                                        </p:tgtEl>
                                        <p:attrNameLst>
                                          <p:attrName>style.opacity</p:attrName>
                                        </p:attrNameLst>
                                      </p:cBhvr>
                                      <p:to>
                                        <p:strVal val="0.5"/>
                                      </p:to>
                                    </p:set>
                                    <p:animEffect filter="image" prLst="opacity: 0.5">
                                      <p:cBhvr rctx="IE">
                                        <p:cTn id="13" dur="indefinite"/>
                                        <p:tgtEl>
                                          <p:spTgt spid="3">
                                            <p:txEl>
                                              <p:pRg st="0" end="0"/>
                                            </p:txEl>
                                          </p:spTgt>
                                        </p:tgtEl>
                                      </p:cBhvr>
                                    </p:animEffect>
                                  </p:childTnLst>
                                </p:cTn>
                              </p:par>
                              <p:par>
                                <p:cTn id="14" presetID="9" presetClass="emph" presetSubtype="0" nodeType="withEffect">
                                  <p:stCondLst>
                                    <p:cond delay="0"/>
                                  </p:stCondLst>
                                  <p:childTnLst>
                                    <p:set>
                                      <p:cBhvr rctx="PPT">
                                        <p:cTn id="15" dur="indefinite"/>
                                        <p:tgtEl>
                                          <p:spTgt spid="3">
                                            <p:txEl>
                                              <p:pRg st="1" end="1"/>
                                            </p:txEl>
                                          </p:spTgt>
                                        </p:tgtEl>
                                        <p:attrNameLst>
                                          <p:attrName>style.opacity</p:attrName>
                                        </p:attrNameLst>
                                      </p:cBhvr>
                                      <p:to>
                                        <p:strVal val="0.5"/>
                                      </p:to>
                                    </p:set>
                                    <p:animEffect filter="image" prLst="opacity: 0.5">
                                      <p:cBhvr rctx="IE">
                                        <p:cTn id="16" dur="indefinite"/>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9" presetClass="emph" presetSubtype="0" nodeType="withEffect">
                                  <p:stCondLst>
                                    <p:cond delay="0"/>
                                  </p:stCondLst>
                                  <p:childTnLst>
                                    <p:set>
                                      <p:cBhvr rctx="PPT">
                                        <p:cTn id="24" dur="indefinite"/>
                                        <p:tgtEl>
                                          <p:spTgt spid="3">
                                            <p:txEl>
                                              <p:pRg st="3" end="3"/>
                                            </p:txEl>
                                          </p:spTgt>
                                        </p:tgtEl>
                                        <p:attrNameLst>
                                          <p:attrName>style.opacity</p:attrName>
                                        </p:attrNameLst>
                                      </p:cBhvr>
                                      <p:to>
                                        <p:strVal val="0.5"/>
                                      </p:to>
                                    </p:set>
                                    <p:animEffect filter="image" prLst="opacity: 0.5">
                                      <p:cBhvr rctx="IE">
                                        <p:cTn id="25" dur="indefinite"/>
                                        <p:tgtEl>
                                          <p:spTgt spid="3">
                                            <p:txEl>
                                              <p:pRg st="3" end="3"/>
                                            </p:txEl>
                                          </p:spTgt>
                                        </p:tgtEl>
                                      </p:cBhvr>
                                    </p:animEffect>
                                  </p:childTnLst>
                                </p:cTn>
                              </p:par>
                              <p:par>
                                <p:cTn id="26" presetID="9" presetClass="emph" presetSubtype="0" nodeType="withEffect">
                                  <p:stCondLst>
                                    <p:cond delay="0"/>
                                  </p:stCondLst>
                                  <p:childTnLst>
                                    <p:set>
                                      <p:cBhvr rctx="PPT">
                                        <p:cTn id="27" dur="indefinite"/>
                                        <p:tgtEl>
                                          <p:spTgt spid="3">
                                            <p:txEl>
                                              <p:pRg st="4" end="4"/>
                                            </p:txEl>
                                          </p:spTgt>
                                        </p:tgtEl>
                                        <p:attrNameLst>
                                          <p:attrName>style.opacity</p:attrName>
                                        </p:attrNameLst>
                                      </p:cBhvr>
                                      <p:to>
                                        <p:strVal val="0.5"/>
                                      </p:to>
                                    </p:set>
                                    <p:animEffect filter="image" prLst="opacity: 0.5">
                                      <p:cBhvr rctx="IE">
                                        <p:cTn id="28" dur="indefinite"/>
                                        <p:tgtEl>
                                          <p:spTgt spid="3">
                                            <p:txEl>
                                              <p:pRg st="4" end="4"/>
                                            </p:txEl>
                                          </p:spTgt>
                                        </p:tgtEl>
                                      </p:cBhvr>
                                    </p:animEffect>
                                  </p:childTnLst>
                                </p:cTn>
                              </p:par>
                              <p:par>
                                <p:cTn id="29" presetID="9" presetClass="emph" presetSubtype="0" nodeType="withEffect">
                                  <p:stCondLst>
                                    <p:cond delay="0"/>
                                  </p:stCondLst>
                                  <p:childTnLst>
                                    <p:set>
                                      <p:cBhvr rctx="PPT">
                                        <p:cTn id="30" dur="indefinite"/>
                                        <p:tgtEl>
                                          <p:spTgt spid="3">
                                            <p:txEl>
                                              <p:pRg st="5" end="5"/>
                                            </p:txEl>
                                          </p:spTgt>
                                        </p:tgtEl>
                                        <p:attrNameLst>
                                          <p:attrName>style.opacity</p:attrName>
                                        </p:attrNameLst>
                                      </p:cBhvr>
                                      <p:to>
                                        <p:strVal val="0.5"/>
                                      </p:to>
                                    </p:set>
                                    <p:animEffect filter="image" prLst="opacity: 0.5">
                                      <p:cBhvr rctx="IE">
                                        <p:cTn id="31"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11622" y="4199819"/>
            <a:ext cx="4968475" cy="33598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4000" b="1" dirty="0" smtClean="0"/>
              <a:t>Android GUI Concepts</a:t>
            </a:r>
            <a:endParaRPr lang="en-US" sz="4000" b="1" dirty="0"/>
          </a:p>
        </p:txBody>
      </p:sp>
      <p:sp>
        <p:nvSpPr>
          <p:cNvPr id="3" name="Content Placeholder 2"/>
          <p:cNvSpPr>
            <a:spLocks noGrp="1"/>
          </p:cNvSpPr>
          <p:nvPr>
            <p:ph idx="1"/>
          </p:nvPr>
        </p:nvSpPr>
        <p:spPr/>
        <p:txBody>
          <a:bodyPr>
            <a:normAutofit fontScale="70000" lnSpcReduction="20000"/>
          </a:bodyPr>
          <a:lstStyle/>
          <a:p>
            <a:r>
              <a:rPr lang="en-US" dirty="0" smtClean="0"/>
              <a:t>Widgets</a:t>
            </a:r>
          </a:p>
          <a:p>
            <a:pPr lvl="1"/>
            <a:r>
              <a:rPr lang="en-US" dirty="0" smtClean="0"/>
              <a:t>Visible rectangles</a:t>
            </a:r>
          </a:p>
          <a:p>
            <a:pPr lvl="1"/>
            <a:r>
              <a:rPr lang="en-US" dirty="0"/>
              <a:t>Properties </a:t>
            </a:r>
            <a:r>
              <a:rPr lang="en-US" dirty="0" smtClean="0"/>
              <a:t>/ Events / Methods</a:t>
            </a:r>
          </a:p>
          <a:p>
            <a:pPr lvl="1"/>
            <a:r>
              <a:rPr lang="en-US" dirty="0" smtClean="0"/>
              <a:t>Button, Textbox, Label, Radio, Check…</a:t>
            </a:r>
          </a:p>
          <a:p>
            <a:pPr lvl="1"/>
            <a:r>
              <a:rPr lang="en-US" dirty="0" smtClean="0"/>
              <a:t>aka : Views</a:t>
            </a:r>
          </a:p>
          <a:p>
            <a:endParaRPr lang="en-US" dirty="0" smtClean="0"/>
          </a:p>
          <a:p>
            <a:r>
              <a:rPr lang="en-US" dirty="0" smtClean="0"/>
              <a:t>Layouts</a:t>
            </a:r>
          </a:p>
          <a:p>
            <a:pPr lvl="1"/>
            <a:r>
              <a:rPr lang="en-US" dirty="0" smtClean="0"/>
              <a:t>Invisible containers</a:t>
            </a:r>
          </a:p>
          <a:p>
            <a:pPr lvl="1"/>
            <a:r>
              <a:rPr lang="en-US" dirty="0" smtClean="0"/>
              <a:t>Contain other layouts or widgets</a:t>
            </a:r>
          </a:p>
          <a:p>
            <a:pPr lvl="1"/>
            <a:r>
              <a:rPr lang="en-US" dirty="0" smtClean="0"/>
              <a:t>Horizontal, Vertical, Grid, Relative…</a:t>
            </a:r>
          </a:p>
          <a:p>
            <a:pPr lvl="1"/>
            <a:r>
              <a:rPr lang="en-US" dirty="0" smtClean="0"/>
              <a:t>aka : Viewgroups</a:t>
            </a:r>
          </a:p>
          <a:p>
            <a:endParaRPr lang="en-US" dirty="0" smtClean="0"/>
          </a:p>
          <a:p>
            <a:r>
              <a:rPr lang="en-US" dirty="0" smtClean="0"/>
              <a:t>Menus</a:t>
            </a:r>
            <a:endParaRPr lang="en-US" dirty="0"/>
          </a:p>
        </p:txBody>
      </p:sp>
    </p:spTree>
    <p:extLst>
      <p:ext uri="{BB962C8B-B14F-4D97-AF65-F5344CB8AC3E}">
        <p14:creationId xmlns:p14="http://schemas.microsoft.com/office/powerpoint/2010/main" xmlns="" val="2375498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Layouts</a:t>
            </a:r>
            <a:endParaRPr lang="en-US" sz="40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40402" y="2215404"/>
            <a:ext cx="2099910" cy="2981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6496" y="2215405"/>
            <a:ext cx="2099910" cy="29923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5124308" y="2198605"/>
            <a:ext cx="2099910" cy="2981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308214" y="2198605"/>
            <a:ext cx="2099910" cy="2981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57177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Toast</a:t>
            </a:r>
            <a:endParaRPr lang="en-US" sz="4000" b="1" dirty="0"/>
          </a:p>
        </p:txBody>
      </p:sp>
      <p:sp>
        <p:nvSpPr>
          <p:cNvPr id="3" name="Content Placeholder 2"/>
          <p:cNvSpPr>
            <a:spLocks noGrp="1"/>
          </p:cNvSpPr>
          <p:nvPr>
            <p:ph idx="1"/>
          </p:nvPr>
        </p:nvSpPr>
        <p:spPr/>
        <p:txBody>
          <a:bodyPr>
            <a:normAutofit/>
          </a:bodyPr>
          <a:lstStyle/>
          <a:p>
            <a:r>
              <a:rPr lang="en-CA" sz="2800" dirty="0" smtClean="0"/>
              <a:t>Provides simple feedback about an operation in a </a:t>
            </a:r>
            <a:r>
              <a:rPr lang="en-CA" sz="2800" dirty="0" smtClean="0">
                <a:solidFill>
                  <a:srgbClr val="FF0000"/>
                </a:solidFill>
              </a:rPr>
              <a:t>small popup</a:t>
            </a:r>
            <a:endParaRPr lang="en-CA" sz="2800" dirty="0" smtClean="0"/>
          </a:p>
          <a:p>
            <a:r>
              <a:rPr lang="en-CA" sz="2800" dirty="0" smtClean="0"/>
              <a:t>Only fills the amount of space required for the message and the current activity remains visible and interactive </a:t>
            </a:r>
          </a:p>
          <a:p>
            <a:r>
              <a:rPr lang="en-CA" sz="2800" dirty="0" smtClean="0"/>
              <a:t>For example, navigating away from an email before you send it triggers a "Draft saved" toast to let you know that you can continue editing later </a:t>
            </a:r>
          </a:p>
          <a:p>
            <a:r>
              <a:rPr lang="en-CA" sz="2800" dirty="0" smtClean="0"/>
              <a:t>Toasts automatically disappear after a </a:t>
            </a:r>
          </a:p>
          <a:p>
            <a:pPr marL="377825" indent="28575">
              <a:buNone/>
            </a:pPr>
            <a:r>
              <a:rPr lang="en-CA" sz="2800" dirty="0" smtClean="0"/>
              <a:t>timeout</a:t>
            </a: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488584" y="5113629"/>
            <a:ext cx="2491294" cy="2451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75137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lstStyle/>
          <a:p>
            <a:r>
              <a:rPr lang="en-US" sz="4000" b="1" dirty="0" smtClean="0"/>
              <a:t>Android Data Storage</a:t>
            </a:r>
          </a:p>
        </p:txBody>
      </p:sp>
      <p:sp>
        <p:nvSpPr>
          <p:cNvPr id="6146" name="Rectangle 2"/>
          <p:cNvSpPr>
            <a:spLocks noGrp="1" noChangeArrowheads="1"/>
          </p:cNvSpPr>
          <p:nvPr>
            <p:ph type="body" idx="4294967295"/>
          </p:nvPr>
        </p:nvSpPr>
        <p:spPr>
          <a:xfrm>
            <a:off x="325404" y="2208201"/>
            <a:ext cx="9144064" cy="4214842"/>
          </a:xfrm>
        </p:spPr>
        <p:txBody>
          <a:bodyPr/>
          <a:lstStyle/>
          <a:p>
            <a:r>
              <a:rPr lang="en-US" sz="3200" dirty="0"/>
              <a:t>Android supplies three data storage facilities: </a:t>
            </a:r>
            <a:endParaRPr lang="en-US" sz="3200" dirty="0" smtClean="0"/>
          </a:p>
          <a:p>
            <a:pPr lvl="1"/>
            <a:r>
              <a:rPr lang="en-US" sz="2800" dirty="0" smtClean="0"/>
              <a:t>key-value pairs</a:t>
            </a:r>
          </a:p>
          <a:p>
            <a:pPr lvl="1"/>
            <a:r>
              <a:rPr lang="en-US" sz="2800" dirty="0" smtClean="0"/>
              <a:t> files</a:t>
            </a:r>
          </a:p>
          <a:p>
            <a:pPr lvl="1"/>
            <a:r>
              <a:rPr lang="en-US" sz="2800" dirty="0" err="1" smtClean="0"/>
              <a:t>SQLite</a:t>
            </a:r>
            <a:r>
              <a:rPr lang="en-US" sz="2800" dirty="0" smtClean="0"/>
              <a:t> database</a:t>
            </a:r>
          </a:p>
          <a:p>
            <a:pPr lvl="1"/>
            <a:r>
              <a:rPr lang="en-US" sz="2800" dirty="0" smtClean="0"/>
              <a:t>Over the network</a:t>
            </a:r>
            <a:endParaRPr lang="en-US" sz="2800" dirty="0"/>
          </a:p>
          <a:p>
            <a:endParaRPr lang="en-US"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25</a:t>
            </a:fld>
            <a:endParaRPr lang="en-US" dirty="0"/>
          </a:p>
        </p:txBody>
      </p:sp>
    </p:spTree>
    <p:extLst>
      <p:ext uri="{BB962C8B-B14F-4D97-AF65-F5344CB8AC3E}">
        <p14:creationId xmlns:p14="http://schemas.microsoft.com/office/powerpoint/2010/main" xmlns="" val="2838009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lstStyle/>
          <a:p>
            <a:r>
              <a:rPr lang="en-US" sz="4000" b="1" dirty="0" smtClean="0"/>
              <a:t>References</a:t>
            </a:r>
          </a:p>
        </p:txBody>
      </p:sp>
      <p:sp>
        <p:nvSpPr>
          <p:cNvPr id="6146" name="Rectangle 2"/>
          <p:cNvSpPr>
            <a:spLocks noGrp="1" noChangeArrowheads="1"/>
          </p:cNvSpPr>
          <p:nvPr>
            <p:ph type="body" idx="4294967295"/>
          </p:nvPr>
        </p:nvSpPr>
        <p:spPr>
          <a:xfrm>
            <a:off x="325404" y="1509211"/>
            <a:ext cx="9144064" cy="4214842"/>
          </a:xfrm>
        </p:spPr>
        <p:txBody>
          <a:bodyPr/>
          <a:lstStyle/>
          <a:p>
            <a:r>
              <a:rPr lang="en-US" dirty="0" smtClean="0">
                <a:hlinkClick r:id="rId3"/>
              </a:rPr>
              <a:t>https://developer.android.com/guide/index.html</a:t>
            </a:r>
            <a:endParaRPr lang="en-US" dirty="0" smtClean="0"/>
          </a:p>
          <a:p>
            <a:r>
              <a:rPr lang="en-US" dirty="0" smtClean="0">
                <a:hlinkClick r:id="rId4"/>
              </a:rPr>
              <a:t>https://www.tutorialspoint.com/android/</a:t>
            </a:r>
            <a:endParaRPr lang="en-US" dirty="0" smtClean="0"/>
          </a:p>
          <a:p>
            <a:r>
              <a:rPr lang="en-GB" b="1" dirty="0" smtClean="0"/>
              <a:t>Chapter 6, Professional Mobile Application Development</a:t>
            </a:r>
            <a:r>
              <a:rPr lang="en-GB" dirty="0" smtClean="0"/>
              <a:t>, Jeff </a:t>
            </a:r>
            <a:r>
              <a:rPr lang="en-GB" dirty="0" err="1" smtClean="0"/>
              <a:t>McWherter</a:t>
            </a:r>
            <a:r>
              <a:rPr lang="en-GB" dirty="0" smtClean="0"/>
              <a:t> and Scott </a:t>
            </a:r>
            <a:r>
              <a:rPr lang="en-GB" dirty="0" err="1" smtClean="0"/>
              <a:t>Gowell</a:t>
            </a:r>
            <a:r>
              <a:rPr lang="en-GB" dirty="0" smtClean="0"/>
              <a:t>, </a:t>
            </a:r>
            <a:r>
              <a:rPr lang="en-GB" dirty="0" err="1" smtClean="0"/>
              <a:t>Wrox</a:t>
            </a:r>
            <a:r>
              <a:rPr lang="en-GB" dirty="0" smtClean="0"/>
              <a:t>; 1 edition (September 4, 2012), </a:t>
            </a:r>
            <a:endParaRPr lang="en-US" b="1"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26</a:t>
            </a:fld>
            <a:endParaRPr lang="en-US" dirty="0"/>
          </a:p>
        </p:txBody>
      </p:sp>
    </p:spTree>
    <p:extLst>
      <p:ext uri="{BB962C8B-B14F-4D97-AF65-F5344CB8AC3E}">
        <p14:creationId xmlns:p14="http://schemas.microsoft.com/office/powerpoint/2010/main" xmlns="" val="2838009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lstStyle/>
          <a:p>
            <a:r>
              <a:rPr lang="en-US" sz="4000" b="1" dirty="0" smtClean="0"/>
              <a:t>Assignment</a:t>
            </a:r>
          </a:p>
        </p:txBody>
      </p:sp>
      <p:sp>
        <p:nvSpPr>
          <p:cNvPr id="6146" name="Rectangle 2"/>
          <p:cNvSpPr>
            <a:spLocks noGrp="1" noChangeArrowheads="1"/>
          </p:cNvSpPr>
          <p:nvPr>
            <p:ph type="body" idx="4294967295"/>
          </p:nvPr>
        </p:nvSpPr>
        <p:spPr>
          <a:xfrm>
            <a:off x="325404" y="1509211"/>
            <a:ext cx="9144064" cy="5078938"/>
          </a:xfrm>
        </p:spPr>
        <p:txBody>
          <a:bodyPr/>
          <a:lstStyle/>
          <a:p>
            <a:r>
              <a:rPr lang="en-US" dirty="0" smtClean="0"/>
              <a:t>Form a group of </a:t>
            </a:r>
            <a:r>
              <a:rPr lang="en-US" dirty="0" smtClean="0">
                <a:solidFill>
                  <a:srgbClr val="FF0000"/>
                </a:solidFill>
              </a:rPr>
              <a:t>two students</a:t>
            </a:r>
          </a:p>
          <a:p>
            <a:r>
              <a:rPr lang="en-US" dirty="0" smtClean="0"/>
              <a:t>Search for an </a:t>
            </a:r>
            <a:r>
              <a:rPr lang="en-US" dirty="0" smtClean="0">
                <a:solidFill>
                  <a:srgbClr val="FF0000"/>
                </a:solidFill>
              </a:rPr>
              <a:t>open source </a:t>
            </a:r>
            <a:r>
              <a:rPr lang="en-US" dirty="0" smtClean="0"/>
              <a:t>simple Android app of your choice </a:t>
            </a:r>
            <a:endParaRPr lang="en-US" dirty="0" smtClean="0"/>
          </a:p>
          <a:p>
            <a:pPr lvl="1"/>
            <a:r>
              <a:rPr lang="en-CA" sz="2800" dirty="0" smtClean="0">
                <a:solidFill>
                  <a:srgbClr val="FF0000"/>
                </a:solidFill>
              </a:rPr>
              <a:t>Download</a:t>
            </a:r>
            <a:r>
              <a:rPr lang="en-CA" sz="2800" dirty="0" smtClean="0"/>
              <a:t> the source code</a:t>
            </a:r>
            <a:endParaRPr lang="en-CA" sz="2800" dirty="0" smtClean="0"/>
          </a:p>
          <a:p>
            <a:pPr lvl="1"/>
            <a:r>
              <a:rPr lang="en-CA" sz="2800" dirty="0" smtClean="0">
                <a:solidFill>
                  <a:srgbClr val="FF0000"/>
                </a:solidFill>
              </a:rPr>
              <a:t>Run</a:t>
            </a:r>
            <a:r>
              <a:rPr lang="en-CA" sz="2800" dirty="0" smtClean="0"/>
              <a:t> </a:t>
            </a:r>
            <a:r>
              <a:rPr lang="en-CA" sz="2800" dirty="0" smtClean="0"/>
              <a:t>the app on an emulator or on your phone</a:t>
            </a:r>
            <a:endParaRPr lang="en-CA" sz="2800" dirty="0" smtClean="0"/>
          </a:p>
          <a:p>
            <a:pPr lvl="1"/>
            <a:r>
              <a:rPr lang="en-CA" sz="2800" dirty="0" smtClean="0">
                <a:solidFill>
                  <a:srgbClr val="FF0000"/>
                </a:solidFill>
              </a:rPr>
              <a:t>Understand</a:t>
            </a:r>
            <a:r>
              <a:rPr lang="en-CA" sz="2800" dirty="0" smtClean="0"/>
              <a:t> the code carefully </a:t>
            </a:r>
            <a:endParaRPr lang="en-CA" sz="2800" dirty="0" smtClean="0"/>
          </a:p>
          <a:p>
            <a:pPr lvl="1"/>
            <a:r>
              <a:rPr lang="en-CA" sz="2800" dirty="0" smtClean="0">
                <a:solidFill>
                  <a:srgbClr val="FF0000"/>
                </a:solidFill>
              </a:rPr>
              <a:t>Submit </a:t>
            </a:r>
            <a:r>
              <a:rPr lang="en-CA" sz="2800" dirty="0" smtClean="0"/>
              <a:t>a </a:t>
            </a:r>
            <a:r>
              <a:rPr lang="en-CA" sz="2800" b="1" dirty="0" smtClean="0">
                <a:solidFill>
                  <a:schemeClr val="tx2"/>
                </a:solidFill>
              </a:rPr>
              <a:t>description of the code </a:t>
            </a:r>
            <a:r>
              <a:rPr lang="en-CA" sz="2800" dirty="0" smtClean="0"/>
              <a:t>and </a:t>
            </a:r>
            <a:r>
              <a:rPr lang="en-CA" sz="2800" b="1" dirty="0" smtClean="0">
                <a:solidFill>
                  <a:schemeClr val="tx2"/>
                </a:solidFill>
              </a:rPr>
              <a:t>snapshots</a:t>
            </a:r>
            <a:r>
              <a:rPr lang="en-CA" sz="2800" dirty="0" smtClean="0"/>
              <a:t> of the app in the next lecture</a:t>
            </a:r>
          </a:p>
          <a:p>
            <a:pPr lvl="1"/>
            <a:endParaRPr lang="en-CA" sz="2800"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27</a:t>
            </a:fld>
            <a:endParaRPr lang="en-US" dirty="0"/>
          </a:p>
        </p:txBody>
      </p:sp>
    </p:spTree>
    <p:extLst>
      <p:ext uri="{BB962C8B-B14F-4D97-AF65-F5344CB8AC3E}">
        <p14:creationId xmlns:p14="http://schemas.microsoft.com/office/powerpoint/2010/main" xmlns="" val="2838009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503238" y="301625"/>
            <a:ext cx="9070975" cy="5851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38808" rIns="0" bIns="0" anchor="ct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5pPr>
            <a:lvl6pPr marL="25146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6pPr>
            <a:lvl7pPr marL="29718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7pPr>
            <a:lvl8pPr marL="34290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8pPr>
            <a:lvl9pPr marL="3886200" indent="-228600" defTabSz="449263"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ＭＳ Ｐゴシック" charset="0"/>
                <a:cs typeface="Arial Unicode MS" charset="0"/>
              </a:defRPr>
            </a:lvl9pPr>
          </a:lstStyle>
          <a:p>
            <a:pPr algn="ctr">
              <a:buFont typeface="Times New Roman" charset="0"/>
              <a:buNone/>
              <a:defRPr/>
            </a:pPr>
            <a:r>
              <a:rPr lang="en-US" sz="4400" dirty="0" smtClean="0">
                <a:cs typeface="Microsoft YaHei" charset="0"/>
              </a:rPr>
              <a:t>Thank you for </a:t>
            </a:r>
          </a:p>
          <a:p>
            <a:pPr algn="ctr">
              <a:buFont typeface="Times New Roman" charset="0"/>
              <a:buNone/>
              <a:defRPr/>
            </a:pPr>
            <a:r>
              <a:rPr lang="en-US" sz="4400" dirty="0" smtClean="0">
                <a:cs typeface="Microsoft YaHei" charset="0"/>
              </a:rPr>
              <a:t>your</a:t>
            </a:r>
            <a:r>
              <a:rPr lang="de-AT" sz="4400" smtClean="0">
                <a:cs typeface="Microsoft YaHei" charset="0"/>
              </a:rPr>
              <a:t> </a:t>
            </a:r>
            <a:r>
              <a:rPr lang="en-US" sz="4400" dirty="0" smtClean="0">
                <a:cs typeface="Microsoft YaHei" charset="0"/>
              </a:rPr>
              <a:t>attention.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8" y="301625"/>
            <a:ext cx="9070975" cy="1262063"/>
          </a:xfrm>
        </p:spPr>
        <p:txBody>
          <a:bodyPr/>
          <a:lstStyle/>
          <a:p>
            <a:r>
              <a:rPr lang="en-US" sz="4000" b="1" dirty="0" smtClean="0">
                <a:latin typeface="+mn-lt"/>
              </a:rPr>
              <a:t>List of topics</a:t>
            </a:r>
            <a:endParaRPr lang="en-US" sz="4000" dirty="0" smtClean="0">
              <a:latin typeface="+mn-lt"/>
            </a:endParaRPr>
          </a:p>
        </p:txBody>
      </p:sp>
      <p:sp>
        <p:nvSpPr>
          <p:cNvPr id="6146" name="Rectangle 2"/>
          <p:cNvSpPr>
            <a:spLocks noGrp="1" noChangeArrowheads="1"/>
          </p:cNvSpPr>
          <p:nvPr>
            <p:ph type="body" idx="4294967295"/>
          </p:nvPr>
        </p:nvSpPr>
        <p:spPr>
          <a:xfrm>
            <a:off x="431800" y="1619597"/>
            <a:ext cx="9214991" cy="4744715"/>
          </a:xfrm>
        </p:spPr>
        <p:txBody>
          <a:bodyPr/>
          <a:lstStyle/>
          <a:p>
            <a:pPr>
              <a:buFont typeface="Arial" panose="020B0604020202020204" pitchFamily="34" charset="0"/>
              <a:buChar char="•"/>
            </a:pPr>
            <a:r>
              <a:rPr lang="en-US" sz="3200" b="1" dirty="0" smtClean="0"/>
              <a:t>Android architecture </a:t>
            </a:r>
            <a:r>
              <a:rPr lang="en-US" sz="3200" b="1" dirty="0"/>
              <a:t>overview </a:t>
            </a:r>
          </a:p>
          <a:p>
            <a:pPr>
              <a:buFont typeface="Arial" panose="020B0604020202020204" pitchFamily="34" charset="0"/>
              <a:buChar char="•"/>
            </a:pPr>
            <a:r>
              <a:rPr lang="en-US" sz="3200" b="1" dirty="0" smtClean="0"/>
              <a:t>Android development </a:t>
            </a:r>
            <a:r>
              <a:rPr lang="en-US" sz="3200" b="1" dirty="0"/>
              <a:t>environment</a:t>
            </a:r>
          </a:p>
          <a:p>
            <a:pPr>
              <a:buFont typeface="Arial" panose="020B0604020202020204" pitchFamily="34" charset="0"/>
              <a:buChar char="•"/>
            </a:pPr>
            <a:r>
              <a:rPr lang="en-US" sz="3200" b="1" dirty="0" smtClean="0"/>
              <a:t>Android fundamentals</a:t>
            </a:r>
            <a:endParaRPr lang="en-US" sz="3200" b="1" dirty="0"/>
          </a:p>
          <a:p>
            <a:pPr>
              <a:buFont typeface="Arial" panose="020B0604020202020204" pitchFamily="34" charset="0"/>
              <a:buChar char="•"/>
            </a:pPr>
            <a:r>
              <a:rPr lang="en-US" sz="3200" b="1" dirty="0" smtClean="0"/>
              <a:t>Android user </a:t>
            </a:r>
            <a:r>
              <a:rPr lang="en-US" sz="3200" b="1" dirty="0"/>
              <a:t>interface</a:t>
            </a:r>
          </a:p>
          <a:p>
            <a:pPr>
              <a:buFont typeface="Arial" panose="020B0604020202020204" pitchFamily="34" charset="0"/>
              <a:buChar char="•"/>
            </a:pPr>
            <a:r>
              <a:rPr lang="en-US" sz="3200" b="1" dirty="0" smtClean="0"/>
              <a:t>Android data </a:t>
            </a:r>
            <a:r>
              <a:rPr lang="en-US" sz="3200" b="1" dirty="0"/>
              <a:t>storage</a:t>
            </a:r>
          </a:p>
        </p:txBody>
      </p:sp>
      <p:sp>
        <p:nvSpPr>
          <p:cNvPr id="6" name="Slide Number Placeholder 5"/>
          <p:cNvSpPr>
            <a:spLocks noGrp="1"/>
          </p:cNvSpPr>
          <p:nvPr>
            <p:ph type="sldNum" idx="12"/>
          </p:nvPr>
        </p:nvSpPr>
        <p:spPr/>
        <p:txBody>
          <a:bodyPr/>
          <a:lstStyle/>
          <a:p>
            <a:fld id="{9209E653-5F71-42D0-A15C-24EE50CB6FA9}" type="slidenum">
              <a:rPr lang="en-US" smtClean="0"/>
              <a:pPr/>
              <a:t>3</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07" y="-1"/>
            <a:ext cx="9071610" cy="1259946"/>
          </a:xfrm>
        </p:spPr>
        <p:txBody>
          <a:bodyPr>
            <a:normAutofit/>
          </a:bodyPr>
          <a:lstStyle/>
          <a:p>
            <a:r>
              <a:rPr lang="en-US" sz="4000" b="1" dirty="0" smtClean="0"/>
              <a:t>What is Android?</a:t>
            </a:r>
            <a:endParaRPr lang="en-US" sz="4000" b="1" dirty="0"/>
          </a:p>
        </p:txBody>
      </p:sp>
      <p:sp>
        <p:nvSpPr>
          <p:cNvPr id="3" name="Content Placeholder 2"/>
          <p:cNvSpPr>
            <a:spLocks noGrp="1"/>
          </p:cNvSpPr>
          <p:nvPr>
            <p:ph idx="1"/>
          </p:nvPr>
        </p:nvSpPr>
        <p:spPr>
          <a:xfrm>
            <a:off x="529" y="1259945"/>
            <a:ext cx="9071610" cy="6299729"/>
          </a:xfrm>
        </p:spPr>
        <p:txBody>
          <a:bodyPr>
            <a:normAutofit fontScale="70000" lnSpcReduction="20000"/>
          </a:bodyPr>
          <a:lstStyle/>
          <a:p>
            <a:r>
              <a:rPr lang="en-US" dirty="0" smtClean="0"/>
              <a:t>A robot with a human appearance.</a:t>
            </a:r>
          </a:p>
          <a:p>
            <a:endParaRPr lang="en-US" dirty="0" smtClean="0"/>
          </a:p>
          <a:p>
            <a:r>
              <a:rPr lang="en-US" dirty="0" smtClean="0"/>
              <a:t>Platform for mobile devices:</a:t>
            </a:r>
          </a:p>
          <a:p>
            <a:pPr lvl="1"/>
            <a:r>
              <a:rPr lang="en-US" dirty="0" smtClean="0"/>
              <a:t>Cell + Tablets</a:t>
            </a:r>
          </a:p>
          <a:p>
            <a:pPr lvl="1"/>
            <a:r>
              <a:rPr lang="en-US" dirty="0" smtClean="0"/>
              <a:t>OS + API + SDK</a:t>
            </a:r>
          </a:p>
          <a:p>
            <a:pPr lvl="1"/>
            <a:r>
              <a:rPr lang="en-US" dirty="0" smtClean="0"/>
              <a:t>Linux-based</a:t>
            </a:r>
          </a:p>
          <a:p>
            <a:pPr lvl="1"/>
            <a:r>
              <a:rPr lang="en-US" dirty="0" smtClean="0"/>
              <a:t>Open source (Symbian? Windows Mobile? iOS? BBOS?)</a:t>
            </a:r>
          </a:p>
          <a:p>
            <a:pPr lvl="1"/>
            <a:endParaRPr lang="en-US" dirty="0" smtClean="0"/>
          </a:p>
          <a:p>
            <a:r>
              <a:rPr lang="en-US" dirty="0" smtClean="0"/>
              <a:t>History:</a:t>
            </a:r>
          </a:p>
          <a:p>
            <a:pPr lvl="1"/>
            <a:r>
              <a:rPr lang="en-US" dirty="0" smtClean="0"/>
              <a:t>@2003, Android, Inc. established.</a:t>
            </a:r>
          </a:p>
          <a:p>
            <a:pPr lvl="1"/>
            <a:r>
              <a:rPr lang="en-US" dirty="0" smtClean="0"/>
              <a:t>@2005, Google acquired Android, Inc.</a:t>
            </a:r>
          </a:p>
          <a:p>
            <a:pPr lvl="1"/>
            <a:r>
              <a:rPr lang="en-US" dirty="0" smtClean="0"/>
              <a:t>@2007, The OHA was unveiled.</a:t>
            </a:r>
          </a:p>
          <a:p>
            <a:pPr lvl="1"/>
            <a:r>
              <a:rPr lang="en-US" dirty="0" smtClean="0"/>
              <a:t>@2007, v1.0 beta</a:t>
            </a:r>
          </a:p>
          <a:p>
            <a:pPr lvl="1"/>
            <a:r>
              <a:rPr lang="en-US" dirty="0" smtClean="0"/>
              <a:t>@2009, v1.5, v1.6, and v2.0</a:t>
            </a:r>
          </a:p>
          <a:p>
            <a:pPr lvl="1"/>
            <a:r>
              <a:rPr lang="en-US" dirty="0" smtClean="0"/>
              <a:t>@2010, v2.2, and v2.3</a:t>
            </a:r>
          </a:p>
          <a:p>
            <a:pPr lvl="1"/>
            <a:r>
              <a:rPr lang="en-US" dirty="0" smtClean="0"/>
              <a:t>@2011, v3.0, and v4.0</a:t>
            </a:r>
          </a:p>
          <a:p>
            <a:pPr lvl="1"/>
            <a:r>
              <a:rPr lang="en-US" dirty="0" smtClean="0"/>
              <a:t>@2012, v4.1</a:t>
            </a:r>
          </a:p>
          <a:p>
            <a:pPr lvl="1"/>
            <a:r>
              <a:rPr lang="en-US" dirty="0" smtClean="0"/>
              <a:t>@2013, v4.4</a:t>
            </a:r>
          </a:p>
        </p:txBody>
      </p:sp>
      <p:grpSp>
        <p:nvGrpSpPr>
          <p:cNvPr id="4" name="Group 3"/>
          <p:cNvGrpSpPr/>
          <p:nvPr/>
        </p:nvGrpSpPr>
        <p:grpSpPr>
          <a:xfrm>
            <a:off x="4342489" y="4239267"/>
            <a:ext cx="5737607" cy="3296186"/>
            <a:chOff x="3921525" y="3867760"/>
            <a:chExt cx="5205053" cy="2990240"/>
          </a:xfrm>
        </p:grpSpPr>
        <p:pic>
          <p:nvPicPr>
            <p:cNvPr id="1034" name="Picture 10"/>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81600" y="3867760"/>
              <a:ext cx="3944978" cy="299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21525" y="5971170"/>
              <a:ext cx="1183875" cy="8868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pic>
        <p:nvPicPr>
          <p:cNvPr id="1036" name="Picture 12"/>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502092" y="923960"/>
            <a:ext cx="3458054" cy="2403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2027" y="0"/>
            <a:ext cx="671971" cy="7828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6600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par>
                          <p:cTn id="41" fill="hold">
                            <p:stCondLst>
                              <p:cond delay="0"/>
                            </p:stCondLst>
                            <p:childTnLst>
                              <p:par>
                                <p:cTn id="42" presetID="9" presetClass="emph" presetSubtype="0" nodeType="afterEffect">
                                  <p:stCondLst>
                                    <p:cond delay="0"/>
                                  </p:stCondLst>
                                  <p:childTnLst>
                                    <p:set>
                                      <p:cBhvr rctx="PPT">
                                        <p:cTn id="43" dur="indefinite"/>
                                        <p:tgtEl>
                                          <p:spTgt spid="3">
                                            <p:txEl>
                                              <p:pRg st="0" end="0"/>
                                            </p:txEl>
                                          </p:spTgt>
                                        </p:tgtEl>
                                        <p:attrNameLst>
                                          <p:attrName>style.opacity</p:attrName>
                                        </p:attrNameLst>
                                      </p:cBhvr>
                                      <p:to>
                                        <p:strVal val="0.5"/>
                                      </p:to>
                                    </p:set>
                                    <p:animEffect filter="image" prLst="opacity: 0.5">
                                      <p:cBhvr rctx="IE">
                                        <p:cTn id="44" dur="indefinite"/>
                                        <p:tgtEl>
                                          <p:spTgt spid="3">
                                            <p:txEl>
                                              <p:pRg st="0" end="0"/>
                                            </p:txEl>
                                          </p:spTgt>
                                        </p:tgtEl>
                                      </p:cBhvr>
                                    </p:animEffect>
                                  </p:childTnLst>
                                </p:cTn>
                              </p:par>
                              <p:par>
                                <p:cTn id="45" presetID="9" presetClass="emph" presetSubtype="0" nodeType="withEffect">
                                  <p:stCondLst>
                                    <p:cond delay="0"/>
                                  </p:stCondLst>
                                  <p:childTnLst>
                                    <p:set>
                                      <p:cBhvr rctx="PPT">
                                        <p:cTn id="46" dur="indefinite"/>
                                        <p:tgtEl>
                                          <p:spTgt spid="3">
                                            <p:txEl>
                                              <p:pRg st="2" end="2"/>
                                            </p:txEl>
                                          </p:spTgt>
                                        </p:tgtEl>
                                        <p:attrNameLst>
                                          <p:attrName>style.opacity</p:attrName>
                                        </p:attrNameLst>
                                      </p:cBhvr>
                                      <p:to>
                                        <p:strVal val="0.5"/>
                                      </p:to>
                                    </p:set>
                                    <p:animEffect filter="image" prLst="opacity: 0.5">
                                      <p:cBhvr rctx="IE">
                                        <p:cTn id="47" dur="indefinite"/>
                                        <p:tgtEl>
                                          <p:spTgt spid="3">
                                            <p:txEl>
                                              <p:pRg st="2" end="2"/>
                                            </p:txEl>
                                          </p:spTgt>
                                        </p:tgtEl>
                                      </p:cBhvr>
                                    </p:animEffect>
                                  </p:childTnLst>
                                </p:cTn>
                              </p:par>
                              <p:par>
                                <p:cTn id="48" presetID="9" presetClass="emph" presetSubtype="0" nodeType="withEffect">
                                  <p:stCondLst>
                                    <p:cond delay="0"/>
                                  </p:stCondLst>
                                  <p:childTnLst>
                                    <p:set>
                                      <p:cBhvr rctx="PPT">
                                        <p:cTn id="49" dur="indefinite"/>
                                        <p:tgtEl>
                                          <p:spTgt spid="3">
                                            <p:txEl>
                                              <p:pRg st="3" end="3"/>
                                            </p:txEl>
                                          </p:spTgt>
                                        </p:tgtEl>
                                        <p:attrNameLst>
                                          <p:attrName>style.opacity</p:attrName>
                                        </p:attrNameLst>
                                      </p:cBhvr>
                                      <p:to>
                                        <p:strVal val="0.5"/>
                                      </p:to>
                                    </p:set>
                                    <p:animEffect filter="image" prLst="opacity: 0.5">
                                      <p:cBhvr rctx="IE">
                                        <p:cTn id="50" dur="indefinite"/>
                                        <p:tgtEl>
                                          <p:spTgt spid="3">
                                            <p:txEl>
                                              <p:pRg st="3" end="3"/>
                                            </p:txEl>
                                          </p:spTgt>
                                        </p:tgtEl>
                                      </p:cBhvr>
                                    </p:animEffect>
                                  </p:childTnLst>
                                </p:cTn>
                              </p:par>
                              <p:par>
                                <p:cTn id="51" presetID="9" presetClass="emph" presetSubtype="0" nodeType="withEffect">
                                  <p:stCondLst>
                                    <p:cond delay="0"/>
                                  </p:stCondLst>
                                  <p:childTnLst>
                                    <p:set>
                                      <p:cBhvr rctx="PPT">
                                        <p:cTn id="52" dur="indefinite"/>
                                        <p:tgtEl>
                                          <p:spTgt spid="3">
                                            <p:txEl>
                                              <p:pRg st="4" end="4"/>
                                            </p:txEl>
                                          </p:spTgt>
                                        </p:tgtEl>
                                        <p:attrNameLst>
                                          <p:attrName>style.opacity</p:attrName>
                                        </p:attrNameLst>
                                      </p:cBhvr>
                                      <p:to>
                                        <p:strVal val="0.5"/>
                                      </p:to>
                                    </p:set>
                                    <p:animEffect filter="image" prLst="opacity: 0.5">
                                      <p:cBhvr rctx="IE">
                                        <p:cTn id="53" dur="indefinite"/>
                                        <p:tgtEl>
                                          <p:spTgt spid="3">
                                            <p:txEl>
                                              <p:pRg st="4" end="4"/>
                                            </p:txEl>
                                          </p:spTgt>
                                        </p:tgtEl>
                                      </p:cBhvr>
                                    </p:animEffect>
                                  </p:childTnLst>
                                </p:cTn>
                              </p:par>
                              <p:par>
                                <p:cTn id="54" presetID="9" presetClass="emph" presetSubtype="0" nodeType="withEffect">
                                  <p:stCondLst>
                                    <p:cond delay="0"/>
                                  </p:stCondLst>
                                  <p:childTnLst>
                                    <p:set>
                                      <p:cBhvr rctx="PPT">
                                        <p:cTn id="55" dur="indefinite"/>
                                        <p:tgtEl>
                                          <p:spTgt spid="3">
                                            <p:txEl>
                                              <p:pRg st="5" end="5"/>
                                            </p:txEl>
                                          </p:spTgt>
                                        </p:tgtEl>
                                        <p:attrNameLst>
                                          <p:attrName>style.opacity</p:attrName>
                                        </p:attrNameLst>
                                      </p:cBhvr>
                                      <p:to>
                                        <p:strVal val="0.5"/>
                                      </p:to>
                                    </p:set>
                                    <p:animEffect filter="image" prLst="opacity: 0.5">
                                      <p:cBhvr rctx="IE">
                                        <p:cTn id="56" dur="indefinite"/>
                                        <p:tgtEl>
                                          <p:spTgt spid="3">
                                            <p:txEl>
                                              <p:pRg st="5" end="5"/>
                                            </p:txEl>
                                          </p:spTgt>
                                        </p:tgtEl>
                                      </p:cBhvr>
                                    </p:animEffect>
                                  </p:childTnLst>
                                </p:cTn>
                              </p:par>
                              <p:par>
                                <p:cTn id="57" presetID="9" presetClass="emph" presetSubtype="0" nodeType="withEffect">
                                  <p:stCondLst>
                                    <p:cond delay="0"/>
                                  </p:stCondLst>
                                  <p:childTnLst>
                                    <p:set>
                                      <p:cBhvr rctx="PPT">
                                        <p:cTn id="58" dur="indefinite"/>
                                        <p:tgtEl>
                                          <p:spTgt spid="3">
                                            <p:txEl>
                                              <p:pRg st="6" end="6"/>
                                            </p:txEl>
                                          </p:spTgt>
                                        </p:tgtEl>
                                        <p:attrNameLst>
                                          <p:attrName>style.opacity</p:attrName>
                                        </p:attrNameLst>
                                      </p:cBhvr>
                                      <p:to>
                                        <p:strVal val="0.5"/>
                                      </p:to>
                                    </p:set>
                                    <p:animEffect filter="image" prLst="opacity: 0.5">
                                      <p:cBhvr rctx="IE">
                                        <p:cTn id="59" dur="indefinite"/>
                                        <p:tgtEl>
                                          <p:spTgt spid="3">
                                            <p:txEl>
                                              <p:pRg st="6" end="6"/>
                                            </p:txEl>
                                          </p:spTgt>
                                        </p:tgtEl>
                                      </p:cBhvr>
                                    </p:animEffect>
                                  </p:childTnLst>
                                </p:cTn>
                              </p:par>
                              <p:par>
                                <p:cTn id="60" presetID="9" presetClass="emph" presetSubtype="0" nodeType="withEffect">
                                  <p:stCondLst>
                                    <p:cond delay="0"/>
                                  </p:stCondLst>
                                  <p:childTnLst>
                                    <p:set>
                                      <p:cBhvr rctx="PPT">
                                        <p:cTn id="61" dur="indefinite"/>
                                        <p:tgtEl>
                                          <p:spTgt spid="1036"/>
                                        </p:tgtEl>
                                        <p:attrNameLst>
                                          <p:attrName>style.opacity</p:attrName>
                                        </p:attrNameLst>
                                      </p:cBhvr>
                                      <p:to>
                                        <p:strVal val="0.5"/>
                                      </p:to>
                                    </p:set>
                                    <p:animEffect filter="image" prLst="opacity: 0.5">
                                      <p:cBhvr rctx="IE">
                                        <p:cTn id="62" dur="indefinite"/>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07" y="-1"/>
            <a:ext cx="9071610" cy="1259946"/>
          </a:xfrm>
        </p:spPr>
        <p:txBody>
          <a:bodyPr>
            <a:normAutofit/>
          </a:bodyPr>
          <a:lstStyle/>
          <a:p>
            <a:r>
              <a:rPr lang="en-US" sz="4000" b="1" dirty="0" smtClean="0"/>
              <a:t>Why Android?</a:t>
            </a:r>
            <a:endParaRPr lang="en-US" sz="4000" b="1" dirty="0"/>
          </a:p>
        </p:txBody>
      </p:sp>
      <p:sp>
        <p:nvSpPr>
          <p:cNvPr id="3" name="Content Placeholder 2"/>
          <p:cNvSpPr>
            <a:spLocks noGrp="1"/>
          </p:cNvSpPr>
          <p:nvPr>
            <p:ph idx="1"/>
          </p:nvPr>
        </p:nvSpPr>
        <p:spPr/>
        <p:txBody>
          <a:bodyPr>
            <a:normAutofit/>
          </a:bodyPr>
          <a:lstStyle/>
          <a:p>
            <a:r>
              <a:rPr lang="en-US" dirty="0" smtClean="0"/>
              <a:t>Java based</a:t>
            </a:r>
          </a:p>
          <a:p>
            <a:r>
              <a:rPr lang="en-US" dirty="0" smtClean="0"/>
              <a:t>Open source</a:t>
            </a:r>
          </a:p>
          <a:p>
            <a:endParaRPr lang="en-US" dirty="0" smtClean="0"/>
          </a:p>
          <a:p>
            <a:r>
              <a:rPr lang="en-US" dirty="0" smtClean="0"/>
              <a:t>Android Market </a:t>
            </a:r>
          </a:p>
          <a:p>
            <a:pPr lvl="1"/>
            <a:r>
              <a:rPr lang="en-US" dirty="0" smtClean="0"/>
              <a:t>Faster, cheaper than Apple’s</a:t>
            </a:r>
          </a:p>
          <a:p>
            <a:r>
              <a:rPr lang="en-US" dirty="0" smtClean="0"/>
              <a:t>Growing market share</a:t>
            </a: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84255" y="1385940"/>
            <a:ext cx="1566898" cy="1889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032356" y="2431816"/>
            <a:ext cx="1882486" cy="185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011684" y="0"/>
            <a:ext cx="2099910" cy="2624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216261" y="3653842"/>
            <a:ext cx="3905832" cy="39058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0852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childTnLst>
                                </p:cTn>
                              </p:par>
                              <p:par>
                                <p:cTn id="10" presetID="9" presetClass="emph" presetSubtype="0" nodeType="withEffect">
                                  <p:stCondLst>
                                    <p:cond delay="0"/>
                                  </p:stCondLst>
                                  <p:childTnLst>
                                    <p:set>
                                      <p:cBhvr rctx="PPT">
                                        <p:cTn id="11" dur="indefinite"/>
                                        <p:tgtEl>
                                          <p:spTgt spid="3">
                                            <p:txEl>
                                              <p:pRg st="0" end="0"/>
                                            </p:txEl>
                                          </p:spTgt>
                                        </p:tgtEl>
                                        <p:attrNameLst>
                                          <p:attrName>style.opacity</p:attrName>
                                        </p:attrNameLst>
                                      </p:cBhvr>
                                      <p:to>
                                        <p:strVal val="0.5"/>
                                      </p:to>
                                    </p:set>
                                    <p:animEffect filter="image" prLst="opacity: 0.5">
                                      <p:cBhvr rctx="IE">
                                        <p:cTn id="12" dur="indefinite"/>
                                        <p:tgtEl>
                                          <p:spTgt spid="3">
                                            <p:txEl>
                                              <p:pRg st="0" end="0"/>
                                            </p:txEl>
                                          </p:spTgt>
                                        </p:tgtEl>
                                      </p:cBhvr>
                                    </p:animEffect>
                                  </p:childTnLst>
                                </p:cTn>
                              </p:par>
                            </p:childTnLst>
                          </p:cTn>
                        </p:par>
                        <p:par>
                          <p:cTn id="13" fill="hold">
                            <p:stCondLst>
                              <p:cond delay="0"/>
                            </p:stCondLst>
                            <p:childTnLst>
                              <p:par>
                                <p:cTn id="14" presetID="9" presetClass="emph" presetSubtype="0" nodeType="afterEffect">
                                  <p:stCondLst>
                                    <p:cond delay="0"/>
                                  </p:stCondLst>
                                  <p:childTnLst>
                                    <p:set>
                                      <p:cBhvr rctx="PPT">
                                        <p:cTn id="15" dur="indefinite"/>
                                        <p:tgtEl>
                                          <p:spTgt spid="3077"/>
                                        </p:tgtEl>
                                        <p:attrNameLst>
                                          <p:attrName>style.opacity</p:attrName>
                                        </p:attrNameLst>
                                      </p:cBhvr>
                                      <p:to>
                                        <p:strVal val="0.5"/>
                                      </p:to>
                                    </p:set>
                                    <p:animEffect filter="image" prLst="opacity: 0.5">
                                      <p:cBhvr rctx="IE">
                                        <p:cTn id="16" dur="indefinite"/>
                                        <p:tgtEl>
                                          <p:spTgt spid="307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par>
                                <p:cTn id="25" presetID="9" presetClass="emph" presetSubtype="0" nodeType="withEffect">
                                  <p:stCondLst>
                                    <p:cond delay="0"/>
                                  </p:stCondLst>
                                  <p:childTnLst>
                                    <p:set>
                                      <p:cBhvr rctx="PPT">
                                        <p:cTn id="26" dur="indefinite"/>
                                        <p:tgtEl>
                                          <p:spTgt spid="3">
                                            <p:txEl>
                                              <p:pRg st="1" end="1"/>
                                            </p:txEl>
                                          </p:spTgt>
                                        </p:tgtEl>
                                        <p:attrNameLst>
                                          <p:attrName>style.opacity</p:attrName>
                                        </p:attrNameLst>
                                      </p:cBhvr>
                                      <p:to>
                                        <p:strVal val="0.5"/>
                                      </p:to>
                                    </p:set>
                                    <p:animEffect filter="image" prLst="opacity: 0.5">
                                      <p:cBhvr rctx="IE">
                                        <p:cTn id="27" dur="indefinite"/>
                                        <p:tgtEl>
                                          <p:spTgt spid="3">
                                            <p:txEl>
                                              <p:pRg st="1" end="1"/>
                                            </p:txEl>
                                          </p:spTgt>
                                        </p:tgtEl>
                                      </p:cBhvr>
                                    </p:animEffect>
                                  </p:childTnLst>
                                </p:cTn>
                              </p:par>
                              <p:par>
                                <p:cTn id="28" presetID="9" presetClass="emph" presetSubtype="0" nodeType="withEffect">
                                  <p:stCondLst>
                                    <p:cond delay="0"/>
                                  </p:stCondLst>
                                  <p:childTnLst>
                                    <p:set>
                                      <p:cBhvr rctx="PPT">
                                        <p:cTn id="29" dur="indefinite"/>
                                        <p:tgtEl>
                                          <p:spTgt spid="15"/>
                                        </p:tgtEl>
                                        <p:attrNameLst>
                                          <p:attrName>style.opacity</p:attrName>
                                        </p:attrNameLst>
                                      </p:cBhvr>
                                      <p:to>
                                        <p:strVal val="0.5"/>
                                      </p:to>
                                    </p:set>
                                    <p:animEffect filter="image" prLst="opacity: 0.5">
                                      <p:cBhvr rctx="IE">
                                        <p:cTn id="30" dur="indefinite"/>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9" presetClass="emph" presetSubtype="0" nodeType="withEffect">
                                  <p:stCondLst>
                                    <p:cond delay="0"/>
                                  </p:stCondLst>
                                  <p:childTnLst>
                                    <p:set>
                                      <p:cBhvr rctx="PPT">
                                        <p:cTn id="36" dur="indefinite"/>
                                        <p:tgtEl>
                                          <p:spTgt spid="3">
                                            <p:txEl>
                                              <p:pRg st="3" end="3"/>
                                            </p:txEl>
                                          </p:spTgt>
                                        </p:tgtEl>
                                        <p:attrNameLst>
                                          <p:attrName>style.opacity</p:attrName>
                                        </p:attrNameLst>
                                      </p:cBhvr>
                                      <p:to>
                                        <p:strVal val="0.5"/>
                                      </p:to>
                                    </p:set>
                                    <p:animEffect filter="image" prLst="opacity: 0.5">
                                      <p:cBhvr rctx="IE">
                                        <p:cTn id="37" dur="indefinite"/>
                                        <p:tgtEl>
                                          <p:spTgt spid="3">
                                            <p:txEl>
                                              <p:pRg st="3" end="3"/>
                                            </p:txEl>
                                          </p:spTgt>
                                        </p:tgtEl>
                                      </p:cBhvr>
                                    </p:animEffect>
                                  </p:childTnLst>
                                </p:cTn>
                              </p:par>
                              <p:par>
                                <p:cTn id="38" presetID="9" presetClass="emph" presetSubtype="0" nodeType="withEffect">
                                  <p:stCondLst>
                                    <p:cond delay="0"/>
                                  </p:stCondLst>
                                  <p:childTnLst>
                                    <p:set>
                                      <p:cBhvr rctx="PPT">
                                        <p:cTn id="39" dur="indefinite"/>
                                        <p:tgtEl>
                                          <p:spTgt spid="3">
                                            <p:txEl>
                                              <p:pRg st="4" end="4"/>
                                            </p:txEl>
                                          </p:spTgt>
                                        </p:tgtEl>
                                        <p:attrNameLst>
                                          <p:attrName>style.opacity</p:attrName>
                                        </p:attrNameLst>
                                      </p:cBhvr>
                                      <p:to>
                                        <p:strVal val="0.5"/>
                                      </p:to>
                                    </p:set>
                                    <p:animEffect filter="image" prLst="opacity: 0.5">
                                      <p:cBhvr rctx="IE">
                                        <p:cTn id="40" dur="indefinite"/>
                                        <p:tgtEl>
                                          <p:spTgt spid="3">
                                            <p:txEl>
                                              <p:pRg st="4" end="4"/>
                                            </p:txEl>
                                          </p:spTgt>
                                        </p:tgtEl>
                                      </p:cBhvr>
                                    </p:animEffect>
                                  </p:childTnLst>
                                </p:cTn>
                              </p:par>
                              <p:par>
                                <p:cTn id="41" presetID="9" presetClass="emph" presetSubtype="0" nodeType="withEffect">
                                  <p:stCondLst>
                                    <p:cond delay="0"/>
                                  </p:stCondLst>
                                  <p:childTnLst>
                                    <p:set>
                                      <p:cBhvr rctx="PPT">
                                        <p:cTn id="42" dur="indefinite"/>
                                        <p:tgtEl>
                                          <p:spTgt spid="3076"/>
                                        </p:tgtEl>
                                        <p:attrNameLst>
                                          <p:attrName>style.opacity</p:attrName>
                                        </p:attrNameLst>
                                      </p:cBhvr>
                                      <p:to>
                                        <p:strVal val="0.5"/>
                                      </p:to>
                                    </p:set>
                                    <p:animEffect filter="image" prLst="opacity: 0.5">
                                      <p:cBhvr rctx="IE">
                                        <p:cTn id="43" dur="indefinite"/>
                                        <p:tgtEl>
                                          <p:spTgt spid="3076"/>
                                        </p:tgtEl>
                                      </p:cBhvr>
                                    </p:animEffect>
                                  </p:childTnLst>
                                </p:cTn>
                              </p:par>
                              <p:par>
                                <p:cTn id="44" presetID="1" presetClass="entr" presetSubtype="0" fill="hold" nodeType="withEffect">
                                  <p:stCondLst>
                                    <p:cond delay="0"/>
                                  </p:stCondLst>
                                  <p:childTnLst>
                                    <p:set>
                                      <p:cBhvr>
                                        <p:cTn id="45"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07" y="-1"/>
            <a:ext cx="9071610" cy="1259946"/>
          </a:xfrm>
        </p:spPr>
        <p:txBody>
          <a:bodyPr>
            <a:normAutofit/>
          </a:bodyPr>
          <a:lstStyle/>
          <a:p>
            <a:r>
              <a:rPr lang="en-US" sz="4000" b="1" dirty="0" smtClean="0"/>
              <a:t>Android Market Share</a:t>
            </a:r>
            <a:endParaRPr lang="en-US" sz="4000" b="1" dirty="0"/>
          </a:p>
        </p:txBody>
      </p:sp>
      <p:sp>
        <p:nvSpPr>
          <p:cNvPr id="14" name="Rectangle 13"/>
          <p:cNvSpPr/>
          <p:nvPr/>
        </p:nvSpPr>
        <p:spPr>
          <a:xfrm>
            <a:off x="215776" y="7066445"/>
            <a:ext cx="7783101" cy="369332"/>
          </a:xfrm>
          <a:prstGeom prst="rect">
            <a:avLst/>
          </a:prstGeom>
        </p:spPr>
        <p:txBody>
          <a:bodyPr wrap="square">
            <a:spAutoFit/>
          </a:bodyPr>
          <a:lstStyle/>
          <a:p>
            <a:pPr defTabSz="1007943" fontAlgn="auto" hangingPunct="1">
              <a:lnSpc>
                <a:spcPct val="100000"/>
              </a:lnSpc>
              <a:spcBef>
                <a:spcPts val="0"/>
              </a:spcBef>
              <a:spcAft>
                <a:spcPts val="0"/>
              </a:spcAft>
              <a:buClrTx/>
              <a:buSzTx/>
            </a:pPr>
            <a:r>
              <a:rPr lang="en-US" dirty="0">
                <a:solidFill>
                  <a:prstClr val="black"/>
                </a:solidFill>
                <a:latin typeface="Calibri"/>
                <a:ea typeface="+mn-ea"/>
              </a:rPr>
              <a:t>Source: http://www.idc.com/prodserv/smartphone-os-market-share.jsp</a:t>
            </a:r>
          </a:p>
        </p:txBody>
      </p:sp>
      <p:pic>
        <p:nvPicPr>
          <p:cNvPr id="4" name="Picture 3"/>
          <p:cNvPicPr>
            <a:picLocks noChangeAspect="1"/>
          </p:cNvPicPr>
          <p:nvPr/>
        </p:nvPicPr>
        <p:blipFill>
          <a:blip r:embed="rId3"/>
          <a:stretch>
            <a:fillRect/>
          </a:stretch>
        </p:blipFill>
        <p:spPr>
          <a:xfrm>
            <a:off x="215776" y="1115541"/>
            <a:ext cx="9725025" cy="2886075"/>
          </a:xfrm>
          <a:prstGeom prst="rect">
            <a:avLst/>
          </a:prstGeom>
        </p:spPr>
      </p:pic>
      <p:sp>
        <p:nvSpPr>
          <p:cNvPr id="16" name="Oval 15"/>
          <p:cNvSpPr/>
          <p:nvPr/>
        </p:nvSpPr>
        <p:spPr>
          <a:xfrm>
            <a:off x="1727944" y="1691605"/>
            <a:ext cx="776037" cy="201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7943" fontAlgn="auto" hangingPunct="1">
              <a:lnSpc>
                <a:spcPct val="100000"/>
              </a:lnSpc>
              <a:spcBef>
                <a:spcPts val="0"/>
              </a:spcBef>
              <a:spcAft>
                <a:spcPts val="0"/>
              </a:spcAft>
              <a:buClrTx/>
              <a:buSzTx/>
            </a:pPr>
            <a:endParaRPr lang="en-US" dirty="0">
              <a:solidFill>
                <a:prstClr val="white"/>
              </a:solidFill>
            </a:endParaRPr>
          </a:p>
        </p:txBody>
      </p:sp>
    </p:spTree>
    <p:extLst>
      <p:ext uri="{BB962C8B-B14F-4D97-AF65-F5344CB8AC3E}">
        <p14:creationId xmlns:p14="http://schemas.microsoft.com/office/powerpoint/2010/main" xmlns="" val="327874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Android Architecture Overview</a:t>
            </a:r>
            <a:endParaRPr lang="en-US" sz="4000" b="1" dirty="0"/>
          </a:p>
        </p:txBody>
      </p:sp>
      <p:graphicFrame>
        <p:nvGraphicFramePr>
          <p:cNvPr id="16" name="Content Placeholder 15"/>
          <p:cNvGraphicFramePr>
            <a:graphicFrameLocks noGrp="1"/>
          </p:cNvGraphicFramePr>
          <p:nvPr>
            <p:ph idx="1"/>
            <p:extLst/>
          </p:nvPr>
        </p:nvGraphicFramePr>
        <p:xfrm>
          <a:off x="168522" y="1427938"/>
          <a:ext cx="9575588" cy="6131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39354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graphicEl>
                                              <a:dgm id="{5740690B-C92A-47DA-88D3-B08F9A9D849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graphicEl>
                                              <a:dgm id="{F7586A49-FC80-49E7-BBEF-FAB623C785A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graphicEl>
                                              <a:dgm id="{91A7EB50-2593-4967-AAFA-84B4FB3F657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graphicEl>
                                              <a:dgm id="{C21D5F3F-2724-4B85-A8DF-68C9C734F88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bld="lvlOne" rev="1"/>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Android Platform Architecture</a:t>
            </a:r>
            <a:endParaRPr lang="en-US" sz="4000" b="1" dirty="0"/>
          </a:p>
        </p:txBody>
      </p:sp>
      <p:pic>
        <p:nvPicPr>
          <p:cNvPr id="2054" name="Picture 6" descr="Related image"/>
          <p:cNvPicPr>
            <a:picLocks noChangeAspect="1" noChangeArrowheads="1"/>
          </p:cNvPicPr>
          <p:nvPr/>
        </p:nvPicPr>
        <p:blipFill>
          <a:blip r:embed="rId3"/>
          <a:srcRect/>
          <a:stretch>
            <a:fillRect/>
          </a:stretch>
        </p:blipFill>
        <p:spPr bwMode="auto">
          <a:xfrm>
            <a:off x="719832" y="1331564"/>
            <a:ext cx="8208912" cy="5894759"/>
          </a:xfrm>
          <a:prstGeom prst="rect">
            <a:avLst/>
          </a:prstGeom>
          <a:noFill/>
        </p:spPr>
      </p:pic>
    </p:spTree>
    <p:extLst>
      <p:ext uri="{BB962C8B-B14F-4D97-AF65-F5344CB8AC3E}">
        <p14:creationId xmlns:p14="http://schemas.microsoft.com/office/powerpoint/2010/main" xmlns="" val="139354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smtClean="0"/>
              <a:t>Software Engineering in Mobile Computing</a:t>
            </a:r>
            <a:endParaRPr lang="en-US" dirty="0"/>
          </a:p>
        </p:txBody>
      </p:sp>
      <p:sp>
        <p:nvSpPr>
          <p:cNvPr id="6145" name="Rectangle 1"/>
          <p:cNvSpPr>
            <a:spLocks noGrp="1" noChangeArrowheads="1"/>
          </p:cNvSpPr>
          <p:nvPr>
            <p:ph type="title" idx="4294967295"/>
          </p:nvPr>
        </p:nvSpPr>
        <p:spPr>
          <a:xfrm>
            <a:off x="503239" y="301626"/>
            <a:ext cx="8966230" cy="906444"/>
          </a:xfrm>
        </p:spPr>
        <p:txBody>
          <a:bodyPr>
            <a:normAutofit/>
          </a:bodyPr>
          <a:lstStyle/>
          <a:p>
            <a:r>
              <a:rPr lang="en-US" sz="4000" b="1" dirty="0" smtClean="0"/>
              <a:t>Android Platform Architecture</a:t>
            </a:r>
            <a:endParaRPr lang="en-US" sz="4000" dirty="0" smtClean="0"/>
          </a:p>
        </p:txBody>
      </p:sp>
      <p:sp>
        <p:nvSpPr>
          <p:cNvPr id="6146" name="Rectangle 2"/>
          <p:cNvSpPr>
            <a:spLocks noGrp="1" noChangeArrowheads="1"/>
          </p:cNvSpPr>
          <p:nvPr>
            <p:ph type="body" idx="4294967295"/>
          </p:nvPr>
        </p:nvSpPr>
        <p:spPr>
          <a:xfrm>
            <a:off x="325404" y="1403573"/>
            <a:ext cx="9144064" cy="5472608"/>
          </a:xfrm>
        </p:spPr>
        <p:txBody>
          <a:bodyPr>
            <a:normAutofit/>
          </a:bodyPr>
          <a:lstStyle/>
          <a:p>
            <a:r>
              <a:rPr lang="en-US" sz="3200" dirty="0" smtClean="0"/>
              <a:t>Linux Kernel</a:t>
            </a:r>
          </a:p>
          <a:p>
            <a:pPr lvl="1"/>
            <a:r>
              <a:rPr lang="en-US" sz="2800" dirty="0" smtClean="0">
                <a:solidFill>
                  <a:srgbClr val="FF0000"/>
                </a:solidFill>
              </a:rPr>
              <a:t>Hardware drivers </a:t>
            </a:r>
            <a:r>
              <a:rPr lang="en-US" sz="2800" dirty="0" smtClean="0"/>
              <a:t>for Display, Camera, Keypad, </a:t>
            </a:r>
            <a:r>
              <a:rPr lang="en-US" sz="2800" dirty="0" err="1" smtClean="0"/>
              <a:t>WiFi</a:t>
            </a:r>
            <a:r>
              <a:rPr lang="en-US" sz="2800" dirty="0" smtClean="0"/>
              <a:t>, Bluetooth, </a:t>
            </a:r>
            <a:r>
              <a:rPr lang="en-US" sz="2800" dirty="0" err="1" smtClean="0"/>
              <a:t>Audio,Flash</a:t>
            </a:r>
            <a:r>
              <a:rPr lang="en-US" sz="2800" dirty="0" smtClean="0"/>
              <a:t> memory, etc…</a:t>
            </a:r>
          </a:p>
          <a:p>
            <a:pPr marL="377979" lvl="1" indent="-377979">
              <a:buFont typeface="Arial" pitchFamily="34" charset="0"/>
              <a:buChar char="•"/>
            </a:pPr>
            <a:r>
              <a:rPr lang="en-US" sz="3200" dirty="0" smtClean="0"/>
              <a:t>Native C/C++ Libraries</a:t>
            </a:r>
          </a:p>
          <a:p>
            <a:pPr lvl="1">
              <a:defRPr/>
            </a:pPr>
            <a:r>
              <a:rPr lang="en-US" sz="2800" dirty="0" smtClean="0">
                <a:solidFill>
                  <a:srgbClr val="FF0000"/>
                </a:solidFill>
              </a:rPr>
              <a:t>Graphics</a:t>
            </a:r>
            <a:r>
              <a:rPr lang="en-US" sz="2800" dirty="0" smtClean="0"/>
              <a:t>: SGL (2D) and OpenGL (3D)</a:t>
            </a:r>
          </a:p>
          <a:p>
            <a:pPr lvl="1">
              <a:defRPr/>
            </a:pPr>
            <a:r>
              <a:rPr lang="en-US" sz="2800" dirty="0" smtClean="0">
                <a:solidFill>
                  <a:srgbClr val="FF0000"/>
                </a:solidFill>
              </a:rPr>
              <a:t>Media</a:t>
            </a:r>
            <a:r>
              <a:rPr lang="en-US" sz="2800" dirty="0" smtClean="0"/>
              <a:t>: </a:t>
            </a:r>
            <a:r>
              <a:rPr lang="en-US" sz="2800" dirty="0" err="1" smtClean="0"/>
              <a:t>OpenCORE</a:t>
            </a:r>
            <a:r>
              <a:rPr lang="en-US" sz="2800" dirty="0" smtClean="0"/>
              <a:t> for recording/playback of audio/video/image files.</a:t>
            </a:r>
          </a:p>
          <a:p>
            <a:pPr lvl="1">
              <a:defRPr/>
            </a:pPr>
            <a:r>
              <a:rPr lang="en-US" sz="2800" dirty="0" smtClean="0">
                <a:solidFill>
                  <a:srgbClr val="FF0000"/>
                </a:solidFill>
              </a:rPr>
              <a:t>Database</a:t>
            </a:r>
            <a:r>
              <a:rPr lang="en-US" sz="2800" dirty="0" smtClean="0"/>
              <a:t>: </a:t>
            </a:r>
            <a:r>
              <a:rPr lang="en-US" sz="2800" dirty="0" err="1" smtClean="0"/>
              <a:t>SQLite</a:t>
            </a:r>
            <a:r>
              <a:rPr lang="en-US" sz="2800" dirty="0" smtClean="0"/>
              <a:t> relational database engine</a:t>
            </a:r>
          </a:p>
          <a:p>
            <a:pPr lvl="1">
              <a:defRPr/>
            </a:pPr>
            <a:r>
              <a:rPr lang="en-US" sz="2800" dirty="0" err="1" smtClean="0">
                <a:solidFill>
                  <a:srgbClr val="FF0000"/>
                </a:solidFill>
              </a:rPr>
              <a:t>WebKit</a:t>
            </a:r>
            <a:r>
              <a:rPr lang="en-US" sz="2800" dirty="0" smtClean="0"/>
              <a:t>: HTML Rendering engine (Chrome/Safari)</a:t>
            </a:r>
          </a:p>
          <a:p>
            <a:pPr lvl="1">
              <a:defRPr/>
            </a:pPr>
            <a:endParaRPr lang="en-US" sz="2400" dirty="0" smtClean="0"/>
          </a:p>
          <a:p>
            <a:pPr lvl="1"/>
            <a:endParaRPr lang="en-US" dirty="0" smtClean="0"/>
          </a:p>
          <a:p>
            <a:pPr lvl="1"/>
            <a:endParaRPr lang="en-US" dirty="0" smtClean="0"/>
          </a:p>
          <a:p>
            <a:endParaRPr lang="en-US" dirty="0" smtClean="0"/>
          </a:p>
        </p:txBody>
      </p:sp>
      <p:sp>
        <p:nvSpPr>
          <p:cNvPr id="6" name="Slide Number Placeholder 5"/>
          <p:cNvSpPr>
            <a:spLocks noGrp="1"/>
          </p:cNvSpPr>
          <p:nvPr>
            <p:ph type="sldNum" idx="12"/>
          </p:nvPr>
        </p:nvSpPr>
        <p:spPr/>
        <p:txBody>
          <a:bodyPr/>
          <a:lstStyle/>
          <a:p>
            <a:fld id="{9209E653-5F71-42D0-A15C-24EE50CB6FA9}" type="slidenum">
              <a:rPr lang="en-US" smtClean="0"/>
              <a:pPr/>
              <a:t>9</a:t>
            </a:fld>
            <a:endParaRPr lang="en-US" dirty="0"/>
          </a:p>
        </p:txBody>
      </p:sp>
    </p:spTree>
    <p:extLst>
      <p:ext uri="{BB962C8B-B14F-4D97-AF65-F5344CB8AC3E}">
        <p14:creationId xmlns:p14="http://schemas.microsoft.com/office/powerpoint/2010/main" xmlns="" val="35326450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ＭＳ Ｐゴシック"/>
        <a:cs typeface="Arial Unicode MS"/>
      </a:majorFont>
      <a:minorFont>
        <a:latin typeface="Tahoma"/>
        <a:ea typeface="ＭＳ Ｐゴシック"/>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ＭＳ Ｐゴシック"/>
        <a:cs typeface="Microsoft YaHei"/>
      </a:majorFont>
      <a:minorFont>
        <a:latin typeface="Tahoma"/>
        <a:ea typeface="ＭＳ Ｐゴシック"/>
        <a:cs typeface="Microsoft Ya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charset="0"/>
          <a:buNone/>
          <a:tabLst/>
          <a:defRPr kumimoji="0" lang="en-GB" sz="1800" b="0" i="0" u="none" strike="noStrike" cap="none" normalizeH="0" baseline="0">
            <a:ln>
              <a:noFill/>
            </a:ln>
            <a:effectLst/>
            <a:latin typeface="Arial" charset="0"/>
            <a:ea typeface="ＭＳ Ｐゴシック"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1106</TotalTime>
  <Words>1361</Words>
  <Application>Microsoft Office PowerPoint</Application>
  <PresentationFormat>Custom</PresentationFormat>
  <Paragraphs>297</Paragraphs>
  <Slides>28</Slides>
  <Notes>20</Notes>
  <HiddenSlides>0</HiddenSlides>
  <MMClips>0</MMClips>
  <ScaleCrop>false</ScaleCrop>
  <HeadingPairs>
    <vt:vector size="4" baseType="variant">
      <vt:variant>
        <vt:lpstr>Theme</vt:lpstr>
      </vt:variant>
      <vt:variant>
        <vt:i4>8</vt:i4>
      </vt:variant>
      <vt:variant>
        <vt:lpstr>Slide Titles</vt:lpstr>
      </vt:variant>
      <vt:variant>
        <vt:i4>28</vt:i4>
      </vt:variant>
    </vt:vector>
  </HeadingPairs>
  <TitlesOfParts>
    <vt:vector size="36" baseType="lpstr">
      <vt:lpstr>Office Theme</vt:lpstr>
      <vt:lpstr>1_Office Theme</vt:lpstr>
      <vt:lpstr>2_Office Theme</vt:lpstr>
      <vt:lpstr>3_Office Theme</vt:lpstr>
      <vt:lpstr>4_Office Theme</vt:lpstr>
      <vt:lpstr>5_Office Theme</vt:lpstr>
      <vt:lpstr>6_Office Theme</vt:lpstr>
      <vt:lpstr>7_Office Theme</vt:lpstr>
      <vt:lpstr>CS 454: Software Engineering-3  Mobile Software Engineering     Mobile Operating Systems Basics</vt:lpstr>
      <vt:lpstr>Introduction</vt:lpstr>
      <vt:lpstr>List of topics</vt:lpstr>
      <vt:lpstr>What is Android?</vt:lpstr>
      <vt:lpstr>Why Android?</vt:lpstr>
      <vt:lpstr>Android Market Share</vt:lpstr>
      <vt:lpstr>Android Architecture Overview</vt:lpstr>
      <vt:lpstr>Android Platform Architecture</vt:lpstr>
      <vt:lpstr>Android Platform Architecture</vt:lpstr>
      <vt:lpstr>Android Platform Architecture</vt:lpstr>
      <vt:lpstr>Sun/Oracle VM vs. Dalvik VM</vt:lpstr>
      <vt:lpstr>Android Platform Architecture</vt:lpstr>
      <vt:lpstr>Android Development Environment</vt:lpstr>
      <vt:lpstr>NDK and AVD Manager</vt:lpstr>
      <vt:lpstr>Android Fundamentals</vt:lpstr>
      <vt:lpstr>Android Activity Lifecycle</vt:lpstr>
      <vt:lpstr>Activity Lifecycle</vt:lpstr>
      <vt:lpstr>Android Activity Callbacks</vt:lpstr>
      <vt:lpstr>Android Activity Callbacks</vt:lpstr>
      <vt:lpstr>Components</vt:lpstr>
      <vt:lpstr>Intents</vt:lpstr>
      <vt:lpstr>Android GUI Concepts</vt:lpstr>
      <vt:lpstr>Layouts</vt:lpstr>
      <vt:lpstr>Toast</vt:lpstr>
      <vt:lpstr>Android Data Storage</vt:lpstr>
      <vt:lpstr>References</vt:lpstr>
      <vt:lpstr>Assignment</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the title of the presentation</dc:title>
  <dc:creator>DR</dc:creator>
  <cp:lastModifiedBy>Anas Youssef</cp:lastModifiedBy>
  <cp:revision>160</cp:revision>
  <cp:lastPrinted>1601-01-01T00:00:00Z</cp:lastPrinted>
  <dcterms:created xsi:type="dcterms:W3CDTF">2009-04-16T10:32:33Z</dcterms:created>
  <dcterms:modified xsi:type="dcterms:W3CDTF">2018-09-29T22:08:12Z</dcterms:modified>
</cp:coreProperties>
</file>