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76" r:id="rId4"/>
    <p:sldId id="313" r:id="rId5"/>
    <p:sldId id="341" r:id="rId6"/>
    <p:sldId id="315" r:id="rId7"/>
    <p:sldId id="257" r:id="rId8"/>
    <p:sldId id="316" r:id="rId9"/>
    <p:sldId id="340" r:id="rId10"/>
    <p:sldId id="332" r:id="rId11"/>
    <p:sldId id="317" r:id="rId12"/>
    <p:sldId id="318" r:id="rId13"/>
    <p:sldId id="319" r:id="rId14"/>
    <p:sldId id="320" r:id="rId15"/>
    <p:sldId id="321" r:id="rId16"/>
    <p:sldId id="333" r:id="rId17"/>
    <p:sldId id="322" r:id="rId18"/>
    <p:sldId id="325" r:id="rId19"/>
    <p:sldId id="323" r:id="rId20"/>
    <p:sldId id="326" r:id="rId21"/>
    <p:sldId id="324" r:id="rId22"/>
    <p:sldId id="327" r:id="rId23"/>
    <p:sldId id="328" r:id="rId24"/>
    <p:sldId id="329" r:id="rId25"/>
    <p:sldId id="334" r:id="rId26"/>
    <p:sldId id="335" r:id="rId27"/>
    <p:sldId id="336" r:id="rId28"/>
    <p:sldId id="330" r:id="rId29"/>
    <p:sldId id="337" r:id="rId30"/>
    <p:sldId id="338" r:id="rId31"/>
    <p:sldId id="339" r:id="rId32"/>
    <p:sldId id="331" r:id="rId33"/>
    <p:sldId id="259" r:id="rId3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8" autoAdjust="0"/>
  </p:normalViewPr>
  <p:slideViewPr>
    <p:cSldViewPr>
      <p:cViewPr varScale="1">
        <p:scale>
          <a:sx n="59" d="100"/>
          <a:sy n="59" d="100"/>
        </p:scale>
        <p:origin x="-120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9A6155A1-F766-463E-9987-83CA2243E92A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939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E58117-5DEC-4410-B271-D8E346BA2971}" type="slidenum">
              <a:rPr lang="de-AT"/>
              <a:pPr/>
              <a:t>1</a:t>
            </a:fld>
            <a:endParaRPr lang="de-AT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6109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13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14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15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16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17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18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19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20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21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22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1993AEB-9C23-46A7-AD2C-AC52E967AE30}" type="slidenum">
              <a:rPr lang="de-AT"/>
              <a:pPr/>
              <a:t>5</a:t>
            </a:fld>
            <a:endParaRPr lang="de-AT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744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23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24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25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26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27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28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29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30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31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A1269DA-393A-447D-9373-DB266B69A02C}" type="slidenum">
              <a:rPr lang="de-AT"/>
              <a:pPr/>
              <a:t>32</a:t>
            </a:fld>
            <a:endParaRPr lang="de-AT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5933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1993AEB-9C23-46A7-AD2C-AC52E967AE30}" type="slidenum">
              <a:rPr lang="de-AT"/>
              <a:pPr/>
              <a:t>6</a:t>
            </a:fld>
            <a:endParaRPr lang="de-AT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744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7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8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9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10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11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12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82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AB685-426D-4A4B-937B-15AB1A9B80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BD767-8C70-435F-803C-EEF6224E45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D0494-57E4-4A36-890B-AB8D98C601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80" y="301626"/>
            <a:ext cx="9104345" cy="835006"/>
          </a:xfrm>
        </p:spPr>
        <p:txBody>
          <a:bodyPr/>
          <a:lstStyle>
            <a:lvl1pPr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9E653-5F71-42D0-A15C-24EE50CB6F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CD911-385A-47F6-BEED-08533A1646F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4B5C3-7C91-493B-A088-34A2D0477B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8865-73C7-45B3-A1CD-A77B1C48A4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B409-4707-454C-A497-B8023DDB75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A544-8931-40D0-9B0E-9B21BC35243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8283-28F2-4D8B-9C17-24B1750A156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D7EFE-2B18-48E0-9E59-C861821088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9" y="301626"/>
            <a:ext cx="8966230" cy="90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fld id="{3C32BDF2-5A9C-4013-A418-61C5A0C628A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73188"/>
            <a:ext cx="6659563" cy="66675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88575" cy="76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238" y="6264275"/>
            <a:ext cx="1439862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97075" y="6624638"/>
            <a:ext cx="19097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01000"/>
              </a:lnSpc>
              <a:buFont typeface="Times New Roman" charset="0"/>
              <a:buNone/>
              <a:defRPr/>
            </a:pPr>
            <a:r>
              <a:rPr lang="de-AT" sz="4000" smtClean="0">
                <a:latin typeface="Tahoma" charset="0"/>
              </a:rPr>
              <a:t>Tempus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67904" y="2627709"/>
            <a:ext cx="7344816" cy="2555701"/>
          </a:xfrm>
        </p:spPr>
        <p:txBody>
          <a:bodyPr anchor="b"/>
          <a:lstStyle/>
          <a:p>
            <a:pPr algn="ctr" eaLnBrk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sz="3200" b="1" dirty="0" smtClean="0"/>
              <a:t>CS 454: Software Engineering-3 </a:t>
            </a:r>
            <a:br>
              <a:rPr lang="en-US" sz="3200" b="1" dirty="0" smtClean="0"/>
            </a:br>
            <a:r>
              <a:rPr lang="en-US" sz="3200" b="1" dirty="0" smtClean="0"/>
              <a:t>Mobile Software Engineering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>
                <a:solidFill>
                  <a:srgbClr val="FF0000"/>
                </a:solidFill>
              </a:rPr>
              <a:t>Introduction to Mobile Computing 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b="1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527425" y="3353122"/>
            <a:ext cx="6659563" cy="66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b="1" dirty="0" smtClean="0">
                <a:latin typeface="+mn-lt"/>
              </a:rPr>
              <a:t>Characteristics of Mobile Computing Systems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Prevalent </a:t>
            </a:r>
            <a:r>
              <a:rPr lang="en-CA" sz="2800" dirty="0" smtClean="0"/>
              <a:t>wireless network connectivity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Small size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Mobility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Limited power sources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Functionalities particularly suited to the mobile </a:t>
            </a:r>
            <a:r>
              <a:rPr lang="en-US" sz="2800" dirty="0" smtClean="0"/>
              <a:t>user</a:t>
            </a:r>
            <a:endParaRPr lang="en-CA" sz="28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3600" dirty="0" smtClean="0"/>
              <a:t>Is Wireless Mobile or Is Mobile Wireless?</a:t>
            </a:r>
            <a:endParaRPr lang="en-US" sz="36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There is a great source of confusion between </a:t>
            </a:r>
            <a:r>
              <a:rPr lang="en-CA" sz="2800" dirty="0" smtClean="0">
                <a:solidFill>
                  <a:srgbClr val="FF0000"/>
                </a:solidFill>
              </a:rPr>
              <a:t>wireless communications</a:t>
            </a:r>
            <a:r>
              <a:rPr lang="en-CA" sz="2800" dirty="0" smtClean="0"/>
              <a:t> and </a:t>
            </a:r>
            <a:r>
              <a:rPr lang="en-CA" sz="2800" dirty="0" smtClean="0">
                <a:solidFill>
                  <a:srgbClr val="FF0000"/>
                </a:solidFill>
              </a:rPr>
              <a:t>mobile computing 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Do </a:t>
            </a:r>
            <a:r>
              <a:rPr lang="en-CA" sz="2800" i="1" dirty="0" smtClean="0"/>
              <a:t>ALL</a:t>
            </a:r>
            <a:r>
              <a:rPr lang="en-CA" sz="2800" dirty="0" smtClean="0"/>
              <a:t> mobile computing devices need to be wireless?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Though it is not a requirement for a mobile system to be wireless, most mobile systems are wireless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3600" dirty="0" smtClean="0"/>
              <a:t>Is Any System Actually Mobile?</a:t>
            </a:r>
            <a:endParaRPr lang="en-US" sz="36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There is probably no system that is truly not mobile because just about any system may be moved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A mobile system should be </a:t>
            </a:r>
            <a:r>
              <a:rPr lang="en-CA" sz="2800" dirty="0" smtClean="0">
                <a:solidFill>
                  <a:srgbClr val="FF0000"/>
                </a:solidFill>
              </a:rPr>
              <a:t>movable very easily </a:t>
            </a:r>
            <a:r>
              <a:rPr lang="en-US" sz="2800" dirty="0" smtClean="0">
                <a:solidFill>
                  <a:srgbClr val="FF0000"/>
                </a:solidFill>
              </a:rPr>
              <a:t>by just one person</a:t>
            </a:r>
            <a:endParaRPr lang="en-CA" sz="28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3600" dirty="0" smtClean="0"/>
              <a:t>Components of Any Mobile System</a:t>
            </a:r>
            <a:endParaRPr lang="en-US" sz="36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There are four components: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mobile user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b="1" dirty="0" smtClean="0"/>
              <a:t>mobile device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b="1" dirty="0" smtClean="0"/>
              <a:t>mobile application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mobile network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The objective of this course is to </a:t>
            </a:r>
            <a:r>
              <a:rPr lang="en-CA" sz="2800" dirty="0" smtClean="0"/>
              <a:t>solve the problem of </a:t>
            </a:r>
            <a:r>
              <a:rPr lang="en-CA" sz="2800" dirty="0" smtClean="0">
                <a:solidFill>
                  <a:srgbClr val="FF0000"/>
                </a:solidFill>
              </a:rPr>
              <a:t>architecting</a:t>
            </a:r>
            <a:r>
              <a:rPr lang="en-CA" sz="2800" dirty="0" smtClean="0"/>
              <a:t>, </a:t>
            </a:r>
            <a:r>
              <a:rPr lang="en-CA" sz="2800" dirty="0" smtClean="0">
                <a:solidFill>
                  <a:srgbClr val="FF0000"/>
                </a:solidFill>
              </a:rPr>
              <a:t>designing</a:t>
            </a:r>
            <a:r>
              <a:rPr lang="en-CA" sz="2800" dirty="0" smtClean="0"/>
              <a:t>, and </a:t>
            </a:r>
            <a:r>
              <a:rPr lang="en-CA" sz="2800" dirty="0" smtClean="0">
                <a:solidFill>
                  <a:srgbClr val="FF0000"/>
                </a:solidFill>
              </a:rPr>
              <a:t>implementing</a:t>
            </a:r>
            <a:r>
              <a:rPr lang="en-CA" sz="2800" dirty="0" smtClean="0"/>
              <a:t> solutions </a:t>
            </a:r>
            <a:r>
              <a:rPr lang="en-US" sz="2800" dirty="0" smtClean="0"/>
              <a:t>for mobile computing problems</a:t>
            </a:r>
            <a:endParaRPr lang="en-CA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3600" dirty="0" smtClean="0"/>
              <a:t>Distinction Between Mobile &amp; Stationary Computing Systems</a:t>
            </a:r>
            <a:endParaRPr lang="en-US" sz="36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Location awareness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Context awareness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Network connectivity quality of service (</a:t>
            </a:r>
            <a:r>
              <a:rPr lang="en-CA" sz="2800" dirty="0" err="1" smtClean="0"/>
              <a:t>QoS</a:t>
            </a:r>
            <a:r>
              <a:rPr lang="en-CA" sz="2800" dirty="0" smtClean="0"/>
              <a:t>)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Limited device capabilities (particularly storage/CPU)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Limited power supply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Variety of user 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3600" dirty="0" smtClean="0"/>
              <a:t>Distinction Between Mobile &amp; Stationary Computing Systems</a:t>
            </a:r>
            <a:endParaRPr lang="en-US" sz="36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Platform proliferation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Notification system importance</a:t>
            </a:r>
            <a:endParaRPr lang="en-CA" sz="2800" dirty="0" smtClean="0"/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Security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Complexity of testing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User input Methods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Location Awareness</a:t>
            </a:r>
            <a:endParaRPr lang="en-US" sz="40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>
                <a:solidFill>
                  <a:srgbClr val="FF0000"/>
                </a:solidFill>
              </a:rPr>
              <a:t>Location sensitivity </a:t>
            </a:r>
            <a:r>
              <a:rPr lang="en-CA" sz="2800" dirty="0" smtClean="0"/>
              <a:t>is the ability of the device and the software application to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first obtain location information while being used and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take advantage of this location information in offering features and functionality</a:t>
            </a:r>
            <a:endParaRPr lang="en-US" dirty="0" smtClean="0"/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 user may simply be prompted for his or her location, but this wouldn’t make a very user-friendly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Context Awareness</a:t>
            </a:r>
            <a:endParaRPr lang="en-US" sz="4000" b="1" dirty="0" smtClean="0">
              <a:latin typeface="+mn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>
                <a:solidFill>
                  <a:srgbClr val="FF0000"/>
                </a:solidFill>
              </a:rPr>
              <a:t>Context sensitivity </a:t>
            </a:r>
            <a:r>
              <a:rPr lang="en-CA" sz="2800" dirty="0" smtClean="0"/>
              <a:t>is the ability of the device and the software application to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Collect useful information from the surrounding environment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Notify user about this information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Network Connectivity </a:t>
            </a:r>
            <a:r>
              <a:rPr lang="en-CA" sz="4000" dirty="0" err="1" smtClean="0"/>
              <a:t>QoS</a:t>
            </a:r>
            <a:endParaRPr lang="en-CA" sz="40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In the case of wireless network connectivity, physical conditions can significantly affect the quality of service </a:t>
            </a:r>
            <a:r>
              <a:rPr lang="en-CA" sz="2800" dirty="0" err="1" smtClean="0"/>
              <a:t>QoS</a:t>
            </a:r>
            <a:endParaRPr lang="en-CA" sz="2800" dirty="0" smtClean="0"/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For example, bad weather and a variety of other climate-related conditions can negatively </a:t>
            </a:r>
            <a:r>
              <a:rPr lang="en-US" dirty="0" smtClean="0"/>
              <a:t>affect </a:t>
            </a:r>
            <a:r>
              <a:rPr lang="en-US" dirty="0" err="1" smtClean="0"/>
              <a:t>QoS</a:t>
            </a:r>
            <a:endParaRPr lang="en-US" dirty="0" smtClean="0"/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</a:t>
            </a:r>
            <a:r>
              <a:rPr lang="en-CA" sz="2800" dirty="0" smtClean="0"/>
              <a:t>applications should know </a:t>
            </a:r>
            <a:r>
              <a:rPr lang="en-CA" sz="2800" dirty="0" smtClean="0">
                <a:solidFill>
                  <a:srgbClr val="FF0000"/>
                </a:solidFill>
              </a:rPr>
              <a:t>how to stop</a:t>
            </a:r>
            <a:r>
              <a:rPr lang="en-CA" sz="2800" dirty="0" smtClean="0"/>
              <a:t> working when the application </a:t>
            </a:r>
            <a:r>
              <a:rPr lang="en-CA" sz="2800" dirty="0" smtClean="0">
                <a:solidFill>
                  <a:srgbClr val="FF0000"/>
                </a:solidFill>
              </a:rPr>
              <a:t>suddenly disconnects </a:t>
            </a:r>
            <a:r>
              <a:rPr lang="en-CA" sz="2800" dirty="0" smtClean="0"/>
              <a:t>from the network and then </a:t>
            </a:r>
            <a:r>
              <a:rPr lang="en-CA" sz="2800" dirty="0" smtClean="0">
                <a:solidFill>
                  <a:srgbClr val="FF0000"/>
                </a:solidFill>
              </a:rPr>
              <a:t>resume working </a:t>
            </a:r>
            <a:r>
              <a:rPr lang="en-CA" sz="2800" dirty="0" smtClean="0"/>
              <a:t>when it </a:t>
            </a:r>
            <a:r>
              <a:rPr lang="en-CA" sz="2800" dirty="0" smtClean="0">
                <a:solidFill>
                  <a:srgbClr val="FF0000"/>
                </a:solidFill>
              </a:rPr>
              <a:t>connects</a:t>
            </a:r>
            <a:r>
              <a:rPr lang="en-CA" sz="2800" dirty="0" smtClean="0"/>
              <a:t> again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Limited Device Capabilities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Physical size limitation imposes boundaries on volatile storage, nonvolatile </a:t>
            </a:r>
            <a:r>
              <a:rPr lang="en-CA" sz="2800" dirty="0" smtClean="0"/>
              <a:t>storage, and CPU on mobile devices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Today’s mobile applications are resource-starved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Limitations of storage and CPU of mobile devices put constraints on how to develop mobile applications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For example, a mobile calendaring application may store some of its data on another node on the network (a PC, server, </a:t>
            </a:r>
            <a:r>
              <a:rPr lang="en-US" dirty="0" smtClean="0"/>
              <a:t>etc.)</a:t>
            </a:r>
            <a:endParaRPr lang="en-CA" dirty="0" smtClean="0"/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Software Engineering in Mobile </a:t>
            </a:r>
            <a:r>
              <a:rPr lang="en-US" sz="4000" dirty="0" smtClean="0">
                <a:latin typeface="+mn-lt"/>
              </a:rPr>
              <a:t>Computing – MSE</a:t>
            </a:r>
            <a:endParaRPr lang="en-US" sz="4000" b="1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91605"/>
            <a:ext cx="8226720" cy="4968552"/>
          </a:xfrm>
        </p:spPr>
        <p:txBody>
          <a:bodyPr/>
          <a:lstStyle/>
          <a:p>
            <a:r>
              <a:rPr lang="en-US" sz="2800" b="1" dirty="0" smtClean="0"/>
              <a:t>Instructor:</a:t>
            </a:r>
            <a:endParaRPr lang="en-US" sz="2800" b="1" dirty="0"/>
          </a:p>
          <a:p>
            <a:pPr lvl="1"/>
            <a:r>
              <a:rPr lang="en-US" sz="2400" dirty="0" err="1" smtClean="0"/>
              <a:t>Anas</a:t>
            </a:r>
            <a:r>
              <a:rPr lang="en-US" sz="2400" dirty="0" smtClean="0"/>
              <a:t> </a:t>
            </a:r>
            <a:r>
              <a:rPr lang="en-US" sz="2400" dirty="0" err="1" smtClean="0"/>
              <a:t>Youssef</a:t>
            </a:r>
            <a:endParaRPr lang="en-US" sz="2400" dirty="0"/>
          </a:p>
          <a:p>
            <a:pPr lvl="1"/>
            <a:r>
              <a:rPr lang="en-US" sz="2400" dirty="0" smtClean="0"/>
              <a:t>Assistant Professor</a:t>
            </a:r>
          </a:p>
          <a:p>
            <a:pPr lvl="1"/>
            <a:r>
              <a:rPr lang="en-CA" sz="2400" dirty="0" smtClean="0"/>
              <a:t>Computer Science Department</a:t>
            </a:r>
            <a:endParaRPr lang="en-US" sz="2400" dirty="0" smtClean="0"/>
          </a:p>
          <a:p>
            <a:pPr lvl="1"/>
            <a:r>
              <a:rPr lang="en-US" sz="2400" dirty="0" smtClean="0"/>
              <a:t>Faculty of Computers &amp; Information,</a:t>
            </a:r>
            <a:r>
              <a:rPr lang="en-CA" sz="2400" dirty="0" err="1" smtClean="0"/>
              <a:t>Menoufia</a:t>
            </a:r>
            <a:r>
              <a:rPr lang="en-CA" sz="2400" dirty="0" smtClean="0"/>
              <a:t> University</a:t>
            </a:r>
            <a:endParaRPr lang="en-US" sz="2400" dirty="0"/>
          </a:p>
          <a:p>
            <a:r>
              <a:rPr lang="en-US" sz="2800" dirty="0" smtClean="0"/>
              <a:t>    Email: anas.youssef@ci.menofia.edu.eg</a:t>
            </a:r>
            <a:endParaRPr lang="en-US" sz="2800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Limited Power Supply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Most power management functionality is built into the operating system of the mobile device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Therefore, the design focus is more on making the right choice in selecting the proper platform (device, operating system, etc.) and configuring the platform properly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176213" indent="-68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Varying User Interfaces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Designers and implementers of mobile applications must understand the necessity of finding the best user interface(s) for the application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Designers must architect the system to accommodate the suitable user interface(s), implementing them, and keeping in mind that a new user interface may be required at any time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Platform Proliferation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547589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600" dirty="0" smtClean="0"/>
              <a:t>Mobile devices are small and there is much less hardware in them than in a PC, therefore, more manufacturers can compete in producing these devices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600" dirty="0" smtClean="0"/>
              <a:t>This leads to proliferation of different types of devices in the marketplace that an application must support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600" dirty="0" smtClean="0"/>
              <a:t>Platform proliferation heightens the importance of designing and developing devices independent of the platform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600" dirty="0" smtClean="0"/>
              <a:t>Writing native code specific to the mobile device, unless absolutely necessary because of performance requirements, is not a recommended practice because of the proliferation of devices</a:t>
            </a:r>
            <a:endParaRPr lang="en-US" sz="2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Notification System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A fast and accurate notification system should be supported in mobile systems 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users are not always focused and need to be always notified about their email accounts, calendar events, etc…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Security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Most embedded devices are “closed”, in the sense that there is no straightforward way to attack the embedded software and affect its operation</a:t>
            </a:r>
            <a:endParaRPr lang="en-US" sz="2800" dirty="0" smtClean="0"/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</a:t>
            </a:r>
            <a:r>
              <a:rPr lang="en-CA" sz="2800" dirty="0" smtClean="0"/>
              <a:t>platforms are open, allowing the installation of new “malware” applications that can affect the overall operation of the device. 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Testing Complexity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Testing mobile apps is a very tedious process since many scenarios should be tested.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For example, testing location-aware and context-aware apps requires testing in different locations and in different contexts.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In-lab emulator tests, In-lab target device tests, real environment tests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User Input Methods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Sensor handling – most </a:t>
            </a:r>
            <a:r>
              <a:rPr lang="en-CA" sz="2800" dirty="0" err="1" smtClean="0"/>
              <a:t>smartphones</a:t>
            </a:r>
            <a:r>
              <a:rPr lang="en-CA" sz="2800" dirty="0" smtClean="0"/>
              <a:t>, include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>
                <a:solidFill>
                  <a:schemeClr val="tx1"/>
                </a:solidFill>
              </a:rPr>
              <a:t>accelerometer</a:t>
            </a:r>
            <a:r>
              <a:rPr lang="en-CA" sz="2800" dirty="0" smtClean="0"/>
              <a:t> that responds to device movement,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>
                <a:solidFill>
                  <a:schemeClr val="tx1"/>
                </a:solidFill>
              </a:rPr>
              <a:t>touch screen </a:t>
            </a:r>
            <a:r>
              <a:rPr lang="en-CA" sz="2800" dirty="0" smtClean="0"/>
              <a:t>that responds to numerous gestures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>
                <a:solidFill>
                  <a:schemeClr val="tx1"/>
                </a:solidFill>
              </a:rPr>
              <a:t>real</a:t>
            </a:r>
            <a:r>
              <a:rPr lang="en-CA" sz="2800" dirty="0" smtClean="0"/>
              <a:t> and/or </a:t>
            </a:r>
            <a:r>
              <a:rPr lang="en-CA" sz="2800" dirty="0" smtClean="0">
                <a:solidFill>
                  <a:schemeClr val="tx1"/>
                </a:solidFill>
              </a:rPr>
              <a:t>virtual keyboards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global positioning system (GPS)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microphone 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one or more cameras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multiple networking protocols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Mobile User </a:t>
            </a:r>
            <a:r>
              <a:rPr lang="en-CA" sz="4000" dirty="0" err="1" smtClean="0"/>
              <a:t>vs</a:t>
            </a:r>
            <a:r>
              <a:rPr lang="en-CA" sz="4000" dirty="0" smtClean="0"/>
              <a:t> Stationary User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The mobile user is fundamentally different from the stationary user in the </a:t>
            </a:r>
            <a:r>
              <a:rPr lang="en-US" sz="2800" dirty="0" smtClean="0"/>
              <a:t>following ways: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moving, at least occasionally, between known or unknown l</a:t>
            </a:r>
            <a:r>
              <a:rPr lang="en-US" dirty="0" err="1" smtClean="0"/>
              <a:t>ocations</a:t>
            </a:r>
            <a:endParaRPr lang="en-US" dirty="0" smtClean="0"/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typically not focused on the computing task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frequently requires high degrees of responsiveness </a:t>
            </a:r>
            <a:r>
              <a:rPr lang="en-US" dirty="0" smtClean="0"/>
              <a:t>from the system </a:t>
            </a:r>
            <a:r>
              <a:rPr lang="en-CA" dirty="0" smtClean="0"/>
              <a:t>changing tasks frequently and/or abruptly</a:t>
            </a:r>
          </a:p>
          <a:p>
            <a:pPr marL="831850" lvl="1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dirty="0" smtClean="0"/>
              <a:t>require access to the system anywhere and at any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9437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Popular Downloaded Mobile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832" y="1491389"/>
            <a:ext cx="7056784" cy="48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3238" y="6300117"/>
            <a:ext cx="93616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l" defTabSz="449263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“The State of Mobile Apps” report by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Nielsenwire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http://blog.nielsen.com/nielsenwire/online_mobile/thestate-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of-mobile-apps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9437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Popular Mobile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3238" y="6228109"/>
            <a:ext cx="93616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"Worldwide Quarterly Mobile Phone Tracker" report </a:t>
            </a:r>
            <a:r>
              <a:rPr lang="en-US" sz="2000" dirty="0" smtClean="0">
                <a:solidFill>
                  <a:srgbClr val="FF0000"/>
                </a:solidFill>
              </a:rPr>
              <a:t>by IDC, http://www.vdcresearch.com/index.aspx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936" y="1547589"/>
            <a:ext cx="6480720" cy="453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35" y="1478650"/>
            <a:ext cx="9069388" cy="5397531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ts val="1425"/>
              </a:spcAft>
            </a:pPr>
            <a:r>
              <a:rPr lang="en-US" sz="2800" b="1" dirty="0" smtClean="0"/>
              <a:t>Course work </a:t>
            </a:r>
            <a:r>
              <a:rPr lang="en-US" sz="2800" b="1" dirty="0" smtClean="0">
                <a:solidFill>
                  <a:srgbClr val="FF0000"/>
                </a:solidFill>
              </a:rPr>
              <a:t>40%</a:t>
            </a:r>
          </a:p>
          <a:p>
            <a:pPr marL="891966" lvl="1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Assignment(s</a:t>
            </a:r>
            <a:r>
              <a:rPr lang="en-US" dirty="0" smtClean="0"/>
              <a:t>)</a:t>
            </a:r>
            <a:endParaRPr lang="en-US" dirty="0"/>
          </a:p>
          <a:p>
            <a:pPr marL="891966" lvl="1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Quizzes</a:t>
            </a:r>
          </a:p>
          <a:p>
            <a:pPr marL="891966" lvl="1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Presentation</a:t>
            </a:r>
            <a:endParaRPr lang="en-US" dirty="0" smtClean="0"/>
          </a:p>
          <a:p>
            <a:pPr marL="891966" lvl="1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Midterm</a:t>
            </a:r>
            <a:endParaRPr lang="en-US" dirty="0" smtClean="0"/>
          </a:p>
          <a:p>
            <a:pPr marL="891966" lvl="1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Term Project</a:t>
            </a:r>
            <a:endParaRPr lang="en-US" dirty="0"/>
          </a:p>
          <a:p>
            <a:pPr marL="491916" indent="-377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Final </a:t>
            </a:r>
            <a:r>
              <a:rPr lang="en-US" sz="2800" b="1" dirty="0"/>
              <a:t>Exam </a:t>
            </a:r>
            <a:r>
              <a:rPr lang="en-US" sz="2800" b="1" dirty="0" smtClean="0">
                <a:solidFill>
                  <a:srgbClr val="FF0000"/>
                </a:solidFill>
              </a:rPr>
              <a:t>60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397240" y="6994547"/>
            <a:ext cx="3468902" cy="411141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</a:t>
            </a:r>
            <a:r>
              <a:rPr lang="en-US" dirty="0" smtClean="0"/>
              <a:t>in Mobile Computing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7899" y="12856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b="1" kern="0" dirty="0" smtClean="0"/>
              <a:t>Course Grading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xmlns="" val="73233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9437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Popular Apps on Android &amp; </a:t>
            </a:r>
            <a:r>
              <a:rPr lang="en-CA" sz="4000" dirty="0" err="1" smtClean="0"/>
              <a:t>iOS</a:t>
            </a:r>
            <a:endParaRPr lang="en-CA" sz="4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3350" y="1446559"/>
            <a:ext cx="47339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3238" y="6300117"/>
            <a:ext cx="93616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l" defTabSz="449263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“The State of Mobile Apps” report by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Nielsenwire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http://blog.nielsen.com/nielsenwire/online_mobile/thestate-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of-mobile-apps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4000" dirty="0" smtClean="0"/>
              <a:t>References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891682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b="1" dirty="0" smtClean="0">
                <a:solidFill>
                  <a:srgbClr val="FF0000"/>
                </a:solidFill>
              </a:rPr>
              <a:t>Chapter1</a:t>
            </a:r>
            <a:r>
              <a:rPr lang="en-GB" sz="2800" b="1" dirty="0" smtClean="0"/>
              <a:t> – “Mobile Computing Principles: Designing and Developing Mobile Applications with UML and XML</a:t>
            </a:r>
            <a:r>
              <a:rPr lang="en-GB" sz="2800" dirty="0" smtClean="0"/>
              <a:t>,” Reza </a:t>
            </a:r>
            <a:r>
              <a:rPr lang="en-GB" sz="2800" dirty="0" err="1" smtClean="0"/>
              <a:t>B'Far</a:t>
            </a:r>
            <a:r>
              <a:rPr lang="en-GB" sz="2800" dirty="0" smtClean="0"/>
              <a:t>, Cambridge University Press; (November 1, 2004)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n-US" sz="4400" dirty="0" smtClean="0">
                <a:cs typeface="Microsoft YaHei" charset="0"/>
              </a:rPr>
              <a:t>Thank you for </a:t>
            </a:r>
          </a:p>
          <a:p>
            <a:pPr algn="ctr">
              <a:buFont typeface="Times New Roman" charset="0"/>
              <a:buNone/>
              <a:defRPr/>
            </a:pPr>
            <a:r>
              <a:rPr lang="en-US" sz="4400" dirty="0" smtClean="0">
                <a:cs typeface="Microsoft YaHei" charset="0"/>
              </a:rPr>
              <a:t>your</a:t>
            </a:r>
            <a:r>
              <a:rPr lang="de-AT" sz="4400" smtClean="0">
                <a:cs typeface="Microsoft YaHei" charset="0"/>
              </a:rPr>
              <a:t> </a:t>
            </a:r>
            <a:r>
              <a:rPr lang="en-US" sz="4400" dirty="0" smtClean="0">
                <a:cs typeface="Microsoft YaHei" charset="0"/>
              </a:rPr>
              <a:t>attention.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35" y="1622666"/>
            <a:ext cx="9069388" cy="5397531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ts val="1425"/>
              </a:spcAft>
            </a:pPr>
            <a:r>
              <a:rPr lang="en-US" sz="3000" b="1" dirty="0" smtClean="0">
                <a:solidFill>
                  <a:schemeClr val="tx1"/>
                </a:solidFill>
              </a:rPr>
              <a:t>http</a:t>
            </a:r>
            <a:r>
              <a:rPr lang="en-US" sz="3000" b="1" dirty="0" smtClean="0">
                <a:solidFill>
                  <a:schemeClr val="tx1"/>
                </a:solidFill>
              </a:rPr>
              <a:t>://www.acadox.com/join/NAWPM2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00000"/>
              </a:lnSpc>
              <a:spcAft>
                <a:spcPts val="1425"/>
              </a:spcAft>
            </a:pPr>
            <a:r>
              <a:rPr lang="en-CA" sz="3000" b="1" dirty="0" smtClean="0">
                <a:solidFill>
                  <a:schemeClr val="tx1"/>
                </a:solidFill>
              </a:rPr>
              <a:t>Course join code</a:t>
            </a:r>
            <a:r>
              <a:rPr lang="en-CA" sz="3000" b="1" smtClean="0">
                <a:solidFill>
                  <a:schemeClr val="tx1"/>
                </a:solidFill>
              </a:rPr>
              <a:t>: </a:t>
            </a:r>
            <a:r>
              <a:rPr lang="en-CA" sz="3000" b="1" smtClean="0">
                <a:solidFill>
                  <a:srgbClr val="FF0000"/>
                </a:solidFill>
              </a:rPr>
              <a:t>NAWPM2</a:t>
            </a:r>
            <a:endParaRPr lang="en-US" sz="3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397240" y="6994547"/>
            <a:ext cx="3468902" cy="411141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</a:t>
            </a:r>
            <a:r>
              <a:rPr lang="en-US" dirty="0" smtClean="0"/>
              <a:t>in Mobile Computing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7899" y="12856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b="1" kern="0" dirty="0" smtClean="0"/>
              <a:t>Course Link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xmlns="" val="73233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Course Outline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675658"/>
          </a:xfrm>
        </p:spPr>
        <p:txBody>
          <a:bodyPr/>
          <a:lstStyle/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computing basics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operating systems (Android platform)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/>
              <a:t>Mobile development software engineering models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Mobile applications architecture best practices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Mobile user interface design best practices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Mobile applications testing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Internet of Things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8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/>
              <a:t>This unit provides basic knowledge about mobile </a:t>
            </a:r>
            <a:r>
              <a:rPr lang="en-US" sz="2800" dirty="0" smtClean="0"/>
              <a:t>computing principles, characteristics and limitations.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Definition of Mobile Computing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Mobile computing systems are </a:t>
            </a:r>
            <a:r>
              <a:rPr lang="en-CA" sz="2800" dirty="0" smtClean="0">
                <a:solidFill>
                  <a:srgbClr val="FF0000"/>
                </a:solidFill>
              </a:rPr>
              <a:t>computing systems </a:t>
            </a:r>
            <a:r>
              <a:rPr lang="en-CA" sz="2800" dirty="0" smtClean="0"/>
              <a:t>that may </a:t>
            </a:r>
            <a:r>
              <a:rPr lang="en-CA" sz="2800" dirty="0" smtClean="0">
                <a:solidFill>
                  <a:schemeClr val="tx1"/>
                </a:solidFill>
              </a:rPr>
              <a:t>be</a:t>
            </a:r>
            <a:r>
              <a:rPr lang="en-CA" sz="2800" dirty="0" smtClean="0">
                <a:solidFill>
                  <a:srgbClr val="FF0000"/>
                </a:solidFill>
              </a:rPr>
              <a:t> easily moved physically </a:t>
            </a:r>
            <a:r>
              <a:rPr lang="en-CA" sz="2800" dirty="0" smtClean="0"/>
              <a:t>and whose </a:t>
            </a:r>
            <a:r>
              <a:rPr lang="en-CA" sz="2800" dirty="0" smtClean="0">
                <a:solidFill>
                  <a:srgbClr val="FF0000"/>
                </a:solidFill>
              </a:rPr>
              <a:t>computing capabilities</a:t>
            </a:r>
            <a:r>
              <a:rPr lang="en-CA" sz="2800" dirty="0" smtClean="0"/>
              <a:t> may be </a:t>
            </a:r>
            <a:r>
              <a:rPr lang="en-CA" sz="2800" dirty="0" smtClean="0">
                <a:solidFill>
                  <a:srgbClr val="FF0000"/>
                </a:solidFill>
              </a:rPr>
              <a:t>used while </a:t>
            </a:r>
            <a:r>
              <a:rPr lang="en-CA" sz="2800" dirty="0" smtClean="0"/>
              <a:t>they are </a:t>
            </a:r>
            <a:r>
              <a:rPr lang="en-CA" sz="2800" dirty="0" smtClean="0">
                <a:solidFill>
                  <a:srgbClr val="FF0000"/>
                </a:solidFill>
              </a:rPr>
              <a:t>being moved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CA" sz="2800" dirty="0" smtClean="0"/>
              <a:t>Examples of mobile computing systems are laptops, personal digital assistants (PDAs), and mobile phones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9437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Core Areas in Mobile Computing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5943028"/>
            <a:ext cx="9577387" cy="501105"/>
          </a:xfrm>
        </p:spPr>
        <p:txBody>
          <a:bodyPr/>
          <a:lstStyle/>
          <a:p>
            <a:pPr marL="112713" indent="-4763" eaLnBrk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err="1" smtClean="0">
                <a:solidFill>
                  <a:srgbClr val="FF0000"/>
                </a:solidFill>
              </a:rPr>
              <a:t>Uskov</a:t>
            </a:r>
            <a:r>
              <a:rPr lang="en-US" sz="2000" dirty="0" smtClean="0">
                <a:solidFill>
                  <a:srgbClr val="FF0000"/>
                </a:solidFill>
              </a:rPr>
              <a:t>, Vladimir L. "Mobile software engineering in mobile computing curriculum." </a:t>
            </a:r>
            <a:r>
              <a:rPr lang="en-US" sz="2000" i="1" dirty="0" smtClean="0">
                <a:solidFill>
                  <a:srgbClr val="FF0000"/>
                </a:solidFill>
              </a:rPr>
              <a:t>Interdisciplinary Engineering Design Education Conference (IEDEC), 2013 3rd</a:t>
            </a:r>
            <a:r>
              <a:rPr lang="en-US" sz="2000" dirty="0" smtClean="0">
                <a:solidFill>
                  <a:srgbClr val="FF0000"/>
                </a:solidFill>
              </a:rPr>
              <a:t>. IEEE, 2013.</a:t>
            </a:r>
            <a:endParaRPr lang="en-CA" sz="20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888" y="1691605"/>
            <a:ext cx="7416824" cy="429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9437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Software Engineering for Mobile Computing - MSE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lvl="1" indent="-323850" eaLnBrk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The adaptive process of creating a software product that is intended to be used by people while they are mobile.</a:t>
            </a:r>
          </a:p>
          <a:p>
            <a:pPr marL="431800" lvl="1" indent="-323850" eaLnBrk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smtClean="0"/>
              <a:t>By this, the process must take into account the specific characteristics of mobile usage to deliver the required quality</a:t>
            </a:r>
            <a:r>
              <a:rPr lang="en-GB" dirty="0" smtClean="0"/>
              <a:t>.</a:t>
            </a:r>
          </a:p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CA" sz="28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Arial Unicode MS"/>
      </a:majorFont>
      <a:minorFont>
        <a:latin typeface="Tahoma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1361</Words>
  <Application>Microsoft Office PowerPoint</Application>
  <PresentationFormat>Custom</PresentationFormat>
  <Paragraphs>223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CS 454: Software Engineering-3  Mobile Software Engineering    Introduction to Mobile Computing  </vt:lpstr>
      <vt:lpstr>Software Engineering in Mobile Computing – MSE</vt:lpstr>
      <vt:lpstr>Slide 3</vt:lpstr>
      <vt:lpstr>Slide 4</vt:lpstr>
      <vt:lpstr>Course Outline</vt:lpstr>
      <vt:lpstr>Introduction</vt:lpstr>
      <vt:lpstr>Definition of Mobile Computing </vt:lpstr>
      <vt:lpstr>Core Areas in Mobile Computing</vt:lpstr>
      <vt:lpstr>Software Engineering for Mobile Computing - MSE</vt:lpstr>
      <vt:lpstr>Characteristics of Mobile Computing Systems </vt:lpstr>
      <vt:lpstr>Is Wireless Mobile or Is Mobile Wireless?</vt:lpstr>
      <vt:lpstr>Is Any System Actually Mobile?</vt:lpstr>
      <vt:lpstr>Components of Any Mobile System</vt:lpstr>
      <vt:lpstr>Distinction Between Mobile &amp; Stationary Computing Systems</vt:lpstr>
      <vt:lpstr>Distinction Between Mobile &amp; Stationary Computing Systems</vt:lpstr>
      <vt:lpstr>Location Awareness</vt:lpstr>
      <vt:lpstr>Context Awareness</vt:lpstr>
      <vt:lpstr>Network Connectivity QoS</vt:lpstr>
      <vt:lpstr>Limited Device Capabilities</vt:lpstr>
      <vt:lpstr>Limited Power Supply</vt:lpstr>
      <vt:lpstr>Varying User Interfaces</vt:lpstr>
      <vt:lpstr>Platform Proliferation</vt:lpstr>
      <vt:lpstr>Notification System </vt:lpstr>
      <vt:lpstr>Security</vt:lpstr>
      <vt:lpstr>Testing Complexity</vt:lpstr>
      <vt:lpstr>User Input Methods</vt:lpstr>
      <vt:lpstr>Mobile User vs Stationary User</vt:lpstr>
      <vt:lpstr>Popular Downloaded Mobile Apps</vt:lpstr>
      <vt:lpstr>Popular Mobile Operating Systems</vt:lpstr>
      <vt:lpstr>Popular Apps on Android &amp; iOS</vt:lpstr>
      <vt:lpstr>References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</dc:title>
  <dc:creator>DR</dc:creator>
  <cp:lastModifiedBy>Anas Youssef</cp:lastModifiedBy>
  <cp:revision>189</cp:revision>
  <cp:lastPrinted>1601-01-01T00:00:00Z</cp:lastPrinted>
  <dcterms:created xsi:type="dcterms:W3CDTF">2009-04-16T10:32:33Z</dcterms:created>
  <dcterms:modified xsi:type="dcterms:W3CDTF">2018-09-22T20:49:14Z</dcterms:modified>
</cp:coreProperties>
</file>