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72" r:id="rId9"/>
    <p:sldId id="260" r:id="rId10"/>
    <p:sldId id="261" r:id="rId11"/>
    <p:sldId id="263" r:id="rId12"/>
    <p:sldId id="264" r:id="rId13"/>
    <p:sldId id="265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>
        <p:scale>
          <a:sx n="77" d="100"/>
          <a:sy n="77" d="100"/>
        </p:scale>
        <p:origin x="-121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A45-84D4-48B8-A897-85C742C33CB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3FD5-53AC-4E20-B9A4-6E3E039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D3FD5-53AC-4E20-B9A4-6E3E039AB57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Every user</a:t>
            </a:r>
            <a:r>
              <a:rPr lang="en-US" baseline="0" dirty="0" smtClean="0"/>
              <a:t> has apple push notifications , which means that apple push messages to your phone ,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macbook</a:t>
            </a:r>
            <a:r>
              <a:rPr lang="en-US" baseline="0" dirty="0" smtClean="0"/>
              <a:t> pro</a:t>
            </a:r>
          </a:p>
          <a:p>
            <a:pPr>
              <a:buFontTx/>
              <a:buChar char="-"/>
            </a:pPr>
            <a:r>
              <a:rPr lang="en-US" baseline="0" dirty="0" smtClean="0"/>
              <a:t>Setup </a:t>
            </a:r>
            <a:r>
              <a:rPr lang="en-US" baseline="0" dirty="0" err="1" smtClean="0"/>
              <a:t>imessage</a:t>
            </a:r>
            <a:r>
              <a:rPr lang="en-US" baseline="0" dirty="0" smtClean="0"/>
              <a:t> -&gt; creates RSA 1080 Encryption key</a:t>
            </a:r>
            <a:br>
              <a:rPr lang="en-US" baseline="0" dirty="0" smtClean="0"/>
            </a:br>
            <a:r>
              <a:rPr lang="en-US" baseline="0" dirty="0" smtClean="0"/>
              <a:t>- private -&gt; can </a:t>
            </a:r>
            <a:r>
              <a:rPr lang="en-US" baseline="0" dirty="0" err="1" smtClean="0"/>
              <a:t>ony</a:t>
            </a:r>
            <a:r>
              <a:rPr lang="en-US" baseline="0" dirty="0" smtClean="0"/>
              <a:t> decrypted message </a:t>
            </a:r>
          </a:p>
          <a:p>
            <a:pPr>
              <a:buFontTx/>
              <a:buChar char="-"/>
            </a:pPr>
            <a:r>
              <a:rPr lang="en-US" baseline="0" dirty="0" smtClean="0"/>
              <a:t>Public -&gt;encrypt the </a:t>
            </a:r>
            <a:r>
              <a:rPr lang="en-US" baseline="0" dirty="0" err="1" smtClean="0"/>
              <a:t>msg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If the sender has your public -&gt; </a:t>
            </a:r>
            <a:r>
              <a:rPr lang="en-US" baseline="0" dirty="0" err="1" smtClean="0"/>
              <a:t>mmkn</a:t>
            </a:r>
            <a:r>
              <a:rPr lang="en-US" baseline="0" dirty="0" smtClean="0"/>
              <a:t> yb3tlk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wenta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tstkhdem</a:t>
            </a:r>
            <a:r>
              <a:rPr lang="en-US" baseline="0" dirty="0" smtClean="0"/>
              <a:t> l private tfta7 l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256 -&gt; sign the message with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private key -&gt; w y3rfo </a:t>
            </a:r>
            <a:r>
              <a:rPr lang="en-US" baseline="0" dirty="0" err="1" smtClean="0"/>
              <a:t>enk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ely</a:t>
            </a:r>
            <a:r>
              <a:rPr lang="en-US" baseline="0" dirty="0" smtClean="0"/>
              <a:t> 3mlt sign </a:t>
            </a:r>
            <a:r>
              <a:rPr lang="en-US" baseline="0" dirty="0" err="1" smtClean="0"/>
              <a:t>bel</a:t>
            </a:r>
            <a:r>
              <a:rPr lang="en-US" baseline="0" dirty="0" smtClean="0"/>
              <a:t> public key </a:t>
            </a:r>
          </a:p>
          <a:p>
            <a:pPr>
              <a:buFontTx/>
              <a:buChar char="-"/>
            </a:pPr>
            <a:r>
              <a:rPr lang="en-US" baseline="0" dirty="0" smtClean="0"/>
              <a:t>Function only works one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Apple directory service</a:t>
            </a:r>
            <a:r>
              <a:rPr lang="en-US" baseline="0" dirty="0" smtClean="0"/>
              <a:t> -&gt; keeps all your key’s </a:t>
            </a:r>
          </a:p>
          <a:p>
            <a:pPr>
              <a:buFontTx/>
              <a:buNone/>
            </a:pPr>
            <a:r>
              <a:rPr lang="en-US" baseline="0" dirty="0" smtClean="0"/>
              <a:t>Devices on the right -&gt; unique APN -&gt; unique private w public key , however they all have the same apple id -&gt; belongs to the same person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Create 3 copies of the message and sign each message with</a:t>
            </a:r>
            <a:r>
              <a:rPr lang="en-US" baseline="0" dirty="0" smtClean="0"/>
              <a:t> our private key</a:t>
            </a:r>
          </a:p>
          <a:p>
            <a:pPr>
              <a:buFontTx/>
              <a:buChar char="-"/>
            </a:pPr>
            <a:r>
              <a:rPr lang="en-US" baseline="0" dirty="0" smtClean="0"/>
              <a:t>Encrypt each message with the recipients public key ,  w </a:t>
            </a:r>
            <a:r>
              <a:rPr lang="en-US" baseline="0" dirty="0" err="1" smtClean="0"/>
              <a:t>kol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bttb3t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APN of each device </a:t>
            </a:r>
          </a:p>
          <a:p>
            <a:pPr>
              <a:buFontTx/>
              <a:buChar char="-"/>
            </a:pPr>
            <a:r>
              <a:rPr lang="en-US" baseline="0" dirty="0" smtClean="0"/>
              <a:t>User can use his private key to decrypt them </a:t>
            </a:r>
          </a:p>
          <a:p>
            <a:pPr>
              <a:buFontTx/>
              <a:buChar char="-"/>
            </a:pPr>
            <a:r>
              <a:rPr lang="en-US" baseline="0" dirty="0" smtClean="0"/>
              <a:t>If there’s an attachments -&gt; uploaded to the </a:t>
            </a:r>
            <a:r>
              <a:rPr lang="en-US" baseline="0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-----------</a:t>
            </a:r>
          </a:p>
          <a:p>
            <a:pPr>
              <a:buFontTx/>
              <a:buChar char="-"/>
            </a:pPr>
            <a:r>
              <a:rPr lang="en-US" dirty="0" smtClean="0"/>
              <a:t>Data on </a:t>
            </a:r>
            <a:r>
              <a:rPr lang="en-US" dirty="0" err="1" smtClean="0"/>
              <a:t>ur</a:t>
            </a:r>
            <a:r>
              <a:rPr lang="en-US" dirty="0" smtClean="0"/>
              <a:t> phone stored on different classes which gets back to </a:t>
            </a:r>
            <a:r>
              <a:rPr lang="en-US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------------</a:t>
            </a:r>
          </a:p>
          <a:p>
            <a:pPr>
              <a:buFontTx/>
              <a:buChar char="-"/>
            </a:pPr>
            <a:r>
              <a:rPr lang="en-US" baseline="0" dirty="0" smtClean="0"/>
              <a:t>- it doesn’t sore the data on apple servers , it stores it on rented servers -&gt; </a:t>
            </a:r>
            <a:r>
              <a:rPr lang="en-US" baseline="0" dirty="0" err="1" smtClean="0"/>
              <a:t>amazon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microsoft</a:t>
            </a:r>
            <a:r>
              <a:rPr lang="en-US" baseline="0" dirty="0" smtClean="0"/>
              <a:t>. -&gt; in order to keep them from seeing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data -&gt; all data are broken up and encrypted to chunks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17BC-61AD-4FA4-B665-09B12CE4D74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1933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4898357"/>
            <a:ext cx="5638800" cy="195964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 smtClean="0">
                <a:solidFill>
                  <a:schemeClr val="tx1"/>
                </a:solidFill>
              </a:rPr>
              <a:t>Rawan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Khaled</a:t>
            </a:r>
            <a:r>
              <a:rPr lang="en-US" sz="3000" b="1" dirty="0" smtClean="0">
                <a:solidFill>
                  <a:schemeClr val="tx1"/>
                </a:solidFill>
              </a:rPr>
              <a:t>  20156003</a:t>
            </a:r>
          </a:p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Farah </a:t>
            </a:r>
            <a:r>
              <a:rPr lang="en-US" sz="3000" b="1" dirty="0" err="1">
                <a:solidFill>
                  <a:schemeClr val="tx1"/>
                </a:solidFill>
              </a:rPr>
              <a:t>E</a:t>
            </a:r>
            <a:r>
              <a:rPr lang="en-US" sz="3000" b="1" dirty="0" err="1" smtClean="0">
                <a:solidFill>
                  <a:schemeClr val="tx1"/>
                </a:solidFill>
              </a:rPr>
              <a:t>ssam</a:t>
            </a:r>
            <a:r>
              <a:rPr lang="en-US" sz="3000" b="1" dirty="0" smtClean="0">
                <a:solidFill>
                  <a:schemeClr val="tx1"/>
                </a:solidFill>
              </a:rPr>
              <a:t>     20156019</a:t>
            </a:r>
          </a:p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Nourhan Jamal 20156018</a:t>
            </a:r>
          </a:p>
        </p:txBody>
      </p:sp>
      <p:pic>
        <p:nvPicPr>
          <p:cNvPr id="1026" name="Picture 2" descr="C:\Users\Rawan Khaled\Desktop\iPhone-locked-640x3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5532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1. TLS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iOS supports Transport Layer Security (TLS v1.0, TLS v1.1, TLS v1.2) and DTLS.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It prefers </a:t>
            </a:r>
            <a:r>
              <a:rPr lang="en-US" sz="2800" dirty="0"/>
              <a:t>cipher suites with perfect </a:t>
            </a:r>
            <a:r>
              <a:rPr lang="en-US" sz="2800" dirty="0" smtClean="0"/>
              <a:t>forward </a:t>
            </a:r>
            <a:r>
              <a:rPr lang="en-US" sz="2800" dirty="0"/>
              <a:t>secrecy.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Why do we need  it 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Encryption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Goals/Result 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400" dirty="0" smtClean="0"/>
              <a:t>Trusted end- to-end communications</a:t>
            </a:r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4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Bluetooth </a:t>
            </a:r>
            <a:r>
              <a:rPr lang="en-US" sz="2000" dirty="0"/>
              <a:t>support in iOS has been designed </a:t>
            </a:r>
            <a:r>
              <a:rPr lang="en-US" sz="2000" dirty="0" smtClean="0"/>
              <a:t>  to </a:t>
            </a:r>
            <a:r>
              <a:rPr lang="en-US" sz="2000" dirty="0"/>
              <a:t>provide useful functionality </a:t>
            </a:r>
            <a:r>
              <a:rPr lang="en-US" sz="2000" dirty="0" smtClean="0"/>
              <a:t>without unnecessary </a:t>
            </a:r>
            <a:r>
              <a:rPr lang="en-US" sz="2000" dirty="0"/>
              <a:t>increased access to private </a:t>
            </a:r>
            <a:r>
              <a:rPr lang="en-US" sz="2000" dirty="0" smtClean="0"/>
              <a:t>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iOS</a:t>
            </a:r>
            <a:r>
              <a:rPr lang="en-US" sz="2000" dirty="0" smtClean="0"/>
              <a:t> supports </a:t>
            </a:r>
            <a:r>
              <a:rPr lang="en-US" sz="2000" dirty="0"/>
              <a:t>the following Bluetooth </a:t>
            </a:r>
            <a:r>
              <a:rPr lang="en-US" sz="2000" dirty="0" smtClean="0"/>
              <a:t>profiles: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Hands-Free </a:t>
            </a:r>
            <a:r>
              <a:rPr lang="en-US" sz="2000" dirty="0"/>
              <a:t>Profile (HFP) </a:t>
            </a:r>
            <a:endParaRPr lang="en-US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Phone </a:t>
            </a:r>
            <a:r>
              <a:rPr lang="en-US" sz="2000" dirty="0"/>
              <a:t>Book Access Profile (PBAP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Rawan Khaled\Desktop\blu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5105400"/>
            <a:ext cx="308133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Hands-Free Profile (HFP 1.6)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dirty="0"/>
              <a:t>Hands-Free Profile allows Bluetooth headsets and car hands-free kits to communicate with mobile phones.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Phone Book Access Profile (PBAP)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/>
              <a:t>Phone Book Access Profile allows the exchange of Phone Book Objects between iPhone and other Bluetooth </a:t>
            </a:r>
            <a:r>
              <a:rPr lang="en-US" sz="2200" dirty="0" smtClean="0"/>
              <a:t>devices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 smtClean="0"/>
              <a:t> </a:t>
            </a:r>
            <a:r>
              <a:rPr lang="en-US" sz="2200" dirty="0"/>
              <a:t>A car kit and a mobile phone use the profile to: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display the name of the incoming </a:t>
            </a:r>
            <a:r>
              <a:rPr lang="en-US" sz="1800" dirty="0" smtClean="0"/>
              <a:t>caller.</a:t>
            </a:r>
            <a:endParaRPr lang="en-US" sz="1800" dirty="0"/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sync the phone book so the user can make a call from the car </a:t>
            </a:r>
            <a:r>
              <a:rPr lang="en-US" sz="1800" dirty="0" smtClean="0"/>
              <a:t>display.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</a:rPr>
              <a:t>AirDrop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iOS </a:t>
            </a:r>
            <a:r>
              <a:rPr lang="en-US" sz="2800" dirty="0"/>
              <a:t>devices that support </a:t>
            </a:r>
            <a:r>
              <a:rPr lang="en-US" sz="2800" dirty="0" err="1"/>
              <a:t>AirDrop</a:t>
            </a:r>
            <a:r>
              <a:rPr lang="en-US" sz="2800" dirty="0"/>
              <a:t> use Bluetooth Low Energy (BLE) and </a:t>
            </a:r>
            <a:r>
              <a:rPr lang="en-US" sz="2800" dirty="0" smtClean="0"/>
              <a:t>Apple created peer-to-peer Wi-Fi </a:t>
            </a:r>
            <a:r>
              <a:rPr lang="en-US" sz="2800" dirty="0"/>
              <a:t>technology to send </a:t>
            </a:r>
            <a:r>
              <a:rPr lang="en-US" sz="2800" dirty="0" smtClean="0"/>
              <a:t>file and information </a:t>
            </a:r>
            <a:r>
              <a:rPr lang="en-US" sz="2800" dirty="0"/>
              <a:t>to nearby </a:t>
            </a:r>
            <a:r>
              <a:rPr lang="en-US" sz="2800" dirty="0" smtClean="0"/>
              <a:t>devices.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 descr="C:\Users\Rawan Khaled\Desktop\aird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556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Internet Services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Apple ID</a:t>
            </a:r>
          </a:p>
          <a:p>
            <a:pPr lvl="1">
              <a:buNone/>
            </a:pPr>
            <a:r>
              <a:rPr lang="en-GB" sz="2200" dirty="0" smtClean="0"/>
              <a:t>It is the account that is used to sign in to Apple services such as </a:t>
            </a:r>
            <a:r>
              <a:rPr lang="en-GB" sz="2200" dirty="0" err="1" smtClean="0"/>
              <a:t>iCloud</a:t>
            </a:r>
            <a:r>
              <a:rPr lang="en-GB" sz="2200" dirty="0" smtClean="0"/>
              <a:t>, </a:t>
            </a:r>
            <a:r>
              <a:rPr lang="en-GB" sz="2200" dirty="0" err="1" smtClean="0"/>
              <a:t>iMessage</a:t>
            </a:r>
            <a:r>
              <a:rPr lang="en-GB" sz="2200" dirty="0" smtClean="0"/>
              <a:t>, </a:t>
            </a:r>
            <a:r>
              <a:rPr lang="en-GB" sz="2200" dirty="0" err="1" smtClean="0"/>
              <a:t>FaceTime</a:t>
            </a:r>
            <a:r>
              <a:rPr lang="en-GB" sz="2200" dirty="0" smtClean="0"/>
              <a:t> and more.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Strong password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Security questions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Sends email and push notifications to users when important changes are made to their account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Employs a variety of policies and procedures designed to protect user accounts. </a:t>
            </a:r>
          </a:p>
          <a:p>
            <a:pPr lvl="2"/>
            <a:r>
              <a:rPr lang="en-GB" sz="2000" dirty="0" smtClean="0"/>
              <a:t>Limiting the number of retries for sign-in and password reset attempts</a:t>
            </a:r>
          </a:p>
          <a:p>
            <a:pPr lvl="2"/>
            <a:r>
              <a:rPr lang="en-GB" sz="2000" dirty="0" smtClean="0"/>
              <a:t>Active fraud monitoring to help identify attacks as they occur</a:t>
            </a:r>
          </a:p>
          <a:p>
            <a:pPr lvl="2"/>
            <a:r>
              <a:rPr lang="en-GB" sz="2000" dirty="0" smtClean="0"/>
              <a:t> Regular policy reviews that allow Apple to adapt to any new information that could affect customer security.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Two-factor authentication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An extra layer of security for Apple IDs.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It is designed to ensure that only the account’s owner can access the account, even if someone else knows the password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To sign in for the first time on any new device,  Apple ID password and a six digit verification.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Two-step verification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The user’s identity must be verified via a temporary code sent to one of the user’s trusted devices before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Changes are permitted to their Apple ID account information.</a:t>
            </a:r>
          </a:p>
          <a:p>
            <a:pPr marL="800100" lvl="1" indent="-342900">
              <a:buNone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Managed Apple IDs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Owned and controlled by an educational institution.</a:t>
            </a:r>
            <a:endParaRPr lang="ar-EG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iMessage</a:t>
            </a: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4" name="Content Placeholder 3" descr="app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2286000"/>
            <a:ext cx="4458323" cy="4304806"/>
          </a:xfrm>
        </p:spPr>
      </p:pic>
      <p:sp>
        <p:nvSpPr>
          <p:cNvPr id="6" name="TextBox 5"/>
          <p:cNvSpPr txBox="1"/>
          <p:nvPr/>
        </p:nvSpPr>
        <p:spPr>
          <a:xfrm>
            <a:off x="4572000" y="1524000"/>
            <a:ext cx="38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err="1" smtClean="0"/>
              <a:t>iMessage</a:t>
            </a:r>
            <a:r>
              <a:rPr lang="en-GB" sz="2000" dirty="0" smtClean="0"/>
              <a:t> makes extensive use of the Apple Push Notification service (APNs)</a:t>
            </a:r>
          </a:p>
          <a:p>
            <a:pPr algn="l">
              <a:buFont typeface="Arial" pitchFamily="34" charset="0"/>
              <a:buChar char="•"/>
            </a:pPr>
            <a:endParaRPr lang="en-GB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4772" y="0"/>
            <a:ext cx="4669228" cy="3124200"/>
          </a:xfrm>
          <a:prstGeom prst="rect">
            <a:avLst/>
          </a:prstGeom>
        </p:spPr>
      </p:pic>
      <p:pic>
        <p:nvPicPr>
          <p:cNvPr id="7" name="Picture 6" descr="ca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971800"/>
            <a:ext cx="3886200" cy="297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33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Apple directory service stores all of the public keys associated with the apple devices using </a:t>
            </a:r>
            <a:r>
              <a:rPr lang="en-US" sz="2000" dirty="0" err="1" smtClean="0"/>
              <a:t>iMessages</a:t>
            </a:r>
            <a:r>
              <a:rPr lang="en-US" sz="2000" dirty="0" smtClean="0"/>
              <a:t> and communicate with the APN’s  private key’s.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41148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If there’s more than one device uses the </a:t>
            </a:r>
            <a:r>
              <a:rPr lang="en-US" sz="2400" dirty="0" err="1" smtClean="0"/>
              <a:t>iMessage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Content Placeholder 3" descr="mes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228600"/>
            <a:ext cx="4243681" cy="2667000"/>
          </a:xfrm>
        </p:spPr>
      </p:pic>
      <p:pic>
        <p:nvPicPr>
          <p:cNvPr id="7" name="Picture 6" descr="c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038600"/>
            <a:ext cx="2482297" cy="2057400"/>
          </a:xfrm>
          <a:prstGeom prst="rect">
            <a:avLst/>
          </a:prstGeom>
        </p:spPr>
      </p:pic>
      <p:pic>
        <p:nvPicPr>
          <p:cNvPr id="10" name="Picture 9" descr="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4571999"/>
            <a:ext cx="2362200" cy="1381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048000"/>
            <a:ext cx="82296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Data on your phone stored on different classes which gets back to </a:t>
            </a:r>
            <a:r>
              <a:rPr lang="en-US" sz="2000" dirty="0" err="1" smtClean="0"/>
              <a:t>iCloud</a:t>
            </a:r>
            <a:r>
              <a:rPr lang="en-US" sz="2000" baseline="0" dirty="0" smtClean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The </a:t>
            </a:r>
            <a:r>
              <a:rPr lang="en-US" sz="2000" dirty="0" err="1" smtClean="0"/>
              <a:t>iCloud</a:t>
            </a:r>
            <a:r>
              <a:rPr lang="en-US" sz="2000" dirty="0" smtClean="0"/>
              <a:t> generates key in order to copy data securely </a:t>
            </a:r>
            <a:endParaRPr lang="en-US" sz="2000" dirty="0"/>
          </a:p>
        </p:txBody>
      </p:sp>
      <p:pic>
        <p:nvPicPr>
          <p:cNvPr id="12" name="Picture 11" descr="caaaaaaa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1694429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FaceTime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err="1" smtClean="0"/>
              <a:t>FaceTime</a:t>
            </a:r>
            <a:r>
              <a:rPr lang="en-GB" sz="2400" dirty="0" smtClean="0"/>
              <a:t> is Apple’s video and audio calling service. Similar to </a:t>
            </a:r>
            <a:r>
              <a:rPr lang="en-GB" sz="2400" dirty="0" err="1" smtClean="0"/>
              <a:t>iMessage</a:t>
            </a:r>
            <a:r>
              <a:rPr lang="en-GB" sz="2400" dirty="0" smtClean="0"/>
              <a:t>, </a:t>
            </a:r>
            <a:r>
              <a:rPr lang="en-GB" sz="2400" dirty="0" err="1" smtClean="0"/>
              <a:t>FaceTime</a:t>
            </a:r>
            <a:r>
              <a:rPr lang="en-GB" sz="2400" dirty="0" smtClean="0"/>
              <a:t> calls also use the Apple Push Notification service to establish an initial connection to the user’s registered devices.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Establish connection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Apple server infrastructure that relays data packets between the users’ registered devices.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 Using APNs notifications and Session Traversal Utilities for NAT (STUN) messages over the relayed connection, the devices verify their identity certificates and establish a shared secret for each session.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Agenda…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System 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Network security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TLS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Bluetooth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err="1" smtClean="0"/>
              <a:t>AirDrop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5122" name="Picture 2" descr="C:\Users\Rawan Khaled\Desktop\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0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8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Apple </a:t>
            </a:r>
            <a:r>
              <a:rPr lang="en-US" sz="2800" dirty="0"/>
              <a:t>designed the iOS platform with security at its core.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Every </a:t>
            </a:r>
            <a:r>
              <a:rPr lang="en-US" sz="2800" dirty="0"/>
              <a:t>iOS device combines software, </a:t>
            </a:r>
            <a:r>
              <a:rPr lang="en-US" sz="2800" dirty="0" smtClean="0"/>
              <a:t>hardware , and </a:t>
            </a:r>
            <a:r>
              <a:rPr lang="en-US" sz="2800" dirty="0"/>
              <a:t>services designed to work </a:t>
            </a:r>
            <a:r>
              <a:rPr lang="en-US" sz="2800" dirty="0" smtClean="0"/>
              <a:t> together for </a:t>
            </a:r>
            <a:r>
              <a:rPr lang="en-US" sz="2800" dirty="0"/>
              <a:t>maximum security and a transparent user experience.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 </a:t>
            </a:r>
            <a:r>
              <a:rPr lang="en-US" sz="2800" dirty="0"/>
              <a:t>protects </a:t>
            </a:r>
            <a:r>
              <a:rPr lang="en-US" sz="2800" dirty="0" smtClean="0"/>
              <a:t> not </a:t>
            </a:r>
            <a:r>
              <a:rPr lang="en-US" sz="2800" dirty="0"/>
              <a:t>only the device and its data at rest, but the entire </a:t>
            </a:r>
            <a:r>
              <a:rPr lang="en-US" sz="2800" dirty="0" smtClean="0"/>
              <a:t>ecosystem</a:t>
            </a:r>
            <a:r>
              <a:rPr lang="en-US" sz="2800" dirty="0"/>
              <a:t>, </a:t>
            </a:r>
            <a:r>
              <a:rPr lang="en-US" sz="2800" dirty="0" smtClean="0"/>
              <a:t>including everything </a:t>
            </a:r>
            <a:r>
              <a:rPr lang="en-US" sz="2800" dirty="0"/>
              <a:t>users do locally, on networks, and with key </a:t>
            </a:r>
            <a:r>
              <a:rPr lang="en-US" sz="2800" dirty="0" smtClean="0"/>
              <a:t> internet </a:t>
            </a:r>
            <a:r>
              <a:rPr lang="en-US" sz="2800" dirty="0"/>
              <a:t>services.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System Security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integrated and secure software and hardware that are </a:t>
            </a:r>
            <a:r>
              <a:rPr lang="en-US" sz="2800" dirty="0" smtClean="0"/>
              <a:t>the </a:t>
            </a:r>
            <a:r>
              <a:rPr lang="en-US" sz="2800" dirty="0"/>
              <a:t>platform for iPhone, iPad, and iPod </a:t>
            </a:r>
            <a:r>
              <a:rPr lang="en-US" sz="2800" dirty="0" smtClean="0"/>
              <a:t>touch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includes the boot-up </a:t>
            </a:r>
            <a:r>
              <a:rPr lang="en-US" sz="2800" dirty="0" smtClean="0"/>
              <a:t>process</a:t>
            </a:r>
            <a:r>
              <a:rPr lang="en-US" sz="2800" dirty="0"/>
              <a:t>, software updates, and Secure Enclave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This architecture is central to </a:t>
            </a:r>
            <a:r>
              <a:rPr lang="en-US" sz="2800" dirty="0" smtClean="0"/>
              <a:t>security </a:t>
            </a:r>
            <a:r>
              <a:rPr lang="en-US" sz="2800" dirty="0"/>
              <a:t>in iOS, and never gets in the way of device usability.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DBA13-FC8A-4147-99CF-18B36442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BOOT ROM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258A2-6D4A-4867-B208-0E3015D5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>
                <a:cs typeface="Calibri"/>
              </a:rPr>
              <a:t>Its a code that the application proceesor execute from read-only memeory when an iOS device is turned on.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Its known as the hardware root of trust.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It contains the Apple Root CA public key, which is used to verify that the </a:t>
            </a:r>
            <a:r>
              <a:rPr lang="en-US" sz="2400" dirty="0" err="1">
                <a:cs typeface="Calibri"/>
              </a:rPr>
              <a:t>iBoot</a:t>
            </a:r>
            <a:r>
              <a:rPr lang="en-US" sz="2400" dirty="0">
                <a:cs typeface="Calibri"/>
              </a:rPr>
              <a:t> bootloader.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A failure of the Boot ROM to load LLB (on older devices) or </a:t>
            </a:r>
            <a:r>
              <a:rPr lang="en-US" sz="2400" dirty="0" err="1">
                <a:cs typeface="Calibri"/>
              </a:rPr>
              <a:t>iBoot</a:t>
            </a:r>
            <a:r>
              <a:rPr lang="en-US" sz="2400" dirty="0">
                <a:cs typeface="Calibri"/>
              </a:rPr>
              <a:t> (on </a:t>
            </a:r>
            <a:r>
              <a:rPr lang="en-US" sz="2400" dirty="0" smtClean="0">
                <a:cs typeface="Calibri"/>
              </a:rPr>
              <a:t>newer devices</a:t>
            </a:r>
            <a:r>
              <a:rPr lang="en-US" sz="2400" dirty="0">
                <a:cs typeface="Calibri"/>
              </a:rPr>
              <a:t>) results in the device entering DFU mode known, if it failed to verify the </a:t>
            </a:r>
            <a:r>
              <a:rPr lang="en-US" sz="2400" dirty="0" smtClean="0">
                <a:cs typeface="Calibri"/>
              </a:rPr>
              <a:t>exit </a:t>
            </a:r>
            <a:r>
              <a:rPr lang="en-US" sz="2400" dirty="0">
                <a:cs typeface="Calibri"/>
              </a:rPr>
              <a:t>step the device enters the recovery mode.</a:t>
            </a:r>
          </a:p>
        </p:txBody>
      </p:sp>
    </p:spTree>
    <p:extLst>
      <p:ext uri="{BB962C8B-B14F-4D97-AF65-F5344CB8AC3E}">
        <p14:creationId xmlns:p14="http://schemas.microsoft.com/office/powerpoint/2010/main" val="3843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23D54-D7FD-4007-8791-B9E3677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System Software Authorization: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1D2FE-7E67-4FE1-B6BB-6A81D4EE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It’s a process iOS uses to prevent devices from being downgraded to older versions that lack the latest security update.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  <a:cs typeface="Calibri"/>
              </a:rPr>
              <a:t>Secure Enclave:</a:t>
            </a:r>
            <a:r>
              <a:rPr lang="en-US" sz="3000" dirty="0">
                <a:solidFill>
                  <a:schemeClr val="accent1"/>
                </a:solidFill>
                <a:cs typeface="Calibri"/>
              </a:rPr>
              <a:t> 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It's a coprocessor that provides all cryptographic operations for data protection.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 utilizes System Software Authorization to ensure the integrity of its software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and prevent downgrade installations.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1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42FCA-2E62-4D26-BED7-F28097A7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Other Security Features that iOS provides:</a:t>
            </a:r>
            <a:endParaRPr lang="en-US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7FA1C5-CC54-421B-85FF-E449F1E5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FaceID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Automatically adapts to changes in your appearance, and carefully safeguards the privacy and security of your biometric data. 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TouchID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Technology reads fingerprint data from any angle and learns more about a user’s fingerprint over time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Passcode: </a:t>
            </a:r>
            <a:r>
              <a:rPr lang="en-US" dirty="0">
                <a:cs typeface="Calibri"/>
              </a:rPr>
              <a:t>You must set up your device so that a passcode is required to unlock it and to use the faceUD and touchID.</a:t>
            </a:r>
          </a:p>
        </p:txBody>
      </p:sp>
    </p:spTree>
    <p:extLst>
      <p:ext uri="{BB962C8B-B14F-4D97-AF65-F5344CB8AC3E}">
        <p14:creationId xmlns:p14="http://schemas.microsoft.com/office/powerpoint/2010/main" val="107161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C2764-513A-435B-BD89-39BFB865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Situations that passcode is required: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273438-DCDC-45F7-8D0D-71A0D44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Updating your software.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Erasing your device.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Viewing or changing passcode settings.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Installing iOS configuration profiles.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 just been turned on or restarted.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hasn’t been unlocked for more than 48 hours</a:t>
            </a:r>
          </a:p>
        </p:txBody>
      </p:sp>
    </p:spTree>
    <p:extLst>
      <p:ext uri="{BB962C8B-B14F-4D97-AF65-F5344CB8AC3E}">
        <p14:creationId xmlns:p14="http://schemas.microsoft.com/office/powerpoint/2010/main" val="402143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Network security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Industry-standard networking protocols that provide secure authentication and encryption of data in transmission.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iOS</a:t>
            </a:r>
            <a:r>
              <a:rPr lang="en-US" sz="2000" dirty="0" smtClean="0"/>
              <a:t> integrates proven technologies and the latest standards for both Wi-Fi and cellular data network connections.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1056</Words>
  <Application>Microsoft Office PowerPoint</Application>
  <PresentationFormat>On-screen Show (4:3)</PresentationFormat>
  <Paragraphs>120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iOS Security</vt:lpstr>
      <vt:lpstr>Agenda…</vt:lpstr>
      <vt:lpstr>Introduction</vt:lpstr>
      <vt:lpstr>System Security </vt:lpstr>
      <vt:lpstr>BOOT ROM</vt:lpstr>
      <vt:lpstr>System Software Authorization:</vt:lpstr>
      <vt:lpstr>Other Security Features that iOS provides:</vt:lpstr>
      <vt:lpstr>Situations that passcode is required:</vt:lpstr>
      <vt:lpstr>Network security </vt:lpstr>
      <vt:lpstr>1. TLS</vt:lpstr>
      <vt:lpstr>2. Bluetooth</vt:lpstr>
      <vt:lpstr>2. Bluetooth</vt:lpstr>
      <vt:lpstr>3. AirDrop Security</vt:lpstr>
      <vt:lpstr>Internet Services</vt:lpstr>
      <vt:lpstr>PowerPoint Presentation</vt:lpstr>
      <vt:lpstr>iMessage </vt:lpstr>
      <vt:lpstr>PowerPoint Presentation</vt:lpstr>
      <vt:lpstr> If there’s more than one device uses the iMessage </vt:lpstr>
      <vt:lpstr>FaceTime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Security</dc:title>
  <dc:creator>Rawan Khaled</dc:creator>
  <cp:lastModifiedBy>Rawan Khaled</cp:lastModifiedBy>
  <cp:revision>14</cp:revision>
  <dcterms:created xsi:type="dcterms:W3CDTF">2018-10-11T21:20:22Z</dcterms:created>
  <dcterms:modified xsi:type="dcterms:W3CDTF">2018-10-19T08:50:03Z</dcterms:modified>
</cp:coreProperties>
</file>