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32"/>
  </p:notesMasterIdLst>
  <p:sldIdLst>
    <p:sldId id="316" r:id="rId3"/>
    <p:sldId id="257" r:id="rId4"/>
    <p:sldId id="283" r:id="rId5"/>
    <p:sldId id="288" r:id="rId6"/>
    <p:sldId id="296" r:id="rId7"/>
    <p:sldId id="289" r:id="rId8"/>
    <p:sldId id="297" r:id="rId9"/>
    <p:sldId id="290" r:id="rId10"/>
    <p:sldId id="298" r:id="rId11"/>
    <p:sldId id="299" r:id="rId12"/>
    <p:sldId id="292" r:id="rId13"/>
    <p:sldId id="301" r:id="rId14"/>
    <p:sldId id="302" r:id="rId15"/>
    <p:sldId id="312" r:id="rId16"/>
    <p:sldId id="300" r:id="rId17"/>
    <p:sldId id="294" r:id="rId18"/>
    <p:sldId id="310" r:id="rId19"/>
    <p:sldId id="311" r:id="rId20"/>
    <p:sldId id="313" r:id="rId21"/>
    <p:sldId id="303" r:id="rId22"/>
    <p:sldId id="314" r:id="rId23"/>
    <p:sldId id="291" r:id="rId24"/>
    <p:sldId id="304" r:id="rId25"/>
    <p:sldId id="305" r:id="rId26"/>
    <p:sldId id="306" r:id="rId27"/>
    <p:sldId id="307" r:id="rId28"/>
    <p:sldId id="309" r:id="rId29"/>
    <p:sldId id="315" r:id="rId30"/>
    <p:sldId id="259" r:id="rId31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98" autoAdjust="0"/>
  </p:normalViewPr>
  <p:slideViewPr>
    <p:cSldViewPr>
      <p:cViewPr varScale="1">
        <p:scale>
          <a:sx n="59" d="100"/>
          <a:sy n="59" d="100"/>
        </p:scale>
        <p:origin x="-1206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9A6155A1-F766-463E-9987-83CA2243E92A}" type="slidenum">
              <a:rPr lang="de-AT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193915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9E58117-5DEC-4410-B271-D8E346BA2971}" type="slidenum">
              <a:rPr lang="de-AT"/>
              <a:pPr/>
              <a:t>1</a:t>
            </a:fld>
            <a:endParaRPr lang="de-AT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6109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1993AEB-9C23-46A7-AD2C-AC52E967AE30}" type="slidenum">
              <a:rPr lang="de-AT"/>
              <a:pPr/>
              <a:t>2</a:t>
            </a:fld>
            <a:endParaRPr lang="de-AT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4744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E77FF3-B2D3-4C89-9CF6-8DF60C9A4AF2}" type="slidenum">
              <a:rPr lang="de-AT"/>
              <a:pPr/>
              <a:t>3</a:t>
            </a:fld>
            <a:endParaRPr lang="de-AT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336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A1269DA-393A-447D-9373-DB266B69A02C}" type="slidenum">
              <a:rPr lang="de-AT"/>
              <a:pPr/>
              <a:t>29</a:t>
            </a:fld>
            <a:endParaRPr lang="de-AT"/>
          </a:p>
        </p:txBody>
      </p:sp>
      <p:sp>
        <p:nvSpPr>
          <p:cNvPr id="112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5933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AB685-426D-4A4B-937B-15AB1A9B80C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BD767-8C70-435F-803C-EEF6224E45C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D0494-57E4-4A36-890B-AB8D98C601F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280" y="301626"/>
            <a:ext cx="9104345" cy="835006"/>
          </a:xfrm>
        </p:spPr>
        <p:txBody>
          <a:bodyPr/>
          <a:lstStyle>
            <a:lvl1pPr>
              <a:defRPr sz="3200" b="1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9E653-5F71-42D0-A15C-24EE50CB6FA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182528" y="6851671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1" fontAlgn="base" latinLnBrk="0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Joint Master in Software Engineering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CD911-385A-47F6-BEED-08533A1646F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4B5C3-7C91-493B-A088-34A2D0477B1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C8865-73C7-45B3-A1CD-A77B1C48A4B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DB409-4707-454C-A497-B8023DDB753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2A544-8931-40D0-9B0E-9B21BC35243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08283-28F2-4D8B-9C17-24B1750A156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D7EFE-2B18-48E0-9E59-C8618210888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9" y="301626"/>
            <a:ext cx="8966230" cy="90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+mn-lt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+mn-lt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fld id="{3C32BDF2-5A9C-4013-A418-61C5A0C628A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373188"/>
            <a:ext cx="6659563" cy="66675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2pPr>
      <a:lvl3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3pPr>
      <a:lvl4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4pPr>
      <a:lvl5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5pPr>
      <a:lvl6pPr marL="2514600" indent="-228600" algn="l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6pPr>
      <a:lvl7pPr marL="2971800" indent="-228600" algn="l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7pPr>
      <a:lvl8pPr marL="3429000" indent="-228600" algn="l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8pPr>
      <a:lvl9pPr marL="3886200" indent="-228600" algn="l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88575" cy="763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238" y="6264275"/>
            <a:ext cx="1439862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997075" y="6624638"/>
            <a:ext cx="190976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101000"/>
              </a:lnSpc>
              <a:buFont typeface="Times New Roman" charset="0"/>
              <a:buNone/>
              <a:defRPr/>
            </a:pPr>
            <a:r>
              <a:rPr lang="de-AT" sz="4000" smtClean="0">
                <a:latin typeface="Tahoma" charset="0"/>
              </a:rPr>
              <a:t>Tempus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2pPr>
      <a:lvl3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3pPr>
      <a:lvl4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4pPr>
      <a:lvl5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5pPr>
      <a:lvl6pPr marL="2514600" indent="-228600" algn="l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6pPr>
      <a:lvl7pPr marL="2971800" indent="-228600" algn="l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7pPr>
      <a:lvl8pPr marL="3429000" indent="-228600" algn="l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8pPr>
      <a:lvl9pPr marL="3886200" indent="-228600" algn="l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367904" y="2627709"/>
            <a:ext cx="7344816" cy="2555701"/>
          </a:xfrm>
        </p:spPr>
        <p:txBody>
          <a:bodyPr anchor="b"/>
          <a:lstStyle/>
          <a:p>
            <a:pPr algn="ctr" eaLnBrk="1">
              <a:lnSpc>
                <a:spcPct val="100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sz="3200" b="1" smtClean="0"/>
              <a:t>CS454: </a:t>
            </a:r>
            <a:r>
              <a:rPr lang="en-US" sz="3200" b="1" dirty="0" smtClean="0"/>
              <a:t>Software Engineering-3 </a:t>
            </a:r>
            <a:br>
              <a:rPr lang="en-US" sz="3200" b="1" dirty="0" smtClean="0"/>
            </a:br>
            <a:r>
              <a:rPr lang="en-US" sz="3200" b="1" dirty="0" smtClean="0"/>
              <a:t>Mobile Software Engineering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b="1" dirty="0" smtClean="0">
                <a:solidFill>
                  <a:srgbClr val="FF0000"/>
                </a:solidFill>
              </a:rPr>
              <a:t/>
            </a:r>
            <a:br>
              <a:rPr lang="en-US" sz="3000" b="1" dirty="0" smtClean="0">
                <a:solidFill>
                  <a:srgbClr val="FF0000"/>
                </a:solidFill>
              </a:rPr>
            </a:b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rgbClr val="FF0000"/>
                </a:solidFill>
              </a:rPr>
              <a:t>Mobile Applications Architecture &amp; Design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527425" y="3353122"/>
            <a:ext cx="6659563" cy="66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49636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Service agents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Manages the semantics of </a:t>
            </a:r>
            <a:r>
              <a:rPr lang="en-CA" dirty="0" smtClean="0">
                <a:solidFill>
                  <a:srgbClr val="FF0000"/>
                </a:solidFill>
              </a:rPr>
              <a:t>communicating</a:t>
            </a:r>
            <a:r>
              <a:rPr lang="en-CA" dirty="0" smtClean="0"/>
              <a:t> with </a:t>
            </a:r>
            <a:r>
              <a:rPr lang="en-CA" dirty="0" smtClean="0">
                <a:solidFill>
                  <a:srgbClr val="FF0000"/>
                </a:solidFill>
              </a:rPr>
              <a:t>an external service </a:t>
            </a:r>
            <a:r>
              <a:rPr lang="en-CA" dirty="0" smtClean="0">
                <a:solidFill>
                  <a:schemeClr val="tx1"/>
                </a:solidFill>
              </a:rPr>
              <a:t>which is </a:t>
            </a:r>
            <a:r>
              <a:rPr lang="en-CA" dirty="0" smtClean="0"/>
              <a:t>accessed when a business component uses functionality exposed by this service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Isolate user application from the details of calling diverse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Provide additional services such as basic mapping between the data format exposed by the external service and the data format required by the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75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 key architectural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Separation of concerns: </a:t>
            </a:r>
            <a:r>
              <a:rPr lang="de-DE" dirty="0" smtClean="0"/>
              <a:t>an app should be broken into disjoint components as overlapping functionalities should be avoided</a:t>
            </a:r>
            <a:endParaRPr lang="en-US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Single responsibility:</a:t>
            </a:r>
            <a:r>
              <a:rPr lang="en-CA" b="1" dirty="0" smtClean="0"/>
              <a:t> </a:t>
            </a:r>
            <a:r>
              <a:rPr lang="de-DE" dirty="0" smtClean="0"/>
              <a:t>a component should be responsible for only one specific functionality</a:t>
            </a: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Principle of least knowledge: </a:t>
            </a:r>
            <a:r>
              <a:rPr lang="en-CA" dirty="0" smtClean="0"/>
              <a:t>a component should not know about internal details of other components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Don’t repeat yourself: </a:t>
            </a:r>
            <a:r>
              <a:rPr lang="en-CA" dirty="0" smtClean="0"/>
              <a:t>the functionality should not be duplicated in any more than one component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41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 key architectural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Avoid doing a big design upfront: </a:t>
            </a:r>
            <a:r>
              <a:rPr lang="en-US" dirty="0" smtClean="0"/>
              <a:t>especially, if the requirements are incomplete, unclear or still evolving.</a:t>
            </a: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err="1" smtClean="0">
                <a:solidFill>
                  <a:srgbClr val="FF0000"/>
                </a:solidFill>
              </a:rPr>
              <a:t>Favor</a:t>
            </a:r>
            <a:r>
              <a:rPr lang="en-CA" b="1" dirty="0" smtClean="0">
                <a:solidFill>
                  <a:srgbClr val="FF0000"/>
                </a:solidFill>
              </a:rPr>
              <a:t> composition over inheritance: </a:t>
            </a:r>
            <a:r>
              <a:rPr lang="en-CA" dirty="0" smtClean="0">
                <a:solidFill>
                  <a:schemeClr val="tx1"/>
                </a:solidFill>
              </a:rPr>
              <a:t>to</a:t>
            </a:r>
            <a:r>
              <a:rPr lang="en-CA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avoid dependency among components; </a:t>
            </a:r>
            <a:r>
              <a:rPr lang="en-CA" dirty="0" smtClean="0"/>
              <a:t>inheritance increases dependency between parent and child classes, thereby limiting the reuse of child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Keep cross-cutting code abstracted from the application business logic as much as </a:t>
            </a:r>
            <a:r>
              <a:rPr lang="en-US" b="1" dirty="0" smtClean="0">
                <a:solidFill>
                  <a:srgbClr val="FF0000"/>
                </a:solidFill>
              </a:rPr>
              <a:t>possible: </a:t>
            </a:r>
            <a:r>
              <a:rPr lang="en-CA" dirty="0" smtClean="0"/>
              <a:t>mixing code with business logic can lead to a design that is difficult to extend and maintain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41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user interface </a:t>
            </a:r>
            <a:r>
              <a:rPr lang="en-US" dirty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Support </a:t>
            </a:r>
            <a:r>
              <a:rPr lang="en-US" dirty="0"/>
              <a:t>multiple </a:t>
            </a:r>
            <a:r>
              <a:rPr lang="en-US" dirty="0" smtClean="0"/>
              <a:t>mobile-specific </a:t>
            </a:r>
            <a:r>
              <a:rPr lang="en-US" dirty="0"/>
              <a:t>input </a:t>
            </a:r>
            <a:r>
              <a:rPr lang="en-US" dirty="0" smtClean="0"/>
              <a:t>mechanisms such as touch screens, stylus pens and voice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Take into consideration variability in screen specifications such as </a:t>
            </a:r>
            <a:r>
              <a:rPr lang="en-US" dirty="0" smtClean="0">
                <a:solidFill>
                  <a:srgbClr val="FF0000"/>
                </a:solidFill>
              </a:rPr>
              <a:t>screen size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resolution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supported color depth </a:t>
            </a:r>
            <a:r>
              <a:rPr lang="en-US" dirty="0" smtClean="0"/>
              <a:t>and other screen-specific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user interface should </a:t>
            </a:r>
            <a:r>
              <a:rPr lang="en-US" dirty="0"/>
              <a:t>support both </a:t>
            </a:r>
            <a:r>
              <a:rPr lang="en-US" dirty="0">
                <a:solidFill>
                  <a:srgbClr val="FF0000"/>
                </a:solidFill>
              </a:rPr>
              <a:t>landscape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portrait</a:t>
            </a:r>
            <a:r>
              <a:rPr lang="en-US" dirty="0"/>
              <a:t> </a:t>
            </a:r>
            <a:r>
              <a:rPr lang="en-US" dirty="0" smtClean="0"/>
              <a:t>orientations.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67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user interface </a:t>
            </a:r>
            <a:r>
              <a:rPr lang="en-US" dirty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app should be able to retain and restore a </a:t>
            </a:r>
            <a:r>
              <a:rPr lang="en-US" dirty="0">
                <a:solidFill>
                  <a:srgbClr val="FF0000"/>
                </a:solidFill>
              </a:rPr>
              <a:t>navigation state </a:t>
            </a:r>
            <a:r>
              <a:rPr lang="en-US" dirty="0"/>
              <a:t>for two </a:t>
            </a:r>
            <a:r>
              <a:rPr lang="en-US" dirty="0" smtClean="0"/>
              <a:t>reasons: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switching between apps occurs unpredictably due to events such as receiving a call or a text message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mobile apps usage sessions tend to be short (2 to 9 minutes) leading to frequent opening and closing of a given app.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User experience (UX) </a:t>
            </a:r>
            <a:r>
              <a:rPr lang="en-US" dirty="0" smtClean="0"/>
              <a:t>must be completely addressed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richness and ease of use of the user interface is a prime deciding factor for many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great deal of effort should be spent on interviews, surveys and usability studies to determine common user expectations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67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Cross-cutting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47476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Configuration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FF0000"/>
                </a:solidFill>
              </a:rPr>
              <a:t>Caching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FF0000"/>
                </a:solidFill>
              </a:rPr>
              <a:t>Logging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FF0000"/>
                </a:solidFill>
              </a:rPr>
              <a:t>Power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FF0000"/>
                </a:solidFill>
              </a:rPr>
              <a:t>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Exception handling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41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Cache </a:t>
            </a:r>
            <a:r>
              <a:rPr lang="en-US" dirty="0"/>
              <a:t>static </a:t>
            </a:r>
            <a:r>
              <a:rPr lang="en-US" dirty="0" smtClean="0"/>
              <a:t>data, and not volatile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Caching </a:t>
            </a:r>
            <a:r>
              <a:rPr lang="en-US" dirty="0"/>
              <a:t>sensitive data should be avoided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fastest </a:t>
            </a:r>
            <a:r>
              <a:rPr lang="en-US" dirty="0" smtClean="0"/>
              <a:t>storage option should </a:t>
            </a:r>
            <a:r>
              <a:rPr lang="en-US" dirty="0"/>
              <a:t>be used for caching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Cache </a:t>
            </a:r>
            <a:r>
              <a:rPr lang="en-US" dirty="0"/>
              <a:t>access should be </a:t>
            </a:r>
            <a:r>
              <a:rPr lang="en-US" dirty="0" smtClean="0"/>
              <a:t>thread-safe.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Cached </a:t>
            </a:r>
            <a:r>
              <a:rPr lang="en-US" dirty="0"/>
              <a:t>data should be </a:t>
            </a:r>
            <a:r>
              <a:rPr lang="en-US" dirty="0" smtClean="0"/>
              <a:t>refreshed frequently.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14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49636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 not store sensitive information in log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Consider logging in compressed formats to minimize memory and storage impact when extensive logging is carried out on the device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Use platform features such as health monitoring on the server, and mobile device services on the device, to log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Whenever network connectivity is available , synchronize between the mobile database logs and the server database logs to maintain audit capabilities on the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Decide what constitutes unusual or suspicious activity on a device, and log information </a:t>
            </a:r>
            <a:r>
              <a:rPr lang="en-US" dirty="0" smtClean="0"/>
              <a:t>based on these scenarios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14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management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UI is not updated while the application is in the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Communication methods that use the least amount of power are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Power profiles are implemented to increase performance when device is plugged into external 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Power consumption is considered when using the device CPU, wireless communication, screen, or other power-consuming resources while on battery 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Device functionality is allowed to be powered down when not in use or not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14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Support configurable options to allow the maximum use of device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Consider using </a:t>
            </a:r>
            <a:r>
              <a:rPr lang="en-CA" dirty="0" smtClean="0">
                <a:solidFill>
                  <a:srgbClr val="FF0000"/>
                </a:solidFill>
              </a:rPr>
              <a:t>lazy resource acquisition </a:t>
            </a:r>
            <a:r>
              <a:rPr lang="en-CA" dirty="0" smtClean="0"/>
              <a:t>to optimize for mobile device resource </a:t>
            </a:r>
            <a:r>
              <a:rPr lang="en-US" dirty="0" smtClean="0"/>
              <a:t>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Optimize the application to use the </a:t>
            </a:r>
            <a:r>
              <a:rPr lang="en-US" dirty="0" smtClean="0"/>
              <a:t>minimum amount of memory. T</a:t>
            </a:r>
            <a:r>
              <a:rPr lang="en-CA" dirty="0" smtClean="0"/>
              <a:t>he app may release </a:t>
            </a:r>
            <a:r>
              <a:rPr lang="en-CA" dirty="0" err="1" smtClean="0"/>
              <a:t>uneeded</a:t>
            </a:r>
            <a:r>
              <a:rPr lang="en-CA" dirty="0" smtClean="0"/>
              <a:t> memory when memory is low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Balance performance requirements with power consumption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14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1" dirty="0" smtClean="0">
                <a:latin typeface="+mn-lt"/>
              </a:rPr>
              <a:t>Introduction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1800" indent="-323850" algn="just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/>
              <a:t>This unit </a:t>
            </a:r>
            <a:r>
              <a:rPr lang="en-US" dirty="0" smtClean="0"/>
              <a:t>describes concepts related </a:t>
            </a:r>
            <a:r>
              <a:rPr lang="en-US" dirty="0"/>
              <a:t>to </a:t>
            </a:r>
            <a:r>
              <a:rPr lang="en-US" dirty="0" smtClean="0">
                <a:solidFill>
                  <a:srgbClr val="FF0000"/>
                </a:solidFill>
              </a:rPr>
              <a:t>mobile </a:t>
            </a:r>
            <a:r>
              <a:rPr lang="en-US" dirty="0">
                <a:solidFill>
                  <a:srgbClr val="FF0000"/>
                </a:solidFill>
              </a:rPr>
              <a:t>apps </a:t>
            </a:r>
            <a:r>
              <a:rPr lang="en-US" dirty="0" smtClean="0">
                <a:solidFill>
                  <a:srgbClr val="FF0000"/>
                </a:solidFill>
              </a:rPr>
              <a:t>architecture </a:t>
            </a:r>
            <a:r>
              <a:rPr lang="en-US" dirty="0" smtClean="0"/>
              <a:t>and presents </a:t>
            </a:r>
            <a:r>
              <a:rPr lang="en-US" dirty="0" smtClean="0">
                <a:solidFill>
                  <a:srgbClr val="FF0000"/>
                </a:solidFill>
              </a:rPr>
              <a:t>design guidelines</a:t>
            </a:r>
            <a:r>
              <a:rPr lang="en-US" dirty="0" smtClean="0"/>
              <a:t> for key architecture components.</a:t>
            </a:r>
          </a:p>
          <a:p>
            <a:pPr marL="431800" indent="-323850" algn="just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/>
              <a:t>By the end of this unit, a student should be able to </a:t>
            </a:r>
            <a:r>
              <a:rPr lang="en-CA" dirty="0" smtClean="0"/>
              <a:t>create architecture that meets “best practices”; minimizes costs and maintenance requirements; and promotes usability and extendibility.</a:t>
            </a:r>
            <a:endParaRPr lang="en-US" dirty="0" smtClean="0"/>
          </a:p>
          <a:p>
            <a:pPr marL="431800" indent="-323850" algn="just" eaLnBrk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Concerns &amp;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2800" b="1" dirty="0" smtClean="0">
                <a:solidFill>
                  <a:srgbClr val="FF0000"/>
                </a:solidFill>
              </a:rPr>
              <a:t>When choosing a deployment pattern: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Understand the target physical environment for deployment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Understand the architectural and design constraints based on the deployment </a:t>
            </a:r>
            <a:r>
              <a:rPr lang="en-US" dirty="0" smtClean="0"/>
              <a:t>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Understand the security, performance, quality of service impacts of your deployment environment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34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Concerns &amp;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Server</a:t>
            </a:r>
            <a:r>
              <a:rPr lang="en-US" sz="2800" dirty="0" smtClean="0"/>
              <a:t> vs. </a:t>
            </a:r>
            <a:r>
              <a:rPr lang="en-US" sz="2800" b="1" dirty="0" smtClean="0">
                <a:solidFill>
                  <a:srgbClr val="FF0000"/>
                </a:solidFill>
              </a:rPr>
              <a:t>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Server: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Requires reliable network connection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Business and data layers are placed on the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Mobile device power consumption is not optimized due to permanent connectivity to server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34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Concerns &amp;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49636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Client: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Mobile app permits local processing and allows an occasionally-connected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Business and data layers are embedded in the mobile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Complicated app development specially for different mobile application platforms that must be targeted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Caching should be used to gracefully handle disconnections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Hard to maintain as modifications of business or data layers must be propagated to all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Keeping business data on a mobile device entails a security risk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34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vs</a:t>
            </a:r>
            <a:r>
              <a:rPr lang="en-US" dirty="0" smtClean="0"/>
              <a:t> Non-distributed Deployment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6016" y="1835621"/>
            <a:ext cx="534916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5936" y="4139877"/>
            <a:ext cx="717452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534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Up </a:t>
            </a:r>
            <a:r>
              <a:rPr lang="en-US" dirty="0" err="1" smtClean="0"/>
              <a:t>vs</a:t>
            </a:r>
            <a:r>
              <a:rPr lang="en-US" dirty="0" smtClean="0"/>
              <a:t> Scale Out after deployment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43830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When scaling your application, choose from and combine two basic choices: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Scale Up: </a:t>
            </a:r>
            <a:r>
              <a:rPr lang="en-CA" dirty="0" smtClean="0"/>
              <a:t>Get a bigger box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smtClean="0"/>
              <a:t>add hardware such as processors, RAM, and network interface cards (NICs) to existing servers to support increased capacity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Scale Out: </a:t>
            </a:r>
            <a:r>
              <a:rPr lang="en-CA" dirty="0" smtClean="0"/>
              <a:t>Get more boxes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smtClean="0"/>
              <a:t>add more servers and use load-balancing and clustering solutions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smtClean="0"/>
              <a:t>protects against hardware failures via replication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534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Farm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7864" y="1619597"/>
            <a:ext cx="7560840" cy="513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534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Balanced Cluster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5936" y="1503455"/>
            <a:ext cx="6552728" cy="530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534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 Over Cluster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960" y="1490560"/>
            <a:ext cx="6336704" cy="535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534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3238" y="1475581"/>
            <a:ext cx="9069387" cy="532859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Chapters 1, 2 and 8 </a:t>
            </a:r>
            <a:r>
              <a:rPr lang="en-US" sz="2800" dirty="0" smtClean="0"/>
              <a:t>- J.D. Meier, Alex Homer, David Hill, Jason Taylor, </a:t>
            </a:r>
            <a:r>
              <a:rPr lang="en-US" sz="2800" dirty="0" err="1" smtClean="0"/>
              <a:t>Prashant</a:t>
            </a:r>
            <a:r>
              <a:rPr lang="en-US" sz="2800" dirty="0" smtClean="0"/>
              <a:t> </a:t>
            </a:r>
            <a:r>
              <a:rPr lang="en-US" sz="2800" dirty="0" err="1" smtClean="0"/>
              <a:t>Bansode</a:t>
            </a:r>
            <a:r>
              <a:rPr lang="en-US" sz="2800" dirty="0" smtClean="0"/>
              <a:t>, Lonnie Wall, Rob Boucher </a:t>
            </a:r>
            <a:r>
              <a:rPr lang="en-US" sz="2800" dirty="0" err="1" smtClean="0"/>
              <a:t>Jr</a:t>
            </a:r>
            <a:r>
              <a:rPr lang="en-US" sz="2800" dirty="0" smtClean="0"/>
              <a:t> and </a:t>
            </a:r>
            <a:r>
              <a:rPr lang="en-US" sz="2800" dirty="0" err="1" smtClean="0"/>
              <a:t>Akshay</a:t>
            </a:r>
            <a:r>
              <a:rPr lang="en-US" sz="2800" dirty="0" smtClean="0"/>
              <a:t> </a:t>
            </a:r>
            <a:r>
              <a:rPr lang="en-US" sz="2800" dirty="0" err="1" smtClean="0"/>
              <a:t>Bogawat</a:t>
            </a:r>
            <a:r>
              <a:rPr lang="en-CA" sz="2800" dirty="0" smtClean="0"/>
              <a:t> , “</a:t>
            </a:r>
            <a:r>
              <a:rPr lang="en-US" sz="2800" b="1" dirty="0" smtClean="0"/>
              <a:t>Mobile Application Architecture Guide,”</a:t>
            </a:r>
            <a:r>
              <a:rPr lang="en-US" sz="2800" dirty="0" smtClean="0"/>
              <a:t> Application Architecture Pocket Guide Series</a:t>
            </a:r>
            <a:r>
              <a:rPr lang="en-US" sz="2800" i="1" dirty="0" smtClean="0"/>
              <a:t>, </a:t>
            </a:r>
            <a:r>
              <a:rPr lang="en-CA" sz="2800" dirty="0" smtClean="0"/>
              <a:t>Microsoft Corporation 2008.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3020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585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08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en-US" sz="4400" dirty="0" smtClean="0">
                <a:cs typeface="Microsoft YaHei" charset="0"/>
              </a:rPr>
              <a:t>Thank you for </a:t>
            </a:r>
          </a:p>
          <a:p>
            <a:pPr algn="ctr">
              <a:buFont typeface="Times New Roman" charset="0"/>
              <a:buNone/>
              <a:defRPr/>
            </a:pPr>
            <a:r>
              <a:rPr lang="en-US" sz="4400" dirty="0" smtClean="0">
                <a:cs typeface="Microsoft YaHei" charset="0"/>
              </a:rPr>
              <a:t>your</a:t>
            </a:r>
            <a:r>
              <a:rPr lang="de-AT" sz="4400" smtClean="0">
                <a:cs typeface="Microsoft YaHei" charset="0"/>
              </a:rPr>
              <a:t> </a:t>
            </a:r>
            <a:r>
              <a:rPr lang="en-US" sz="4400" dirty="0" smtClean="0">
                <a:cs typeface="Microsoft YaHei" charset="0"/>
              </a:rPr>
              <a:t>attention.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9" y="301626"/>
            <a:ext cx="8966230" cy="906444"/>
          </a:xfrm>
        </p:spPr>
        <p:txBody>
          <a:bodyPr/>
          <a:lstStyle/>
          <a:p>
            <a:r>
              <a:rPr lang="en-US" sz="4000" b="1" dirty="0" smtClean="0"/>
              <a:t>A typical mobile app architecture</a:t>
            </a:r>
            <a:endParaRPr lang="en-US" sz="4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0192" y="1475581"/>
            <a:ext cx="5472608" cy="535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7783" y="1475581"/>
            <a:ext cx="9792841" cy="53285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Stacked Layers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Business logic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smtClean="0"/>
              <a:t>access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Cross-cutting concerns: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Security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Logging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Caching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interface layer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48916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User Interface (UI) Components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Specify overall Layout and individual UI controls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Allow users to interact with the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Render and format data for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Acquire and validate data input by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UI Process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</a:rPr>
              <a:t>Synchronize and orchestrate user interactions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</a:rPr>
              <a:t>Useful if UI is complicated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</a:rPr>
              <a:t>Separate user process components for common user interaction patterns allow reusability in multiple UIs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04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289602" cy="43830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Application Façade (optional)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Combines multiple business operations </a:t>
            </a:r>
            <a:r>
              <a:rPr lang="en-CA" dirty="0" smtClean="0"/>
              <a:t>into a single message-based operation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The application façade can be accessed from the </a:t>
            </a:r>
            <a:r>
              <a:rPr lang="en-US" dirty="0" smtClean="0"/>
              <a:t>presentation layer using different communication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Business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Provide business services, such as processing business rules and interacting with data access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For example, a business component  can implement a transaction script pattern, which executes multiple operations to manage a transaction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32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Business Entities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used to pass data between business components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The data can represent real-world business entities, such as products and orders, or database entities, such as tables and views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scalar values can be considered as business entities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business entities can also be implemented using data structures such as </a:t>
            </a:r>
            <a:r>
              <a:rPr lang="en-CA" dirty="0" err="1" smtClean="0"/>
              <a:t>DataSets</a:t>
            </a:r>
            <a:r>
              <a:rPr lang="en-CA" dirty="0" smtClean="0"/>
              <a:t> and Extensible </a:t>
            </a:r>
            <a:r>
              <a:rPr lang="en-CA" dirty="0" err="1" smtClean="0"/>
              <a:t>Markup</a:t>
            </a:r>
            <a:r>
              <a:rPr lang="en-CA" dirty="0" smtClean="0"/>
              <a:t> Language (XML) documents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32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48916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Business Workflows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Multiple steps that must be performed in the correct order and orchestrated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Define and coordinate long-running, multi-step business processes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u="sng" dirty="0" smtClean="0"/>
              <a:t>Workflow styles: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Sequential</a:t>
            </a:r>
            <a:r>
              <a:rPr lang="en-US" dirty="0" smtClean="0"/>
              <a:t> - enforces a certain sequence of actions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State-machine</a:t>
            </a:r>
            <a:r>
              <a:rPr lang="en-US" dirty="0" smtClean="0"/>
              <a:t> - remains in a given state and waits till an event occurs before transitioning to another state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Data-driven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workflow is dependent on data values which is specifically for document approval workflows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32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Provides access to data stored in a server or cached at a client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is not </a:t>
            </a:r>
            <a:r>
              <a:rPr lang="en-US" dirty="0" smtClean="0"/>
              <a:t>necessarily relational.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It may be JSON or XML data accessible via web services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Creating the data access layer is largely automated using data access frameworks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75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49636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Data access logic components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Abstract the logic necessary to access underlying data stores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Centralizes data access functionality, which makes the application easier to configure and maintain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0000"/>
                </a:solidFill>
              </a:rPr>
              <a:t>Data helpers / utilities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Consist of specialized libraries and/or custom routines especially designed to maximize data access performance and reduce the development requirements of the </a:t>
            </a:r>
            <a:r>
              <a:rPr lang="en-CA" dirty="0" smtClean="0">
                <a:solidFill>
                  <a:srgbClr val="FF0000"/>
                </a:solidFill>
              </a:rPr>
              <a:t>data access logic components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FF0000"/>
                </a:solidFill>
              </a:rPr>
              <a:t>service agent </a:t>
            </a:r>
            <a:r>
              <a:rPr lang="en-CA" dirty="0" smtClean="0"/>
              <a:t>parts of the </a:t>
            </a:r>
            <a:r>
              <a:rPr lang="en-US" dirty="0" smtClean="0"/>
              <a:t>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Engineering in Mobile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75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ＭＳ Ｐゴシック"/>
        <a:cs typeface="Arial Unicode MS"/>
      </a:majorFont>
      <a:minorFont>
        <a:latin typeface="Tahoma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ＭＳ Ｐゴシック"/>
        <a:cs typeface="Microsoft YaHei"/>
      </a:majorFont>
      <a:minorFont>
        <a:latin typeface="Tahoma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1563</Words>
  <Application>Microsoft Office PowerPoint</Application>
  <PresentationFormat>Custom</PresentationFormat>
  <Paragraphs>211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1_Office Theme</vt:lpstr>
      <vt:lpstr>CS454: Software Engineering-3  Mobile Software Engineering     Mobile Applications Architecture &amp; Design</vt:lpstr>
      <vt:lpstr>Introduction</vt:lpstr>
      <vt:lpstr>A typical mobile app architecture</vt:lpstr>
      <vt:lpstr>User interface layer </vt:lpstr>
      <vt:lpstr>Business logic layer </vt:lpstr>
      <vt:lpstr>Business logic layer </vt:lpstr>
      <vt:lpstr>Business logic layer </vt:lpstr>
      <vt:lpstr>Data access layer </vt:lpstr>
      <vt:lpstr>Data access layer </vt:lpstr>
      <vt:lpstr>Data access layer </vt:lpstr>
      <vt:lpstr>Mobile app key architectural design principles</vt:lpstr>
      <vt:lpstr>Mobile app key architectural design principles</vt:lpstr>
      <vt:lpstr>Mobile user interface guidelines</vt:lpstr>
      <vt:lpstr>Mobile user interface guidelines</vt:lpstr>
      <vt:lpstr>Cross-cutting concerns</vt:lpstr>
      <vt:lpstr>Caching considerations</vt:lpstr>
      <vt:lpstr>Logging considerations</vt:lpstr>
      <vt:lpstr>Power management considerations</vt:lpstr>
      <vt:lpstr>Performance considerations</vt:lpstr>
      <vt:lpstr>Deployment Concerns &amp; Patterns</vt:lpstr>
      <vt:lpstr>Deployment Concerns &amp; Patterns</vt:lpstr>
      <vt:lpstr>Deployment Concerns &amp; Patterns</vt:lpstr>
      <vt:lpstr>Distributed vs Non-distributed Deployment</vt:lpstr>
      <vt:lpstr>Scale Up vs Scale Out after deployment</vt:lpstr>
      <vt:lpstr>Web Farm</vt:lpstr>
      <vt:lpstr>Load Balanced Cluster</vt:lpstr>
      <vt:lpstr>Fail Over Cluster</vt:lpstr>
      <vt:lpstr>References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the presentation</dc:title>
  <dc:creator>DR</dc:creator>
  <cp:lastModifiedBy>Anas Youssef</cp:lastModifiedBy>
  <cp:revision>278</cp:revision>
  <cp:lastPrinted>1601-01-01T00:00:00Z</cp:lastPrinted>
  <dcterms:created xsi:type="dcterms:W3CDTF">2009-04-16T10:32:33Z</dcterms:created>
  <dcterms:modified xsi:type="dcterms:W3CDTF">2018-01-15T10:55:44Z</dcterms:modified>
</cp:coreProperties>
</file>