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7" r:id="rId3"/>
    <p:sldId id="258" r:id="rId4"/>
    <p:sldId id="259" r:id="rId5"/>
    <p:sldId id="260" r:id="rId6"/>
    <p:sldId id="262" r:id="rId7"/>
    <p:sldId id="265" r:id="rId8"/>
    <p:sldId id="263" r:id="rId9"/>
    <p:sldId id="266" r:id="rId10"/>
    <p:sldId id="261"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7" d="100"/>
          <a:sy n="77" d="100"/>
        </p:scale>
        <p:origin x="-43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F17536-978B-43A4-B992-EE5C8A8990E2}" type="datetimeFigureOut">
              <a:rPr lang="x-none" smtClean="0"/>
              <a:pPr/>
              <a:t>11/6/2018</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3A641D-2AC4-41E0-85FC-B11144FCD162}" type="slidenum">
              <a:rPr lang="x-none" smtClean="0"/>
              <a:pPr/>
              <a:t>‹#›</a:t>
            </a:fld>
            <a:endParaRPr lang="x-none"/>
          </a:p>
        </p:txBody>
      </p:sp>
    </p:spTree>
    <p:extLst>
      <p:ext uri="{BB962C8B-B14F-4D97-AF65-F5344CB8AC3E}">
        <p14:creationId xmlns:p14="http://schemas.microsoft.com/office/powerpoint/2010/main" val="2078566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React Native is a JavaScript framework for writing real, natively rendering iOS and Android applications. It’s based on React, Facebook’s JavaScript library for building user interfaces, but instead of targeting the browser, it targets mobile platforms. In other words: if you're a web developer, you can use React Native to write clean, fast mobile apps, from the comfort of a familiar framework and a single JavaScript codebase</a:t>
            </a:r>
            <a:endParaRPr lang="en-US" dirty="0"/>
          </a:p>
        </p:txBody>
      </p:sp>
      <p:sp>
        <p:nvSpPr>
          <p:cNvPr id="4" name="Slide Number Placeholder 3"/>
          <p:cNvSpPr>
            <a:spLocks noGrp="1"/>
          </p:cNvSpPr>
          <p:nvPr>
            <p:ph type="sldNum" sz="quarter" idx="10"/>
          </p:nvPr>
        </p:nvSpPr>
        <p:spPr/>
        <p:txBody>
          <a:bodyPr/>
          <a:lstStyle/>
          <a:p>
            <a:fld id="{9D3A641D-2AC4-41E0-85FC-B11144FCD162}" type="slidenum">
              <a:rPr lang="x-none" smtClean="0"/>
              <a:pPr/>
              <a:t>8</a:t>
            </a:fld>
            <a:endParaRPr lang="x-none"/>
          </a:p>
        </p:txBody>
      </p:sp>
    </p:spTree>
    <p:extLst>
      <p:ext uri="{BB962C8B-B14F-4D97-AF65-F5344CB8AC3E}">
        <p14:creationId xmlns:p14="http://schemas.microsoft.com/office/powerpoint/2010/main" val="423706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sz="1200" b="1" kern="1200" dirty="0">
                <a:solidFill>
                  <a:schemeClr val="tx1"/>
                </a:solidFill>
                <a:effectLst/>
                <a:latin typeface="+mn-lt"/>
                <a:ea typeface="+mn-ea"/>
                <a:cs typeface="+mn-cs"/>
              </a:rPr>
              <a:t>React Native</a:t>
            </a:r>
            <a:r>
              <a:rPr lang="x-none" sz="1200" kern="1200" dirty="0">
                <a:solidFill>
                  <a:schemeClr val="tx1"/>
                </a:solidFill>
                <a:effectLst/>
                <a:latin typeface="+mn-lt"/>
                <a:ea typeface="+mn-ea"/>
                <a:cs typeface="+mn-cs"/>
              </a:rPr>
              <a:t> — The trend for using React Native has improved considerably. Thousands of websites use this tool, right from Fortune 500 companies to new </a:t>
            </a:r>
            <a:r>
              <a:rPr lang="x-none" sz="1200" kern="1200" dirty="0" err="1">
                <a:solidFill>
                  <a:schemeClr val="tx1"/>
                </a:solidFill>
                <a:effectLst/>
                <a:latin typeface="+mn-lt"/>
                <a:ea typeface="+mn-ea"/>
                <a:cs typeface="+mn-cs"/>
              </a:rPr>
              <a:t>startups</a:t>
            </a:r>
            <a:r>
              <a:rPr lang="x-none" sz="1200" kern="1200" dirty="0">
                <a:solidFill>
                  <a:schemeClr val="tx1"/>
                </a:solidFill>
                <a:effectLst/>
                <a:latin typeface="+mn-lt"/>
                <a:ea typeface="+mn-ea"/>
                <a:cs typeface="+mn-cs"/>
              </a:rPr>
              <a:t>. Lazada (German e-commerce company), Guardian (British daily newspaper), ScienceDirect (Science journals and articles) and the Frontline Recruitment Group are just a few of the websites using React Native. That’s not all — Facebook, Skype, Facebook Ads Manager, Tesla and Walmart also use this tool.</a:t>
            </a:r>
          </a:p>
          <a:p>
            <a:r>
              <a:rPr lang="en-US" sz="1200" kern="1200" dirty="0">
                <a:solidFill>
                  <a:schemeClr val="tx1"/>
                </a:solidFill>
                <a:effectLst/>
                <a:latin typeface="+mn-lt"/>
                <a:ea typeface="+mn-ea"/>
                <a:cs typeface="+mn-cs"/>
              </a:rPr>
              <a:t>React Native was first only made for </a:t>
            </a:r>
            <a:r>
              <a:rPr lang="en-US" sz="1200" kern="1200" dirty="0" err="1">
                <a:solidFill>
                  <a:schemeClr val="tx1"/>
                </a:solidFill>
                <a:effectLst/>
                <a:latin typeface="+mn-lt"/>
                <a:ea typeface="+mn-ea"/>
                <a:cs typeface="+mn-cs"/>
              </a:rPr>
              <a:t>ios</a:t>
            </a:r>
            <a:r>
              <a:rPr lang="en-US" sz="1200" kern="1200" dirty="0">
                <a:solidFill>
                  <a:schemeClr val="tx1"/>
                </a:solidFill>
                <a:effectLst/>
                <a:latin typeface="+mn-lt"/>
                <a:ea typeface="+mn-ea"/>
                <a:cs typeface="+mn-cs"/>
              </a:rPr>
              <a:t> but then </a:t>
            </a:r>
            <a:r>
              <a:rPr lang="en-US" sz="1200" kern="1200" dirty="0" err="1">
                <a:solidFill>
                  <a:schemeClr val="tx1"/>
                </a:solidFill>
                <a:effectLst/>
                <a:latin typeface="+mn-lt"/>
                <a:ea typeface="+mn-ea"/>
                <a:cs typeface="+mn-cs"/>
              </a:rPr>
              <a:t>facebook</a:t>
            </a:r>
            <a:r>
              <a:rPr lang="en-US" sz="1200" kern="1200" dirty="0">
                <a:solidFill>
                  <a:schemeClr val="tx1"/>
                </a:solidFill>
                <a:effectLst/>
                <a:latin typeface="+mn-lt"/>
                <a:ea typeface="+mn-ea"/>
                <a:cs typeface="+mn-cs"/>
              </a:rPr>
              <a:t> developed its support for android as well. </a:t>
            </a:r>
            <a:endParaRPr lang="x-none" sz="1200" kern="1200" dirty="0">
              <a:solidFill>
                <a:schemeClr val="tx1"/>
              </a:solidFill>
              <a:effectLst/>
              <a:latin typeface="+mn-lt"/>
              <a:ea typeface="+mn-ea"/>
              <a:cs typeface="+mn-cs"/>
            </a:endParaRPr>
          </a:p>
          <a:p>
            <a:endParaRPr lang="x-none" dirty="0"/>
          </a:p>
        </p:txBody>
      </p:sp>
      <p:sp>
        <p:nvSpPr>
          <p:cNvPr id="4" name="Slide Number Placeholder 3"/>
          <p:cNvSpPr>
            <a:spLocks noGrp="1"/>
          </p:cNvSpPr>
          <p:nvPr>
            <p:ph type="sldNum" sz="quarter" idx="5"/>
          </p:nvPr>
        </p:nvSpPr>
        <p:spPr/>
        <p:txBody>
          <a:bodyPr/>
          <a:lstStyle/>
          <a:p>
            <a:fld id="{9D3A641D-2AC4-41E0-85FC-B11144FCD162}" type="slidenum">
              <a:rPr lang="x-none" smtClean="0"/>
              <a:pPr/>
              <a:t>10</a:t>
            </a:fld>
            <a:endParaRPr lang="x-none"/>
          </a:p>
        </p:txBody>
      </p:sp>
    </p:spTree>
    <p:extLst>
      <p:ext uri="{BB962C8B-B14F-4D97-AF65-F5344CB8AC3E}">
        <p14:creationId xmlns:p14="http://schemas.microsoft.com/office/powerpoint/2010/main" val="3203158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AD562A-8959-43D2-BA1F-4C6E9E18DF37}" type="datetimeFigureOut">
              <a:rPr lang="x-none" smtClean="0"/>
              <a:pPr/>
              <a:t>11/6/2018</a:t>
            </a:fld>
            <a:endParaRPr lang="x-none"/>
          </a:p>
        </p:txBody>
      </p:sp>
      <p:sp>
        <p:nvSpPr>
          <p:cNvPr id="5" name="Footer Placeholder 4"/>
          <p:cNvSpPr>
            <a:spLocks noGrp="1"/>
          </p:cNvSpPr>
          <p:nvPr>
            <p:ph type="ftr" sz="quarter" idx="11"/>
          </p:nvPr>
        </p:nvSpPr>
        <p:spPr>
          <a:xfrm>
            <a:off x="5332412" y="5883275"/>
            <a:ext cx="4324044" cy="365125"/>
          </a:xfrm>
        </p:spPr>
        <p:txBody>
          <a:bodyPr/>
          <a:lstStyle/>
          <a:p>
            <a:endParaRPr lang="x-none"/>
          </a:p>
        </p:txBody>
      </p:sp>
      <p:sp>
        <p:nvSpPr>
          <p:cNvPr id="6" name="Slide Number Placeholder 5"/>
          <p:cNvSpPr>
            <a:spLocks noGrp="1"/>
          </p:cNvSpPr>
          <p:nvPr>
            <p:ph type="sldNum" sz="quarter" idx="12"/>
          </p:nvPr>
        </p:nvSpPr>
        <p:spPr/>
        <p:txBody>
          <a:bodyPr/>
          <a:lstStyle/>
          <a:p>
            <a:fld id="{F3453CE6-EEB9-4597-9C5B-E810B0EA5A50}" type="slidenum">
              <a:rPr lang="x-none" smtClean="0"/>
              <a:pPr/>
              <a:t>‹#›</a:t>
            </a:fld>
            <a:endParaRPr lang="x-none"/>
          </a:p>
        </p:txBody>
      </p:sp>
    </p:spTree>
    <p:extLst>
      <p:ext uri="{BB962C8B-B14F-4D97-AF65-F5344CB8AC3E}">
        <p14:creationId xmlns:p14="http://schemas.microsoft.com/office/powerpoint/2010/main" val="3466095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DAD562A-8959-43D2-BA1F-4C6E9E18DF37}" type="datetimeFigureOut">
              <a:rPr lang="x-none" smtClean="0"/>
              <a:pPr/>
              <a:t>11/6/2018</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F3453CE6-EEB9-4597-9C5B-E810B0EA5A50}" type="slidenum">
              <a:rPr lang="x-none" smtClean="0"/>
              <a:pPr/>
              <a:t>‹#›</a:t>
            </a:fld>
            <a:endParaRPr lang="x-none"/>
          </a:p>
        </p:txBody>
      </p:sp>
    </p:spTree>
    <p:extLst>
      <p:ext uri="{BB962C8B-B14F-4D97-AF65-F5344CB8AC3E}">
        <p14:creationId xmlns:p14="http://schemas.microsoft.com/office/powerpoint/2010/main" val="4193098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AD562A-8959-43D2-BA1F-4C6E9E18DF37}" type="datetimeFigureOut">
              <a:rPr lang="x-none" smtClean="0"/>
              <a:pPr/>
              <a:t>11/6/2018</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F3453CE6-EEB9-4597-9C5B-E810B0EA5A50}" type="slidenum">
              <a:rPr lang="x-none" smtClean="0"/>
              <a:pPr/>
              <a:t>‹#›</a:t>
            </a:fld>
            <a:endParaRPr lang="x-none"/>
          </a:p>
        </p:txBody>
      </p:sp>
    </p:spTree>
    <p:extLst>
      <p:ext uri="{BB962C8B-B14F-4D97-AF65-F5344CB8AC3E}">
        <p14:creationId xmlns:p14="http://schemas.microsoft.com/office/powerpoint/2010/main" val="755049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AD562A-8959-43D2-BA1F-4C6E9E18DF37}" type="datetimeFigureOut">
              <a:rPr lang="x-none" smtClean="0"/>
              <a:pPr/>
              <a:t>11/6/2018</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F3453CE6-EEB9-4597-9C5B-E810B0EA5A50}" type="slidenum">
              <a:rPr lang="x-none" smtClean="0"/>
              <a:pPr/>
              <a:t>‹#›</a:t>
            </a:fld>
            <a:endParaRPr lang="x-none"/>
          </a:p>
        </p:txBody>
      </p:sp>
    </p:spTree>
    <p:extLst>
      <p:ext uri="{BB962C8B-B14F-4D97-AF65-F5344CB8AC3E}">
        <p14:creationId xmlns:p14="http://schemas.microsoft.com/office/powerpoint/2010/main" val="2849838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AD562A-8959-43D2-BA1F-4C6E9E18DF37}" type="datetimeFigureOut">
              <a:rPr lang="x-none" smtClean="0"/>
              <a:pPr/>
              <a:t>11/6/2018</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F3453CE6-EEB9-4597-9C5B-E810B0EA5A50}" type="slidenum">
              <a:rPr lang="x-none" smtClean="0"/>
              <a:pPr/>
              <a:t>‹#›</a:t>
            </a:fld>
            <a:endParaRPr lang="x-none"/>
          </a:p>
        </p:txBody>
      </p:sp>
    </p:spTree>
    <p:extLst>
      <p:ext uri="{BB962C8B-B14F-4D97-AF65-F5344CB8AC3E}">
        <p14:creationId xmlns:p14="http://schemas.microsoft.com/office/powerpoint/2010/main" val="306750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AD562A-8959-43D2-BA1F-4C6E9E18DF37}" type="datetimeFigureOut">
              <a:rPr lang="x-none" smtClean="0"/>
              <a:pPr/>
              <a:t>11/6/2018</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F3453CE6-EEB9-4597-9C5B-E810B0EA5A50}" type="slidenum">
              <a:rPr lang="x-none" smtClean="0"/>
              <a:pPr/>
              <a:t>‹#›</a:t>
            </a:fld>
            <a:endParaRPr lang="x-none"/>
          </a:p>
        </p:txBody>
      </p:sp>
    </p:spTree>
    <p:extLst>
      <p:ext uri="{BB962C8B-B14F-4D97-AF65-F5344CB8AC3E}">
        <p14:creationId xmlns:p14="http://schemas.microsoft.com/office/powerpoint/2010/main" val="16320648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AD562A-8959-43D2-BA1F-4C6E9E18DF37}" type="datetimeFigureOut">
              <a:rPr lang="x-none" smtClean="0"/>
              <a:pPr/>
              <a:t>11/6/2018</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F3453CE6-EEB9-4597-9C5B-E810B0EA5A50}" type="slidenum">
              <a:rPr lang="x-none" smtClean="0"/>
              <a:pPr/>
              <a:t>‹#›</a:t>
            </a:fld>
            <a:endParaRPr lang="x-none"/>
          </a:p>
        </p:txBody>
      </p:sp>
    </p:spTree>
    <p:extLst>
      <p:ext uri="{BB962C8B-B14F-4D97-AF65-F5344CB8AC3E}">
        <p14:creationId xmlns:p14="http://schemas.microsoft.com/office/powerpoint/2010/main" val="1769949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AD562A-8959-43D2-BA1F-4C6E9E18DF37}" type="datetimeFigureOut">
              <a:rPr lang="x-none" smtClean="0"/>
              <a:pPr/>
              <a:t>11/6/2018</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F3453CE6-EEB9-4597-9C5B-E810B0EA5A50}" type="slidenum">
              <a:rPr lang="x-none" smtClean="0"/>
              <a:pPr/>
              <a:t>‹#›</a:t>
            </a:fld>
            <a:endParaRPr lang="x-none"/>
          </a:p>
        </p:txBody>
      </p:sp>
    </p:spTree>
    <p:extLst>
      <p:ext uri="{BB962C8B-B14F-4D97-AF65-F5344CB8AC3E}">
        <p14:creationId xmlns:p14="http://schemas.microsoft.com/office/powerpoint/2010/main" val="2985928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AD562A-8959-43D2-BA1F-4C6E9E18DF37}" type="datetimeFigureOut">
              <a:rPr lang="x-none" smtClean="0"/>
              <a:pPr/>
              <a:t>11/6/2018</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F3453CE6-EEB9-4597-9C5B-E810B0EA5A50}" type="slidenum">
              <a:rPr lang="x-none" smtClean="0"/>
              <a:pPr/>
              <a:t>‹#›</a:t>
            </a:fld>
            <a:endParaRPr lang="x-none"/>
          </a:p>
        </p:txBody>
      </p:sp>
    </p:spTree>
    <p:extLst>
      <p:ext uri="{BB962C8B-B14F-4D97-AF65-F5344CB8AC3E}">
        <p14:creationId xmlns:p14="http://schemas.microsoft.com/office/powerpoint/2010/main" val="456658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AD562A-8959-43D2-BA1F-4C6E9E18DF37}" type="datetimeFigureOut">
              <a:rPr lang="x-none" smtClean="0"/>
              <a:pPr/>
              <a:t>11/6/2018</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a:xfrm>
            <a:off x="10951856" y="5867131"/>
            <a:ext cx="551167" cy="365125"/>
          </a:xfrm>
        </p:spPr>
        <p:txBody>
          <a:bodyPr/>
          <a:lstStyle/>
          <a:p>
            <a:fld id="{F3453CE6-EEB9-4597-9C5B-E810B0EA5A50}" type="slidenum">
              <a:rPr lang="x-none" smtClean="0"/>
              <a:pPr/>
              <a:t>‹#›</a:t>
            </a:fld>
            <a:endParaRPr lang="x-none"/>
          </a:p>
        </p:txBody>
      </p:sp>
    </p:spTree>
    <p:extLst>
      <p:ext uri="{BB962C8B-B14F-4D97-AF65-F5344CB8AC3E}">
        <p14:creationId xmlns:p14="http://schemas.microsoft.com/office/powerpoint/2010/main" val="93142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AD562A-8959-43D2-BA1F-4C6E9E18DF37}" type="datetimeFigureOut">
              <a:rPr lang="x-none" smtClean="0"/>
              <a:pPr/>
              <a:t>11/6/2018</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F3453CE6-EEB9-4597-9C5B-E810B0EA5A50}" type="slidenum">
              <a:rPr lang="x-none" smtClean="0"/>
              <a:pPr/>
              <a:t>‹#›</a:t>
            </a:fld>
            <a:endParaRPr lang="x-none"/>
          </a:p>
        </p:txBody>
      </p:sp>
    </p:spTree>
    <p:extLst>
      <p:ext uri="{BB962C8B-B14F-4D97-AF65-F5344CB8AC3E}">
        <p14:creationId xmlns:p14="http://schemas.microsoft.com/office/powerpoint/2010/main" val="4007939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AD562A-8959-43D2-BA1F-4C6E9E18DF37}" type="datetimeFigureOut">
              <a:rPr lang="x-none" smtClean="0"/>
              <a:pPr/>
              <a:t>11/6/2018</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F3453CE6-EEB9-4597-9C5B-E810B0EA5A50}" type="slidenum">
              <a:rPr lang="x-none" smtClean="0"/>
              <a:pPr/>
              <a:t>‹#›</a:t>
            </a:fld>
            <a:endParaRPr lang="x-none"/>
          </a:p>
        </p:txBody>
      </p:sp>
    </p:spTree>
    <p:extLst>
      <p:ext uri="{BB962C8B-B14F-4D97-AF65-F5344CB8AC3E}">
        <p14:creationId xmlns:p14="http://schemas.microsoft.com/office/powerpoint/2010/main" val="559834870"/>
      </p:ext>
    </p:extLst>
  </p:cSld>
  <p:clrMapOvr>
    <a:masterClrMapping/>
  </p:clrMapOvr>
  <p:extLst>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AD562A-8959-43D2-BA1F-4C6E9E18DF37}" type="datetimeFigureOut">
              <a:rPr lang="x-none" smtClean="0"/>
              <a:pPr/>
              <a:t>11/6/2018</a:t>
            </a:fld>
            <a:endParaRPr lang="x-none"/>
          </a:p>
        </p:txBody>
      </p:sp>
      <p:sp>
        <p:nvSpPr>
          <p:cNvPr id="8" name="Footer Placeholder 7"/>
          <p:cNvSpPr>
            <a:spLocks noGrp="1"/>
          </p:cNvSpPr>
          <p:nvPr>
            <p:ph type="ftr" sz="quarter" idx="11"/>
          </p:nvPr>
        </p:nvSpPr>
        <p:spPr/>
        <p:txBody>
          <a:bodyPr/>
          <a:lstStyle/>
          <a:p>
            <a:endParaRPr lang="x-none"/>
          </a:p>
        </p:txBody>
      </p:sp>
      <p:sp>
        <p:nvSpPr>
          <p:cNvPr id="9" name="Slide Number Placeholder 8"/>
          <p:cNvSpPr>
            <a:spLocks noGrp="1"/>
          </p:cNvSpPr>
          <p:nvPr>
            <p:ph type="sldNum" sz="quarter" idx="12"/>
          </p:nvPr>
        </p:nvSpPr>
        <p:spPr/>
        <p:txBody>
          <a:bodyPr/>
          <a:lstStyle/>
          <a:p>
            <a:fld id="{F3453CE6-EEB9-4597-9C5B-E810B0EA5A50}" type="slidenum">
              <a:rPr lang="x-none" smtClean="0"/>
              <a:pPr/>
              <a:t>‹#›</a:t>
            </a:fld>
            <a:endParaRPr lang="x-none"/>
          </a:p>
        </p:txBody>
      </p:sp>
    </p:spTree>
    <p:extLst>
      <p:ext uri="{BB962C8B-B14F-4D97-AF65-F5344CB8AC3E}">
        <p14:creationId xmlns:p14="http://schemas.microsoft.com/office/powerpoint/2010/main" val="2760682592"/>
      </p:ext>
    </p:extLst>
  </p:cSld>
  <p:clrMapOvr>
    <a:masterClrMapping/>
  </p:clrMapOvr>
  <p:extLst>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AD562A-8959-43D2-BA1F-4C6E9E18DF37}" type="datetimeFigureOut">
              <a:rPr lang="x-none" smtClean="0"/>
              <a:pPr/>
              <a:t>11/6/2018</a:t>
            </a:fld>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p:txBody>
          <a:bodyPr/>
          <a:lstStyle/>
          <a:p>
            <a:fld id="{F3453CE6-EEB9-4597-9C5B-E810B0EA5A50}" type="slidenum">
              <a:rPr lang="x-none" smtClean="0"/>
              <a:pPr/>
              <a:t>‹#›</a:t>
            </a:fld>
            <a:endParaRPr lang="x-none"/>
          </a:p>
        </p:txBody>
      </p:sp>
    </p:spTree>
    <p:extLst>
      <p:ext uri="{BB962C8B-B14F-4D97-AF65-F5344CB8AC3E}">
        <p14:creationId xmlns:p14="http://schemas.microsoft.com/office/powerpoint/2010/main" val="414917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AD562A-8959-43D2-BA1F-4C6E9E18DF37}" type="datetimeFigureOut">
              <a:rPr lang="x-none" smtClean="0"/>
              <a:pPr/>
              <a:t>11/6/2018</a:t>
            </a:fld>
            <a:endParaRPr lang="x-none"/>
          </a:p>
        </p:txBody>
      </p:sp>
      <p:sp>
        <p:nvSpPr>
          <p:cNvPr id="3" name="Footer Placeholder 2"/>
          <p:cNvSpPr>
            <a:spLocks noGrp="1"/>
          </p:cNvSpPr>
          <p:nvPr>
            <p:ph type="ftr" sz="quarter" idx="11"/>
          </p:nvPr>
        </p:nvSpPr>
        <p:spPr/>
        <p:txBody>
          <a:bodyPr/>
          <a:lstStyle/>
          <a:p>
            <a:endParaRPr lang="x-none"/>
          </a:p>
        </p:txBody>
      </p:sp>
      <p:sp>
        <p:nvSpPr>
          <p:cNvPr id="4" name="Slide Number Placeholder 3"/>
          <p:cNvSpPr>
            <a:spLocks noGrp="1"/>
          </p:cNvSpPr>
          <p:nvPr>
            <p:ph type="sldNum" sz="quarter" idx="12"/>
          </p:nvPr>
        </p:nvSpPr>
        <p:spPr/>
        <p:txBody>
          <a:bodyPr/>
          <a:lstStyle/>
          <a:p>
            <a:fld id="{F3453CE6-EEB9-4597-9C5B-E810B0EA5A50}" type="slidenum">
              <a:rPr lang="x-none" smtClean="0"/>
              <a:pPr/>
              <a:t>‹#›</a:t>
            </a:fld>
            <a:endParaRPr lang="x-none"/>
          </a:p>
        </p:txBody>
      </p:sp>
    </p:spTree>
    <p:extLst>
      <p:ext uri="{BB962C8B-B14F-4D97-AF65-F5344CB8AC3E}">
        <p14:creationId xmlns:p14="http://schemas.microsoft.com/office/powerpoint/2010/main" val="1563026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DAD562A-8959-43D2-BA1F-4C6E9E18DF37}" type="datetimeFigureOut">
              <a:rPr lang="x-none" smtClean="0"/>
              <a:pPr/>
              <a:t>11/6/2018</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F3453CE6-EEB9-4597-9C5B-E810B0EA5A50}" type="slidenum">
              <a:rPr lang="x-none" smtClean="0"/>
              <a:pPr/>
              <a:t>‹#›</a:t>
            </a:fld>
            <a:endParaRPr lang="x-none"/>
          </a:p>
        </p:txBody>
      </p:sp>
    </p:spTree>
    <p:extLst>
      <p:ext uri="{BB962C8B-B14F-4D97-AF65-F5344CB8AC3E}">
        <p14:creationId xmlns:p14="http://schemas.microsoft.com/office/powerpoint/2010/main" val="498403456"/>
      </p:ext>
    </p:extLst>
  </p:cSld>
  <p:clrMapOvr>
    <a:masterClrMapping/>
  </p:clrMapOvr>
  <p:extLst>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DAD562A-8959-43D2-BA1F-4C6E9E18DF37}" type="datetimeFigureOut">
              <a:rPr lang="x-none" smtClean="0"/>
              <a:pPr/>
              <a:t>11/6/2018</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F3453CE6-EEB9-4597-9C5B-E810B0EA5A50}" type="slidenum">
              <a:rPr lang="x-none" smtClean="0"/>
              <a:pPr/>
              <a:t>‹#›</a:t>
            </a:fld>
            <a:endParaRPr lang="x-none"/>
          </a:p>
        </p:txBody>
      </p:sp>
    </p:spTree>
    <p:extLst>
      <p:ext uri="{BB962C8B-B14F-4D97-AF65-F5344CB8AC3E}">
        <p14:creationId xmlns:p14="http://schemas.microsoft.com/office/powerpoint/2010/main" val="2443052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DAD562A-8959-43D2-BA1F-4C6E9E18DF37}" type="datetimeFigureOut">
              <a:rPr lang="x-none" smtClean="0"/>
              <a:pPr/>
              <a:t>11/6/2018</a:t>
            </a:fld>
            <a:endParaRPr lang="x-none"/>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x-none"/>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453CE6-EEB9-4597-9C5B-E810B0EA5A50}" type="slidenum">
              <a:rPr lang="x-none" smtClean="0"/>
              <a:pPr/>
              <a:t>‹#›</a:t>
            </a:fld>
            <a:endParaRPr lang="x-none"/>
          </a:p>
        </p:txBody>
      </p:sp>
    </p:spTree>
    <p:extLst>
      <p:ext uri="{BB962C8B-B14F-4D97-AF65-F5344CB8AC3E}">
        <p14:creationId xmlns:p14="http://schemas.microsoft.com/office/powerpoint/2010/main" val="41549282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B04593-9E6D-4CEF-B45F-09315A4EB406}"/>
              </a:ext>
            </a:extLst>
          </p:cNvPr>
          <p:cNvSpPr>
            <a:spLocks noGrp="1"/>
          </p:cNvSpPr>
          <p:nvPr>
            <p:ph type="ctrTitle"/>
          </p:nvPr>
        </p:nvSpPr>
        <p:spPr>
          <a:xfrm>
            <a:off x="1117357" y="1300169"/>
            <a:ext cx="8574622" cy="2616199"/>
          </a:xfrm>
        </p:spPr>
        <p:txBody>
          <a:bodyPr/>
          <a:lstStyle/>
          <a:p>
            <a:r>
              <a:rPr lang="en-US" dirty="0"/>
              <a:t>Cross Platform Development tool</a:t>
            </a:r>
            <a:endParaRPr lang="x-none" dirty="0"/>
          </a:p>
        </p:txBody>
      </p:sp>
      <p:sp>
        <p:nvSpPr>
          <p:cNvPr id="3" name="Subtitle 2">
            <a:extLst>
              <a:ext uri="{FF2B5EF4-FFF2-40B4-BE49-F238E27FC236}">
                <a16:creationId xmlns="" xmlns:a16="http://schemas.microsoft.com/office/drawing/2014/main" id="{2C163FA3-7F93-4057-A9A7-B2C5CA7EB1F1}"/>
              </a:ext>
            </a:extLst>
          </p:cNvPr>
          <p:cNvSpPr>
            <a:spLocks noGrp="1"/>
          </p:cNvSpPr>
          <p:nvPr>
            <p:ph type="subTitle" idx="1"/>
          </p:nvPr>
        </p:nvSpPr>
        <p:spPr>
          <a:xfrm>
            <a:off x="3325770" y="3916368"/>
            <a:ext cx="6987645" cy="1388534"/>
          </a:xfrm>
        </p:spPr>
        <p:txBody>
          <a:bodyPr/>
          <a:lstStyle/>
          <a:p>
            <a:r>
              <a:rPr lang="en-US" dirty="0"/>
              <a:t>Presented by </a:t>
            </a:r>
            <a:r>
              <a:rPr lang="en-US"/>
              <a:t>Ahmed </a:t>
            </a:r>
            <a:r>
              <a:rPr lang="en-US" smtClean="0"/>
              <a:t>Ali </a:t>
            </a:r>
            <a:r>
              <a:rPr lang="en-US" dirty="0"/>
              <a:t>and Mohamad Hatem</a:t>
            </a:r>
            <a:endParaRPr lang="x-none" dirty="0"/>
          </a:p>
        </p:txBody>
      </p:sp>
    </p:spTree>
    <p:extLst>
      <p:ext uri="{BB962C8B-B14F-4D97-AF65-F5344CB8AC3E}">
        <p14:creationId xmlns:p14="http://schemas.microsoft.com/office/powerpoint/2010/main" val="3650690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FE4AFB-5EA7-459A-93AC-3B4A876E25FF}"/>
              </a:ext>
            </a:extLst>
          </p:cNvPr>
          <p:cNvSpPr>
            <a:spLocks noGrp="1"/>
          </p:cNvSpPr>
          <p:nvPr>
            <p:ph type="title"/>
          </p:nvPr>
        </p:nvSpPr>
        <p:spPr/>
        <p:txBody>
          <a:bodyPr/>
          <a:lstStyle/>
          <a:p>
            <a:r>
              <a:rPr lang="x-none" dirty="0"/>
              <a:t>Market Share</a:t>
            </a:r>
            <a:br>
              <a:rPr lang="x-none" dirty="0"/>
            </a:br>
            <a:endParaRPr lang="x-none" dirty="0"/>
          </a:p>
        </p:txBody>
      </p:sp>
      <p:pic>
        <p:nvPicPr>
          <p:cNvPr id="4" name="Picture 3" descr="https://cdn-images-1.medium.com/max/1600/0*7Z8ZemPQ0MSiGURw.png">
            <a:extLst>
              <a:ext uri="{FF2B5EF4-FFF2-40B4-BE49-F238E27FC236}">
                <a16:creationId xmlns="" xmlns:a16="http://schemas.microsoft.com/office/drawing/2014/main" id="{DD5AE5B0-36CD-42B9-89E7-87DE09A9597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4091" y="2530136"/>
            <a:ext cx="8879149" cy="3397188"/>
          </a:xfrm>
          <a:prstGeom prst="rect">
            <a:avLst/>
          </a:prstGeom>
          <a:noFill/>
          <a:ln>
            <a:noFill/>
          </a:ln>
        </p:spPr>
      </p:pic>
    </p:spTree>
    <p:extLst>
      <p:ext uri="{BB962C8B-B14F-4D97-AF65-F5344CB8AC3E}">
        <p14:creationId xmlns:p14="http://schemas.microsoft.com/office/powerpoint/2010/main" val="34076718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EDF73A-BD13-4C10-8598-5C84BBBF265D}"/>
              </a:ext>
            </a:extLst>
          </p:cNvPr>
          <p:cNvSpPr>
            <a:spLocks noGrp="1"/>
          </p:cNvSpPr>
          <p:nvPr>
            <p:ph type="title"/>
          </p:nvPr>
        </p:nvSpPr>
        <p:spPr>
          <a:xfrm>
            <a:off x="1395535" y="2425823"/>
            <a:ext cx="10018713" cy="1752599"/>
          </a:xfrm>
        </p:spPr>
        <p:txBody>
          <a:bodyPr>
            <a:normAutofit fontScale="90000"/>
          </a:bodyPr>
          <a:lstStyle/>
          <a:p>
            <a:r>
              <a:rPr lang="en-US" dirty="0"/>
              <a:t>Thank </a:t>
            </a:r>
            <a:r>
              <a:rPr lang="en-US" dirty="0" smtClean="0"/>
              <a:t>you</a:t>
            </a:r>
            <a:br>
              <a:rPr lang="en-US" dirty="0" smtClean="0"/>
            </a:br>
            <a:r>
              <a:rPr lang="en-US" dirty="0" err="1" smtClean="0"/>
              <a:t>lazem</a:t>
            </a:r>
            <a:r>
              <a:rPr lang="en-US" dirty="0" smtClean="0"/>
              <a:t> abos 3la document tab3an </a:t>
            </a:r>
            <a:br>
              <a:rPr lang="en-US" dirty="0" smtClean="0"/>
            </a:br>
            <a:r>
              <a:rPr lang="en-US" dirty="0" smtClean="0"/>
              <a:t>so2al in </a:t>
            </a:r>
            <a:r>
              <a:rPr lang="en-US" smtClean="0"/>
              <a:t>exam **compilation time</a:t>
            </a:r>
            <a:r>
              <a:rPr lang="en-US" smtClean="0"/>
              <a:t> **</a:t>
            </a:r>
            <a:endParaRPr lang="x-none" dirty="0"/>
          </a:p>
        </p:txBody>
      </p:sp>
    </p:spTree>
    <p:extLst>
      <p:ext uri="{BB962C8B-B14F-4D97-AF65-F5344CB8AC3E}">
        <p14:creationId xmlns:p14="http://schemas.microsoft.com/office/powerpoint/2010/main" val="13593995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C6C61B-7492-480A-A75F-01F7C0825F3C}"/>
              </a:ext>
            </a:extLst>
          </p:cNvPr>
          <p:cNvSpPr>
            <a:spLocks noGrp="1"/>
          </p:cNvSpPr>
          <p:nvPr>
            <p:ph type="title"/>
          </p:nvPr>
        </p:nvSpPr>
        <p:spPr/>
        <p:txBody>
          <a:bodyPr/>
          <a:lstStyle/>
          <a:p>
            <a:r>
              <a:rPr lang="en-US" dirty="0"/>
              <a:t>Overview</a:t>
            </a:r>
            <a:endParaRPr lang="x-none" dirty="0"/>
          </a:p>
        </p:txBody>
      </p:sp>
      <p:sp>
        <p:nvSpPr>
          <p:cNvPr id="3" name="Content Placeholder 2">
            <a:extLst>
              <a:ext uri="{FF2B5EF4-FFF2-40B4-BE49-F238E27FC236}">
                <a16:creationId xmlns="" xmlns:a16="http://schemas.microsoft.com/office/drawing/2014/main" id="{272D8262-3E22-4541-BB9C-56C5E916EBCC}"/>
              </a:ext>
            </a:extLst>
          </p:cNvPr>
          <p:cNvSpPr>
            <a:spLocks noGrp="1"/>
          </p:cNvSpPr>
          <p:nvPr>
            <p:ph idx="1"/>
          </p:nvPr>
        </p:nvSpPr>
        <p:spPr/>
        <p:txBody>
          <a:bodyPr/>
          <a:lstStyle/>
          <a:p>
            <a:r>
              <a:rPr lang="en-US" dirty="0"/>
              <a:t>What is Cross Platform Development.</a:t>
            </a:r>
          </a:p>
          <a:p>
            <a:r>
              <a:rPr lang="en-US" dirty="0"/>
              <a:t>Cross Platform Vs Native.</a:t>
            </a:r>
          </a:p>
          <a:p>
            <a:r>
              <a:rPr lang="en-US" dirty="0"/>
              <a:t>Examples of Cross Platform Development tools.</a:t>
            </a:r>
          </a:p>
          <a:p>
            <a:endParaRPr lang="en-US" dirty="0"/>
          </a:p>
          <a:p>
            <a:endParaRPr lang="en-US" dirty="0"/>
          </a:p>
        </p:txBody>
      </p:sp>
    </p:spTree>
    <p:extLst>
      <p:ext uri="{BB962C8B-B14F-4D97-AF65-F5344CB8AC3E}">
        <p14:creationId xmlns:p14="http://schemas.microsoft.com/office/powerpoint/2010/main" val="1841453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70F898-9F62-4509-A529-30D727978A68}"/>
              </a:ext>
            </a:extLst>
          </p:cNvPr>
          <p:cNvSpPr>
            <a:spLocks noGrp="1"/>
          </p:cNvSpPr>
          <p:nvPr>
            <p:ph type="title"/>
          </p:nvPr>
        </p:nvSpPr>
        <p:spPr/>
        <p:txBody>
          <a:bodyPr/>
          <a:lstStyle/>
          <a:p>
            <a:r>
              <a:rPr lang="en-US" dirty="0"/>
              <a:t>What is Cross Platform Development.</a:t>
            </a:r>
            <a:br>
              <a:rPr lang="en-US" dirty="0"/>
            </a:br>
            <a:endParaRPr lang="x-none" dirty="0"/>
          </a:p>
        </p:txBody>
      </p:sp>
      <p:sp>
        <p:nvSpPr>
          <p:cNvPr id="3" name="Content Placeholder 2">
            <a:extLst>
              <a:ext uri="{FF2B5EF4-FFF2-40B4-BE49-F238E27FC236}">
                <a16:creationId xmlns="" xmlns:a16="http://schemas.microsoft.com/office/drawing/2014/main" id="{0D3E8FD1-A72E-405E-8900-5DBDE96F5502}"/>
              </a:ext>
            </a:extLst>
          </p:cNvPr>
          <p:cNvSpPr>
            <a:spLocks noGrp="1"/>
          </p:cNvSpPr>
          <p:nvPr>
            <p:ph idx="1"/>
          </p:nvPr>
        </p:nvSpPr>
        <p:spPr/>
        <p:txBody>
          <a:bodyPr/>
          <a:lstStyle/>
          <a:p>
            <a:r>
              <a:rPr lang="en-US" dirty="0"/>
              <a:t>Cross platform development is developing a program using a single language and being able to import it on multiple platforms without using the platform’s native language.</a:t>
            </a:r>
            <a:endParaRPr lang="x-none" dirty="0"/>
          </a:p>
          <a:p>
            <a:endParaRPr lang="x-none" dirty="0"/>
          </a:p>
        </p:txBody>
      </p:sp>
    </p:spTree>
    <p:extLst>
      <p:ext uri="{BB962C8B-B14F-4D97-AF65-F5344CB8AC3E}">
        <p14:creationId xmlns:p14="http://schemas.microsoft.com/office/powerpoint/2010/main" val="15363775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513E30F-378D-43DB-AEA7-6D1152E80ACD}"/>
              </a:ext>
            </a:extLst>
          </p:cNvPr>
          <p:cNvSpPr>
            <a:spLocks noGrp="1"/>
          </p:cNvSpPr>
          <p:nvPr>
            <p:ph idx="1"/>
          </p:nvPr>
        </p:nvSpPr>
        <p:spPr>
          <a:xfrm>
            <a:off x="1235736" y="2112887"/>
            <a:ext cx="4987512" cy="3829235"/>
          </a:xfrm>
        </p:spPr>
        <p:txBody>
          <a:bodyPr/>
          <a:lstStyle/>
          <a:p>
            <a:pPr marL="0" indent="0">
              <a:buNone/>
            </a:pPr>
            <a:r>
              <a:rPr lang="en-US" sz="2700" dirty="0"/>
              <a:t>Cross Platform advantages :</a:t>
            </a:r>
          </a:p>
          <a:p>
            <a:r>
              <a:rPr lang="en-US" dirty="0"/>
              <a:t>Cross Platform advantages : not needing developers for every different platform, writing the code once and importing it.</a:t>
            </a:r>
          </a:p>
          <a:p>
            <a:r>
              <a:rPr lang="en-US" dirty="0"/>
              <a:t>Save time and money by not needing to hire developers for every platform.</a:t>
            </a:r>
          </a:p>
          <a:p>
            <a:pPr marL="0" indent="0">
              <a:buNone/>
            </a:pPr>
            <a:endParaRPr lang="en-US" dirty="0"/>
          </a:p>
        </p:txBody>
      </p:sp>
      <p:sp>
        <p:nvSpPr>
          <p:cNvPr id="4" name="Content Placeholder 2">
            <a:extLst>
              <a:ext uri="{FF2B5EF4-FFF2-40B4-BE49-F238E27FC236}">
                <a16:creationId xmlns="" xmlns:a16="http://schemas.microsoft.com/office/drawing/2014/main" id="{8C21ACB1-3DD2-462B-847F-8CA5470A83FC}"/>
              </a:ext>
            </a:extLst>
          </p:cNvPr>
          <p:cNvSpPr txBox="1">
            <a:spLocks/>
          </p:cNvSpPr>
          <p:nvPr/>
        </p:nvSpPr>
        <p:spPr>
          <a:xfrm>
            <a:off x="6596109" y="2666999"/>
            <a:ext cx="4906914" cy="31242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endParaRPr lang="x-none" dirty="0"/>
          </a:p>
        </p:txBody>
      </p:sp>
      <p:sp>
        <p:nvSpPr>
          <p:cNvPr id="5" name="Content Placeholder 2">
            <a:extLst>
              <a:ext uri="{FF2B5EF4-FFF2-40B4-BE49-F238E27FC236}">
                <a16:creationId xmlns="" xmlns:a16="http://schemas.microsoft.com/office/drawing/2014/main" id="{25A82D84-206E-4CF2-84E0-A1468ACB9D46}"/>
              </a:ext>
            </a:extLst>
          </p:cNvPr>
          <p:cNvSpPr txBox="1">
            <a:spLocks/>
          </p:cNvSpPr>
          <p:nvPr/>
        </p:nvSpPr>
        <p:spPr>
          <a:xfrm>
            <a:off x="6596109" y="2219417"/>
            <a:ext cx="4987512" cy="4603072"/>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sz="2900" dirty="0"/>
              <a:t>  Native Platform advantages :</a:t>
            </a:r>
          </a:p>
          <a:p>
            <a:r>
              <a:rPr lang="en-US" sz="2600" dirty="0"/>
              <a:t>stunning graphics and  powerful mobile user experience can be simpler to achieve with native development. In addition, if you need to rely on the security provided by the operating system, native development is the best choice.</a:t>
            </a:r>
            <a:endParaRPr lang="x-none" sz="2600" dirty="0"/>
          </a:p>
          <a:p>
            <a:r>
              <a:rPr lang="en-US" sz="2600" dirty="0"/>
              <a:t>Cross platform compilers are slower than native compilers as they have to convert the program to its native language which takes more time.</a:t>
            </a:r>
            <a:endParaRPr lang="x-none" sz="2600" dirty="0"/>
          </a:p>
          <a:p>
            <a:pPr marL="0" indent="0">
              <a:buNone/>
            </a:pPr>
            <a:endParaRPr lang="en-US" dirty="0"/>
          </a:p>
        </p:txBody>
      </p:sp>
      <p:sp>
        <p:nvSpPr>
          <p:cNvPr id="7" name="Title 6">
            <a:extLst>
              <a:ext uri="{FF2B5EF4-FFF2-40B4-BE49-F238E27FC236}">
                <a16:creationId xmlns="" xmlns:a16="http://schemas.microsoft.com/office/drawing/2014/main" id="{E48AC731-0B98-43C9-96D8-065D3ED5DFF8}"/>
              </a:ext>
            </a:extLst>
          </p:cNvPr>
          <p:cNvSpPr>
            <a:spLocks noGrp="1"/>
          </p:cNvSpPr>
          <p:nvPr>
            <p:ph type="title"/>
          </p:nvPr>
        </p:nvSpPr>
        <p:spPr>
          <a:xfrm>
            <a:off x="1484311" y="685800"/>
            <a:ext cx="10018713" cy="1752599"/>
          </a:xfrm>
        </p:spPr>
        <p:txBody>
          <a:bodyPr/>
          <a:lstStyle/>
          <a:p>
            <a:r>
              <a:rPr lang="en-US" dirty="0"/>
              <a:t>Cross Platform Vs Native</a:t>
            </a:r>
            <a:br>
              <a:rPr lang="en-US" dirty="0"/>
            </a:br>
            <a:endParaRPr lang="x-none" dirty="0"/>
          </a:p>
        </p:txBody>
      </p:sp>
    </p:spTree>
    <p:extLst>
      <p:ext uri="{BB962C8B-B14F-4D97-AF65-F5344CB8AC3E}">
        <p14:creationId xmlns:p14="http://schemas.microsoft.com/office/powerpoint/2010/main" val="2870104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C017B8-7EDF-4BF1-B2E0-5B3D9BA2B25D}"/>
              </a:ext>
            </a:extLst>
          </p:cNvPr>
          <p:cNvSpPr>
            <a:spLocks noGrp="1"/>
          </p:cNvSpPr>
          <p:nvPr>
            <p:ph type="title"/>
          </p:nvPr>
        </p:nvSpPr>
        <p:spPr/>
        <p:txBody>
          <a:bodyPr>
            <a:normAutofit fontScale="90000"/>
          </a:bodyPr>
          <a:lstStyle/>
          <a:p>
            <a:r>
              <a:rPr lang="en-US" dirty="0"/>
              <a:t>Examples of Cross Platform Development tools.</a:t>
            </a:r>
            <a:br>
              <a:rPr lang="en-US" dirty="0"/>
            </a:br>
            <a:endParaRPr lang="x-none" dirty="0"/>
          </a:p>
        </p:txBody>
      </p:sp>
      <p:sp>
        <p:nvSpPr>
          <p:cNvPr id="3" name="Content Placeholder 2">
            <a:extLst>
              <a:ext uri="{FF2B5EF4-FFF2-40B4-BE49-F238E27FC236}">
                <a16:creationId xmlns="" xmlns:a16="http://schemas.microsoft.com/office/drawing/2014/main" id="{F1AC52F2-DBCD-4A29-BEC9-C87F6563C1C1}"/>
              </a:ext>
            </a:extLst>
          </p:cNvPr>
          <p:cNvSpPr>
            <a:spLocks noGrp="1"/>
          </p:cNvSpPr>
          <p:nvPr>
            <p:ph idx="1"/>
          </p:nvPr>
        </p:nvSpPr>
        <p:spPr>
          <a:xfrm>
            <a:off x="1484310" y="2098828"/>
            <a:ext cx="10018713" cy="3124201"/>
          </a:xfrm>
        </p:spPr>
        <p:txBody>
          <a:bodyPr/>
          <a:lstStyle/>
          <a:p>
            <a:pPr marL="0" indent="0">
              <a:buNone/>
            </a:pPr>
            <a:endParaRPr lang="en-US" dirty="0"/>
          </a:p>
          <a:p>
            <a:r>
              <a:rPr lang="en-US" sz="3000" dirty="0"/>
              <a:t>Xamarin</a:t>
            </a:r>
          </a:p>
          <a:p>
            <a:r>
              <a:rPr lang="x-none" sz="3000" dirty="0"/>
              <a:t>React Native</a:t>
            </a:r>
          </a:p>
        </p:txBody>
      </p:sp>
    </p:spTree>
    <p:extLst>
      <p:ext uri="{BB962C8B-B14F-4D97-AF65-F5344CB8AC3E}">
        <p14:creationId xmlns:p14="http://schemas.microsoft.com/office/powerpoint/2010/main" val="6979582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CB07AF-95B9-4659-BEA2-1BFCCCBEA325}"/>
              </a:ext>
            </a:extLst>
          </p:cNvPr>
          <p:cNvSpPr>
            <a:spLocks noGrp="1"/>
          </p:cNvSpPr>
          <p:nvPr>
            <p:ph type="title"/>
          </p:nvPr>
        </p:nvSpPr>
        <p:spPr/>
        <p:txBody>
          <a:bodyPr/>
          <a:lstStyle/>
          <a:p>
            <a:r>
              <a:rPr lang="en-US" dirty="0"/>
              <a:t>Xamarin</a:t>
            </a:r>
            <a:endParaRPr lang="x-none" dirty="0"/>
          </a:p>
        </p:txBody>
      </p:sp>
      <p:sp>
        <p:nvSpPr>
          <p:cNvPr id="3" name="Content Placeholder 2">
            <a:extLst>
              <a:ext uri="{FF2B5EF4-FFF2-40B4-BE49-F238E27FC236}">
                <a16:creationId xmlns="" xmlns:a16="http://schemas.microsoft.com/office/drawing/2014/main" id="{3C852AEE-E6C7-4F8C-BB99-9242A365AD2C}"/>
              </a:ext>
            </a:extLst>
          </p:cNvPr>
          <p:cNvSpPr>
            <a:spLocks noGrp="1"/>
          </p:cNvSpPr>
          <p:nvPr>
            <p:ph idx="1"/>
          </p:nvPr>
        </p:nvSpPr>
        <p:spPr>
          <a:xfrm>
            <a:off x="1484311" y="2666999"/>
            <a:ext cx="4907612" cy="3124201"/>
          </a:xfrm>
        </p:spPr>
        <p:txBody>
          <a:bodyPr/>
          <a:lstStyle/>
          <a:p>
            <a:r>
              <a:rPr lang="en-US" dirty="0"/>
              <a:t>At first Xamarin was not open source but since April 1</a:t>
            </a:r>
            <a:r>
              <a:rPr lang="en-US" baseline="30000" dirty="0"/>
              <a:t>st</a:t>
            </a:r>
            <a:r>
              <a:rPr lang="en-US" dirty="0"/>
              <a:t> 2016 Microsoft made it open source</a:t>
            </a:r>
          </a:p>
          <a:p>
            <a:r>
              <a:rPr lang="en-US" dirty="0"/>
              <a:t>Xamarin uses .NET framework (C#)</a:t>
            </a:r>
          </a:p>
          <a:p>
            <a:endParaRPr lang="x-none" dirty="0"/>
          </a:p>
        </p:txBody>
      </p:sp>
      <p:sp>
        <p:nvSpPr>
          <p:cNvPr id="4" name="Content Placeholder 2">
            <a:extLst>
              <a:ext uri="{FF2B5EF4-FFF2-40B4-BE49-F238E27FC236}">
                <a16:creationId xmlns="" xmlns:a16="http://schemas.microsoft.com/office/drawing/2014/main" id="{7622338B-BB49-4798-9814-2084637B802A}"/>
              </a:ext>
            </a:extLst>
          </p:cNvPr>
          <p:cNvSpPr txBox="1">
            <a:spLocks/>
          </p:cNvSpPr>
          <p:nvPr/>
        </p:nvSpPr>
        <p:spPr>
          <a:xfrm>
            <a:off x="6746332" y="2438399"/>
            <a:ext cx="4907612" cy="31242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dirty="0"/>
              <a:t>IDE:</a:t>
            </a:r>
          </a:p>
          <a:p>
            <a:pPr lvl="1"/>
            <a:r>
              <a:rPr lang="en-US" dirty="0" err="1"/>
              <a:t>Xamarin.Studio</a:t>
            </a:r>
            <a:r>
              <a:rPr lang="en-US" dirty="0"/>
              <a:t> allows only </a:t>
            </a:r>
            <a:r>
              <a:rPr lang="en-US" dirty="0" err="1"/>
              <a:t>Xamarin.Android</a:t>
            </a:r>
            <a:r>
              <a:rPr lang="en-US" dirty="0"/>
              <a:t> development</a:t>
            </a:r>
            <a:endParaRPr lang="x-none" dirty="0"/>
          </a:p>
          <a:p>
            <a:pPr lvl="1"/>
            <a:r>
              <a:rPr lang="en-US" dirty="0"/>
              <a:t>Visual Studio - everything</a:t>
            </a:r>
            <a:endParaRPr lang="x-none" dirty="0"/>
          </a:p>
          <a:p>
            <a:pPr marL="0" indent="0">
              <a:buNone/>
            </a:pPr>
            <a:endParaRPr lang="en-US" dirty="0"/>
          </a:p>
        </p:txBody>
      </p:sp>
    </p:spTree>
    <p:extLst>
      <p:ext uri="{BB962C8B-B14F-4D97-AF65-F5344CB8AC3E}">
        <p14:creationId xmlns:p14="http://schemas.microsoft.com/office/powerpoint/2010/main" val="2061952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Xamarin</a:t>
            </a:r>
            <a:r>
              <a:rPr lang="en-US" dirty="0"/>
              <a:t> Comparison</a:t>
            </a:r>
          </a:p>
        </p:txBody>
      </p:sp>
      <p:sp>
        <p:nvSpPr>
          <p:cNvPr id="3" name="Text Placeholder 2"/>
          <p:cNvSpPr>
            <a:spLocks noGrp="1"/>
          </p:cNvSpPr>
          <p:nvPr>
            <p:ph type="body" idx="1"/>
          </p:nvPr>
        </p:nvSpPr>
        <p:spPr/>
        <p:txBody>
          <a:bodyPr/>
          <a:lstStyle/>
          <a:p>
            <a:r>
              <a:rPr lang="en-US" dirty="0"/>
              <a:t>Pros:</a:t>
            </a:r>
          </a:p>
        </p:txBody>
      </p:sp>
      <p:sp>
        <p:nvSpPr>
          <p:cNvPr id="4" name="Content Placeholder 3"/>
          <p:cNvSpPr>
            <a:spLocks noGrp="1"/>
          </p:cNvSpPr>
          <p:nvPr>
            <p:ph sz="half" idx="2"/>
          </p:nvPr>
        </p:nvSpPr>
        <p:spPr/>
        <p:txBody>
          <a:bodyPr>
            <a:normAutofit fontScale="85000" lnSpcReduction="10000"/>
          </a:bodyPr>
          <a:lstStyle/>
          <a:p>
            <a:pPr lvl="0"/>
            <a:r>
              <a:rPr lang="en-US" dirty="0"/>
              <a:t>Its sample apps make it quick &amp; easy to start things up; these apps are clearly written and can be used as reference as well</a:t>
            </a:r>
          </a:p>
          <a:p>
            <a:pPr lvl="0"/>
            <a:r>
              <a:rPr lang="en-US" dirty="0"/>
              <a:t>About 75</a:t>
            </a:r>
            <a:r>
              <a:rPr lang="en-US" b="1" dirty="0"/>
              <a:t>% of developed code can be shared across major mobile platforms</a:t>
            </a:r>
            <a:r>
              <a:rPr lang="en-US" dirty="0"/>
              <a:t> using </a:t>
            </a:r>
            <a:r>
              <a:rPr lang="en-US" dirty="0" err="1"/>
              <a:t>Xamarin</a:t>
            </a:r>
            <a:r>
              <a:rPr lang="en-US" dirty="0"/>
              <a:t>, which heavily decreases costs and time-to-market</a:t>
            </a:r>
          </a:p>
          <a:p>
            <a:pPr lvl="0"/>
            <a:r>
              <a:rPr lang="en-US" dirty="0"/>
              <a:t>It provides </a:t>
            </a:r>
            <a:r>
              <a:rPr lang="en-US" b="1" dirty="0"/>
              <a:t>functionality testing</a:t>
            </a:r>
            <a:r>
              <a:rPr lang="en-US" dirty="0"/>
              <a:t> and </a:t>
            </a:r>
            <a:r>
              <a:rPr lang="en-US" b="1" dirty="0"/>
              <a:t>quality assurance</a:t>
            </a:r>
            <a:r>
              <a:rPr lang="en-US" dirty="0"/>
              <a:t> for numerous devices to ensure seamless integration (and even offers its own Android emulator)</a:t>
            </a:r>
          </a:p>
        </p:txBody>
      </p:sp>
      <p:sp>
        <p:nvSpPr>
          <p:cNvPr id="5" name="Text Placeholder 4"/>
          <p:cNvSpPr>
            <a:spLocks noGrp="1"/>
          </p:cNvSpPr>
          <p:nvPr>
            <p:ph type="body" sz="quarter" idx="3"/>
          </p:nvPr>
        </p:nvSpPr>
        <p:spPr>
          <a:xfrm>
            <a:off x="6607967" y="2658533"/>
            <a:ext cx="4622537" cy="576262"/>
          </a:xfrm>
        </p:spPr>
        <p:txBody>
          <a:bodyPr/>
          <a:lstStyle/>
          <a:p>
            <a:r>
              <a:rPr lang="en-US" dirty="0"/>
              <a:t>Cons:</a:t>
            </a:r>
          </a:p>
        </p:txBody>
      </p:sp>
      <p:sp>
        <p:nvSpPr>
          <p:cNvPr id="6" name="Content Placeholder 5"/>
          <p:cNvSpPr>
            <a:spLocks noGrp="1"/>
          </p:cNvSpPr>
          <p:nvPr>
            <p:ph sz="quarter" idx="4"/>
          </p:nvPr>
        </p:nvSpPr>
        <p:spPr/>
        <p:txBody>
          <a:bodyPr>
            <a:normAutofit lnSpcReduction="10000"/>
          </a:bodyPr>
          <a:lstStyle/>
          <a:p>
            <a:r>
              <a:rPr lang="en-US" dirty="0"/>
              <a:t>Using </a:t>
            </a:r>
            <a:r>
              <a:rPr lang="en-US" dirty="0" err="1"/>
              <a:t>Xamarin</a:t>
            </a:r>
            <a:r>
              <a:rPr lang="en-US" dirty="0"/>
              <a:t>, you still won’t be capable of using numerous open-source libraries for iOS and Android development because of </a:t>
            </a:r>
            <a:r>
              <a:rPr lang="en-US" b="1" dirty="0"/>
              <a:t>compatibility issues</a:t>
            </a:r>
            <a:r>
              <a:rPr lang="en-US" dirty="0"/>
              <a:t>. The </a:t>
            </a:r>
            <a:r>
              <a:rPr lang="en-US" b="1" dirty="0"/>
              <a:t>free version is seriously limited</a:t>
            </a:r>
            <a:r>
              <a:rPr lang="en-US" dirty="0"/>
              <a:t> for developing a substantial project</a:t>
            </a:r>
            <a:r>
              <a:rPr lang="en-US" dirty="0" smtClean="0"/>
              <a:t>.</a:t>
            </a:r>
          </a:p>
          <a:p>
            <a:r>
              <a:rPr lang="en-GB" dirty="0"/>
              <a:t>Larger App </a:t>
            </a:r>
            <a:r>
              <a:rPr lang="en-GB" dirty="0" smtClean="0"/>
              <a:t>Size</a:t>
            </a:r>
          </a:p>
          <a:p>
            <a:r>
              <a:rPr lang="en-GB" dirty="0"/>
              <a:t>Not Suitable for Apps with Heavy Graphics</a:t>
            </a:r>
            <a:endParaRPr lang="en-US" dirty="0"/>
          </a:p>
          <a:p>
            <a:endParaRPr lang="en-US" dirty="0"/>
          </a:p>
          <a:p>
            <a:endParaRPr lang="en-US" dirty="0"/>
          </a:p>
        </p:txBody>
      </p:sp>
    </p:spTree>
    <p:extLst>
      <p:ext uri="{BB962C8B-B14F-4D97-AF65-F5344CB8AC3E}">
        <p14:creationId xmlns:p14="http://schemas.microsoft.com/office/powerpoint/2010/main" val="2022495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 calcmode="lin" valueType="num">
                                      <p:cBhvr additive="base">
                                        <p:cTn id="1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build="p"/>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F05C2E-B56C-43E8-9A87-CE2DFE92050C}"/>
              </a:ext>
            </a:extLst>
          </p:cNvPr>
          <p:cNvSpPr>
            <a:spLocks noGrp="1"/>
          </p:cNvSpPr>
          <p:nvPr>
            <p:ph type="title"/>
          </p:nvPr>
        </p:nvSpPr>
        <p:spPr/>
        <p:txBody>
          <a:bodyPr/>
          <a:lstStyle/>
          <a:p>
            <a:r>
              <a:rPr lang="x-none" dirty="0"/>
              <a:t>React Native</a:t>
            </a:r>
            <a:br>
              <a:rPr lang="x-none" dirty="0"/>
            </a:br>
            <a:endParaRPr lang="x-none" dirty="0"/>
          </a:p>
        </p:txBody>
      </p:sp>
      <p:sp>
        <p:nvSpPr>
          <p:cNvPr id="3" name="Content Placeholder 2">
            <a:extLst>
              <a:ext uri="{FF2B5EF4-FFF2-40B4-BE49-F238E27FC236}">
                <a16:creationId xmlns="" xmlns:a16="http://schemas.microsoft.com/office/drawing/2014/main" id="{32D180D6-CD5E-46EB-9890-00D1015B3889}"/>
              </a:ext>
            </a:extLst>
          </p:cNvPr>
          <p:cNvSpPr>
            <a:spLocks noGrp="1"/>
          </p:cNvSpPr>
          <p:nvPr>
            <p:ph idx="1"/>
          </p:nvPr>
        </p:nvSpPr>
        <p:spPr>
          <a:xfrm>
            <a:off x="1484310" y="2666999"/>
            <a:ext cx="4898735" cy="3124201"/>
          </a:xfrm>
        </p:spPr>
        <p:txBody>
          <a:bodyPr/>
          <a:lstStyle/>
          <a:p>
            <a:r>
              <a:rPr lang="en-US" dirty="0"/>
              <a:t>React Native started on  November 2015 as an open source framework</a:t>
            </a:r>
          </a:p>
          <a:p>
            <a:r>
              <a:rPr lang="en-US" dirty="0"/>
              <a:t>React Native uses JavaScript</a:t>
            </a:r>
          </a:p>
          <a:p>
            <a:endParaRPr lang="en-US" dirty="0"/>
          </a:p>
        </p:txBody>
      </p:sp>
      <p:sp>
        <p:nvSpPr>
          <p:cNvPr id="4" name="Content Placeholder 2">
            <a:extLst>
              <a:ext uri="{FF2B5EF4-FFF2-40B4-BE49-F238E27FC236}">
                <a16:creationId xmlns="" xmlns:a16="http://schemas.microsoft.com/office/drawing/2014/main" id="{6080595B-94B5-4F3B-9419-102231F19D31}"/>
              </a:ext>
            </a:extLst>
          </p:cNvPr>
          <p:cNvSpPr txBox="1">
            <a:spLocks/>
          </p:cNvSpPr>
          <p:nvPr/>
        </p:nvSpPr>
        <p:spPr>
          <a:xfrm>
            <a:off x="6604289" y="2666998"/>
            <a:ext cx="4898735" cy="31242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t>React Native  allows the developers to choose an IDE they are comfortable with.</a:t>
            </a:r>
          </a:p>
          <a:p>
            <a:endParaRPr lang="en-US" dirty="0"/>
          </a:p>
        </p:txBody>
      </p:sp>
    </p:spTree>
    <p:extLst>
      <p:ext uri="{BB962C8B-B14F-4D97-AF65-F5344CB8AC3E}">
        <p14:creationId xmlns:p14="http://schemas.microsoft.com/office/powerpoint/2010/main" val="833845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Native Comparison</a:t>
            </a:r>
            <a:endParaRPr lang="en-GB" dirty="0"/>
          </a:p>
        </p:txBody>
      </p:sp>
      <p:sp>
        <p:nvSpPr>
          <p:cNvPr id="3" name="Text Placeholder 2"/>
          <p:cNvSpPr>
            <a:spLocks noGrp="1"/>
          </p:cNvSpPr>
          <p:nvPr>
            <p:ph type="body" idx="1"/>
          </p:nvPr>
        </p:nvSpPr>
        <p:spPr/>
        <p:txBody>
          <a:bodyPr/>
          <a:lstStyle/>
          <a:p>
            <a:r>
              <a:rPr lang="en-GB" dirty="0"/>
              <a:t>Pros</a:t>
            </a:r>
          </a:p>
        </p:txBody>
      </p:sp>
      <p:sp>
        <p:nvSpPr>
          <p:cNvPr id="4" name="Content Placeholder 3"/>
          <p:cNvSpPr>
            <a:spLocks noGrp="1"/>
          </p:cNvSpPr>
          <p:nvPr>
            <p:ph sz="half" idx="2"/>
          </p:nvPr>
        </p:nvSpPr>
        <p:spPr>
          <a:xfrm>
            <a:off x="1484311" y="3335336"/>
            <a:ext cx="4895056" cy="2542949"/>
          </a:xfrm>
        </p:spPr>
        <p:txBody>
          <a:bodyPr>
            <a:normAutofit lnSpcReduction="10000"/>
          </a:bodyPr>
          <a:lstStyle/>
          <a:p>
            <a:r>
              <a:rPr lang="en-GB" dirty="0"/>
              <a:t>shorter development time as RN provides numerous ready-to-apply </a:t>
            </a:r>
            <a:r>
              <a:rPr lang="en-GB" dirty="0" err="1" smtClean="0"/>
              <a:t>componenxts</a:t>
            </a:r>
            <a:r>
              <a:rPr lang="en-GB" dirty="0"/>
              <a:t>.</a:t>
            </a:r>
          </a:p>
          <a:p>
            <a:r>
              <a:rPr lang="en-GB" dirty="0"/>
              <a:t>hot reloading allows a developer to keep the app running while implementing new versions and tweaking the UI. It makes changes in the app instantly visible without the need for the developer to save them. </a:t>
            </a:r>
            <a:endParaRPr lang="en-GB" dirty="0" smtClean="0"/>
          </a:p>
          <a:p>
            <a:r>
              <a:rPr lang="en-GB" dirty="0" smtClean="0"/>
              <a:t>Faster to build</a:t>
            </a:r>
            <a:endParaRPr lang="en-GB" dirty="0"/>
          </a:p>
        </p:txBody>
      </p:sp>
      <p:sp>
        <p:nvSpPr>
          <p:cNvPr id="5" name="Text Placeholder 4"/>
          <p:cNvSpPr>
            <a:spLocks noGrp="1"/>
          </p:cNvSpPr>
          <p:nvPr>
            <p:ph type="body" sz="quarter" idx="3"/>
          </p:nvPr>
        </p:nvSpPr>
        <p:spPr/>
        <p:txBody>
          <a:bodyPr/>
          <a:lstStyle/>
          <a:p>
            <a:r>
              <a:rPr lang="en-GB" dirty="0"/>
              <a:t>Cons</a:t>
            </a:r>
          </a:p>
        </p:txBody>
      </p:sp>
      <p:sp>
        <p:nvSpPr>
          <p:cNvPr id="6" name="Content Placeholder 5"/>
          <p:cNvSpPr>
            <a:spLocks noGrp="1"/>
          </p:cNvSpPr>
          <p:nvPr>
            <p:ph sz="quarter" idx="4"/>
          </p:nvPr>
        </p:nvSpPr>
        <p:spPr/>
        <p:txBody>
          <a:bodyPr/>
          <a:lstStyle/>
          <a:p>
            <a:r>
              <a:rPr lang="en-GB" dirty="0"/>
              <a:t>React Native still lacks navigation components to provide users with seamless UX that native navigation would provide.</a:t>
            </a:r>
          </a:p>
          <a:p>
            <a:r>
              <a:rPr lang="en-GB" dirty="0"/>
              <a:t>React Native does offer custom modules that you can </a:t>
            </a:r>
            <a:r>
              <a:rPr lang="en-GB" dirty="0" err="1"/>
              <a:t>refactor</a:t>
            </a:r>
            <a:r>
              <a:rPr lang="en-GB" dirty="0"/>
              <a:t> across operating systems, but things such as access to device sensors, camera or push-notifications require help from </a:t>
            </a:r>
            <a:r>
              <a:rPr lang="en-GB" dirty="0" err="1"/>
              <a:t>iOS</a:t>
            </a:r>
            <a:r>
              <a:rPr lang="en-GB" dirty="0"/>
              <a:t> and Android developers.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 calcmode="lin" valueType="num">
                                      <p:cBhvr additive="base">
                                        <p:cTn id="1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build="p"/>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757</TotalTime>
  <Words>465</Words>
  <Application>Microsoft Office PowerPoint</Application>
  <PresentationFormat>Custom</PresentationFormat>
  <Paragraphs>53</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Parallax</vt:lpstr>
      <vt:lpstr>Cross Platform Development tool</vt:lpstr>
      <vt:lpstr>Overview</vt:lpstr>
      <vt:lpstr>What is Cross Platform Development. </vt:lpstr>
      <vt:lpstr>Cross Platform Vs Native </vt:lpstr>
      <vt:lpstr>Examples of Cross Platform Development tools. </vt:lpstr>
      <vt:lpstr>Xamarin</vt:lpstr>
      <vt:lpstr>Xamarin Comparison</vt:lpstr>
      <vt:lpstr>React Native </vt:lpstr>
      <vt:lpstr>React Native Comparison</vt:lpstr>
      <vt:lpstr>Market Share </vt:lpstr>
      <vt:lpstr>Thank you lazem abos 3la document tab3an  so2al in exam **compilation time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Platform Development tool</dc:title>
  <dc:creator>ahmed naga</dc:creator>
  <cp:lastModifiedBy>Rawan Khaled</cp:lastModifiedBy>
  <cp:revision>19</cp:revision>
  <dcterms:created xsi:type="dcterms:W3CDTF">2018-10-06T15:50:49Z</dcterms:created>
  <dcterms:modified xsi:type="dcterms:W3CDTF">2018-11-07T02:52:08Z</dcterms:modified>
</cp:coreProperties>
</file>