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8" r:id="rId4"/>
    <p:sldId id="261" r:id="rId5"/>
    <p:sldId id="262" r:id="rId6"/>
    <p:sldId id="263" r:id="rId7"/>
    <p:sldId id="264" r:id="rId8"/>
    <p:sldId id="265" r:id="rId9"/>
    <p:sldId id="266" r:id="rId10"/>
    <p:sldId id="267"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58" y="-62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B22B33D-2A25-470A-B378-C9B5E1C9C33E}" type="datetimeFigureOut">
              <a:rPr lang="en-US" smtClean="0"/>
              <a:t>10/11/2018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38974F-3388-4068-8DE7-9C928180078C}"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0545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22B33D-2A25-470A-B378-C9B5E1C9C33E}" type="datetimeFigureOut">
              <a:rPr lang="en-US" smtClean="0"/>
              <a:t>10/11/2018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38974F-3388-4068-8DE7-9C928180078C}" type="slidenum">
              <a:rPr lang="en-US" smtClean="0"/>
              <a:t>‹#›</a:t>
            </a:fld>
            <a:endParaRPr lang="en-US"/>
          </a:p>
        </p:txBody>
      </p:sp>
    </p:spTree>
    <p:extLst>
      <p:ext uri="{BB962C8B-B14F-4D97-AF65-F5344CB8AC3E}">
        <p14:creationId xmlns:p14="http://schemas.microsoft.com/office/powerpoint/2010/main" val="2944655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22B33D-2A25-470A-B378-C9B5E1C9C33E}" type="datetimeFigureOut">
              <a:rPr lang="en-US" smtClean="0"/>
              <a:t>10/11/2018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38974F-3388-4068-8DE7-9C928180078C}"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2704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22B33D-2A25-470A-B378-C9B5E1C9C33E}" type="datetimeFigureOut">
              <a:rPr lang="en-US" smtClean="0"/>
              <a:t>10/11/2018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38974F-3388-4068-8DE7-9C928180078C}" type="slidenum">
              <a:rPr lang="en-US" smtClean="0"/>
              <a:t>‹#›</a:t>
            </a:fld>
            <a:endParaRPr lang="en-US"/>
          </a:p>
        </p:txBody>
      </p:sp>
    </p:spTree>
    <p:extLst>
      <p:ext uri="{BB962C8B-B14F-4D97-AF65-F5344CB8AC3E}">
        <p14:creationId xmlns:p14="http://schemas.microsoft.com/office/powerpoint/2010/main" val="3548761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B22B33D-2A25-470A-B378-C9B5E1C9C33E}" type="datetimeFigureOut">
              <a:rPr lang="en-US" smtClean="0"/>
              <a:t>10/11/2018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38974F-3388-4068-8DE7-9C928180078C}"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0258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22B33D-2A25-470A-B378-C9B5E1C9C33E}" type="datetimeFigureOut">
              <a:rPr lang="en-US" smtClean="0"/>
              <a:t>10/11/2018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38974F-3388-4068-8DE7-9C928180078C}" type="slidenum">
              <a:rPr lang="en-US" smtClean="0"/>
              <a:t>‹#›</a:t>
            </a:fld>
            <a:endParaRPr lang="en-US"/>
          </a:p>
        </p:txBody>
      </p:sp>
    </p:spTree>
    <p:extLst>
      <p:ext uri="{BB962C8B-B14F-4D97-AF65-F5344CB8AC3E}">
        <p14:creationId xmlns:p14="http://schemas.microsoft.com/office/powerpoint/2010/main" val="2624171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22B33D-2A25-470A-B378-C9B5E1C9C33E}" type="datetimeFigureOut">
              <a:rPr lang="en-US" smtClean="0"/>
              <a:t>10/11/2018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38974F-3388-4068-8DE7-9C928180078C}" type="slidenum">
              <a:rPr lang="en-US" smtClean="0"/>
              <a:t>‹#›</a:t>
            </a:fld>
            <a:endParaRPr lang="en-US"/>
          </a:p>
        </p:txBody>
      </p:sp>
    </p:spTree>
    <p:extLst>
      <p:ext uri="{BB962C8B-B14F-4D97-AF65-F5344CB8AC3E}">
        <p14:creationId xmlns:p14="http://schemas.microsoft.com/office/powerpoint/2010/main" val="92327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22B33D-2A25-470A-B378-C9B5E1C9C33E}" type="datetimeFigureOut">
              <a:rPr lang="en-US" smtClean="0"/>
              <a:t>10/11/2018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38974F-3388-4068-8DE7-9C928180078C}" type="slidenum">
              <a:rPr lang="en-US" smtClean="0"/>
              <a:t>‹#›</a:t>
            </a:fld>
            <a:endParaRPr lang="en-US"/>
          </a:p>
        </p:txBody>
      </p:sp>
    </p:spTree>
    <p:extLst>
      <p:ext uri="{BB962C8B-B14F-4D97-AF65-F5344CB8AC3E}">
        <p14:creationId xmlns:p14="http://schemas.microsoft.com/office/powerpoint/2010/main" val="8355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22B33D-2A25-470A-B378-C9B5E1C9C33E}" type="datetimeFigureOut">
              <a:rPr lang="en-US" smtClean="0"/>
              <a:t>10/11/2018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38974F-3388-4068-8DE7-9C928180078C}" type="slidenum">
              <a:rPr lang="en-US" smtClean="0"/>
              <a:t>‹#›</a:t>
            </a:fld>
            <a:endParaRPr lang="en-US"/>
          </a:p>
        </p:txBody>
      </p:sp>
    </p:spTree>
    <p:extLst>
      <p:ext uri="{BB962C8B-B14F-4D97-AF65-F5344CB8AC3E}">
        <p14:creationId xmlns:p14="http://schemas.microsoft.com/office/powerpoint/2010/main" val="3071663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B22B33D-2A25-470A-B378-C9B5E1C9C33E}" type="datetimeFigureOut">
              <a:rPr lang="en-US" smtClean="0"/>
              <a:t>10/11/2018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38974F-3388-4068-8DE7-9C928180078C}" type="slidenum">
              <a:rPr lang="en-US" smtClean="0"/>
              <a:t>‹#›</a:t>
            </a:fld>
            <a:endParaRPr lang="en-US"/>
          </a:p>
        </p:txBody>
      </p:sp>
    </p:spTree>
    <p:extLst>
      <p:ext uri="{BB962C8B-B14F-4D97-AF65-F5344CB8AC3E}">
        <p14:creationId xmlns:p14="http://schemas.microsoft.com/office/powerpoint/2010/main" val="159752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22B33D-2A25-470A-B378-C9B5E1C9C33E}" type="datetimeFigureOut">
              <a:rPr lang="en-US" smtClean="0"/>
              <a:t>10/11/2018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38974F-3388-4068-8DE7-9C928180078C}"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9066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B22B33D-2A25-470A-B378-C9B5E1C9C33E}" type="datetimeFigureOut">
              <a:rPr lang="en-US" smtClean="0"/>
              <a:t>10/11/2018</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038974F-3388-4068-8DE7-9C928180078C}"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110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ABC736F-FD1E-4980-876D-E5C3877393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D98EE46-797C-45B8-8337-491B94E05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83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B06D2B-0E0C-4A1F-B722-F309A9E00C34}"/>
              </a:ext>
            </a:extLst>
          </p:cNvPr>
          <p:cNvSpPr>
            <a:spLocks noGrp="1"/>
          </p:cNvSpPr>
          <p:nvPr>
            <p:ph type="ctrTitle"/>
          </p:nvPr>
        </p:nvSpPr>
        <p:spPr>
          <a:xfrm>
            <a:off x="634501" y="640080"/>
            <a:ext cx="4019429" cy="3339348"/>
          </a:xfrm>
        </p:spPr>
        <p:txBody>
          <a:bodyPr anchor="b">
            <a:normAutofit/>
          </a:bodyPr>
          <a:lstStyle/>
          <a:p>
            <a:r>
              <a:rPr lang="en-US" sz="4400" dirty="0">
                <a:solidFill>
                  <a:srgbClr val="FFFFFF"/>
                </a:solidFill>
              </a:rPr>
              <a:t>Mobile sensors support in </a:t>
            </a:r>
            <a:r>
              <a:rPr lang="en-US" sz="4400" dirty="0" err="1">
                <a:solidFill>
                  <a:srgbClr val="FFFFFF"/>
                </a:solidFill>
              </a:rPr>
              <a:t>ios</a:t>
            </a:r>
            <a:endParaRPr lang="en-US" sz="4400" dirty="0">
              <a:solidFill>
                <a:srgbClr val="FFFFFF"/>
              </a:solidFill>
            </a:endParaRPr>
          </a:p>
        </p:txBody>
      </p:sp>
      <p:sp>
        <p:nvSpPr>
          <p:cNvPr id="3" name="Subtitle 2">
            <a:extLst>
              <a:ext uri="{FF2B5EF4-FFF2-40B4-BE49-F238E27FC236}">
                <a16:creationId xmlns:a16="http://schemas.microsoft.com/office/drawing/2014/main" id="{4EDB0F20-7714-4937-9579-AD3AB608CD1B}"/>
              </a:ext>
            </a:extLst>
          </p:cNvPr>
          <p:cNvSpPr>
            <a:spLocks noGrp="1"/>
          </p:cNvSpPr>
          <p:nvPr>
            <p:ph type="subTitle" idx="1"/>
          </p:nvPr>
        </p:nvSpPr>
        <p:spPr>
          <a:xfrm>
            <a:off x="638921" y="4315017"/>
            <a:ext cx="4015009" cy="1893939"/>
          </a:xfrm>
        </p:spPr>
        <p:txBody>
          <a:bodyPr anchor="t">
            <a:normAutofit/>
          </a:bodyPr>
          <a:lstStyle/>
          <a:p>
            <a:pPr algn="r"/>
            <a:r>
              <a:rPr lang="en-US" sz="1600">
                <a:solidFill>
                  <a:srgbClr val="FFFFFF"/>
                </a:solidFill>
              </a:rPr>
              <a:t>ABDALLAH MAHMOUD</a:t>
            </a:r>
          </a:p>
          <a:p>
            <a:pPr algn="r"/>
            <a:r>
              <a:rPr lang="en-US" sz="1600">
                <a:solidFill>
                  <a:srgbClr val="FFFFFF"/>
                </a:solidFill>
              </a:rPr>
              <a:t>MOUHAB MAHMOUD</a:t>
            </a:r>
          </a:p>
          <a:p>
            <a:pPr algn="r"/>
            <a:r>
              <a:rPr lang="en-US" sz="1600">
                <a:solidFill>
                  <a:srgbClr val="FFFFFF"/>
                </a:solidFill>
              </a:rPr>
              <a:t>OMAR OSAMA</a:t>
            </a:r>
          </a:p>
        </p:txBody>
      </p:sp>
      <p:cxnSp>
        <p:nvCxnSpPr>
          <p:cNvPr id="12" name="Straight Connector 11">
            <a:extLst>
              <a:ext uri="{FF2B5EF4-FFF2-40B4-BE49-F238E27FC236}">
                <a16:creationId xmlns:a16="http://schemas.microsoft.com/office/drawing/2014/main" id="{4E4CA735-62CB-4665-AA7D-4A259E3F7C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39130" y="4156010"/>
            <a:ext cx="356616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3915B512-930A-40F0-82A6-4895B71A9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396" y="0"/>
            <a:ext cx="6909991" cy="6858000"/>
          </a:xfrm>
          <a:prstGeom prst="rect">
            <a:avLst/>
          </a:prstGeom>
          <a:blipFill dpi="0" rotWithShape="1">
            <a:blip r:embed="rId2">
              <a:duotone>
                <a:schemeClr val="accent1">
                  <a:shade val="45000"/>
                  <a:satMod val="135000"/>
                </a:schemeClr>
                <a:prstClr val="white"/>
              </a:duotone>
            </a:blip>
            <a:srcRect/>
            <a:tile tx="6350" ty="-101600" sx="70000" sy="7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Tree>
    <p:extLst>
      <p:ext uri="{BB962C8B-B14F-4D97-AF65-F5344CB8AC3E}">
        <p14:creationId xmlns:p14="http://schemas.microsoft.com/office/powerpoint/2010/main" val="2199568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4C5B2-6B47-438C-9A7A-F06FA57A5B5F}"/>
              </a:ext>
            </a:extLst>
          </p:cNvPr>
          <p:cNvSpPr>
            <a:spLocks noGrp="1"/>
          </p:cNvSpPr>
          <p:nvPr>
            <p:ph type="title"/>
          </p:nvPr>
        </p:nvSpPr>
        <p:spPr>
          <a:xfrm>
            <a:off x="1024129" y="585216"/>
            <a:ext cx="4431792" cy="1499616"/>
          </a:xfrm>
        </p:spPr>
        <p:txBody>
          <a:bodyPr>
            <a:normAutofit/>
          </a:bodyPr>
          <a:lstStyle/>
          <a:p>
            <a:r>
              <a:rPr lang="en-US" dirty="0"/>
              <a:t>BAROMETER</a:t>
            </a:r>
          </a:p>
        </p:txBody>
      </p:sp>
      <p:sp>
        <p:nvSpPr>
          <p:cNvPr id="3" name="Content Placeholder 2">
            <a:extLst>
              <a:ext uri="{FF2B5EF4-FFF2-40B4-BE49-F238E27FC236}">
                <a16:creationId xmlns:a16="http://schemas.microsoft.com/office/drawing/2014/main" id="{203DB963-D0FC-4A17-B25A-AA3F6B5140B7}"/>
              </a:ext>
            </a:extLst>
          </p:cNvPr>
          <p:cNvSpPr>
            <a:spLocks noGrp="1"/>
          </p:cNvSpPr>
          <p:nvPr>
            <p:ph idx="1"/>
          </p:nvPr>
        </p:nvSpPr>
        <p:spPr>
          <a:xfrm>
            <a:off x="1024128" y="2286000"/>
            <a:ext cx="4429615" cy="3931920"/>
          </a:xfrm>
        </p:spPr>
        <p:txBody>
          <a:bodyPr>
            <a:normAutofit/>
          </a:bodyPr>
          <a:lstStyle/>
          <a:p>
            <a:r>
              <a:rPr lang="en-US" dirty="0"/>
              <a:t>Barometers assess air pressure to help, in part, to determine altitude. This sensor is used for location and directions features: It can help determine the more precise location of your device.</a:t>
            </a:r>
          </a:p>
        </p:txBody>
      </p:sp>
      <p:pic>
        <p:nvPicPr>
          <p:cNvPr id="5" name="Picture 4">
            <a:extLst>
              <a:ext uri="{FF2B5EF4-FFF2-40B4-BE49-F238E27FC236}">
                <a16:creationId xmlns:a16="http://schemas.microsoft.com/office/drawing/2014/main" id="{6E31D395-6703-4811-AD9C-E1D84D84CE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6620" y="1512569"/>
            <a:ext cx="3832861" cy="3832861"/>
          </a:xfrm>
          <a:prstGeom prst="rect">
            <a:avLst/>
          </a:prstGeom>
        </p:spPr>
      </p:pic>
    </p:spTree>
    <p:extLst>
      <p:ext uri="{BB962C8B-B14F-4D97-AF65-F5344CB8AC3E}">
        <p14:creationId xmlns:p14="http://schemas.microsoft.com/office/powerpoint/2010/main" val="3843262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45D07-205A-4722-809D-963FD8A40E8E}"/>
              </a:ext>
            </a:extLst>
          </p:cNvPr>
          <p:cNvSpPr>
            <a:spLocks noGrp="1"/>
          </p:cNvSpPr>
          <p:nvPr>
            <p:ph type="title"/>
          </p:nvPr>
        </p:nvSpPr>
        <p:spPr>
          <a:xfrm>
            <a:off x="1024128" y="585216"/>
            <a:ext cx="3133581" cy="1499616"/>
          </a:xfrm>
        </p:spPr>
        <p:txBody>
          <a:bodyPr>
            <a:normAutofit/>
          </a:bodyPr>
          <a:lstStyle/>
          <a:p>
            <a:r>
              <a:rPr lang="en-US" sz="4000"/>
              <a:t>TOUCH ID</a:t>
            </a:r>
          </a:p>
        </p:txBody>
      </p:sp>
      <p:sp>
        <p:nvSpPr>
          <p:cNvPr id="3" name="Content Placeholder 2">
            <a:extLst>
              <a:ext uri="{FF2B5EF4-FFF2-40B4-BE49-F238E27FC236}">
                <a16:creationId xmlns:a16="http://schemas.microsoft.com/office/drawing/2014/main" id="{E5D90E8E-6406-4A06-8A99-A4D0D4B1DFCF}"/>
              </a:ext>
            </a:extLst>
          </p:cNvPr>
          <p:cNvSpPr>
            <a:spLocks noGrp="1"/>
          </p:cNvSpPr>
          <p:nvPr>
            <p:ph idx="1"/>
          </p:nvPr>
        </p:nvSpPr>
        <p:spPr>
          <a:xfrm>
            <a:off x="1024128" y="2286000"/>
            <a:ext cx="3133580" cy="3931920"/>
          </a:xfrm>
        </p:spPr>
        <p:txBody>
          <a:bodyPr>
            <a:normAutofit/>
          </a:bodyPr>
          <a:lstStyle/>
          <a:p>
            <a:r>
              <a:rPr lang="en-US" sz="1600"/>
              <a:t>A thumbprint sensor embedded in the Home button lets you secure access to your device with your biometric data. It can also be used to authorize purchases and to unlock apps.</a:t>
            </a:r>
          </a:p>
        </p:txBody>
      </p:sp>
      <p:pic>
        <p:nvPicPr>
          <p:cNvPr id="7" name="Picture 6">
            <a:extLst>
              <a:ext uri="{FF2B5EF4-FFF2-40B4-BE49-F238E27FC236}">
                <a16:creationId xmlns:a16="http://schemas.microsoft.com/office/drawing/2014/main" id="{DD866084-A416-49C4-BDB2-5B2C48259C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2342" y="1045196"/>
            <a:ext cx="6909577" cy="4767608"/>
          </a:xfrm>
          <a:prstGeom prst="rect">
            <a:avLst/>
          </a:prstGeom>
        </p:spPr>
      </p:pic>
    </p:spTree>
    <p:extLst>
      <p:ext uri="{BB962C8B-B14F-4D97-AF65-F5344CB8AC3E}">
        <p14:creationId xmlns:p14="http://schemas.microsoft.com/office/powerpoint/2010/main" val="913615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5DA09-1B0E-4C48-8053-6171717878BC}"/>
              </a:ext>
            </a:extLst>
          </p:cNvPr>
          <p:cNvSpPr>
            <a:spLocks noGrp="1"/>
          </p:cNvSpPr>
          <p:nvPr>
            <p:ph type="title"/>
          </p:nvPr>
        </p:nvSpPr>
        <p:spPr>
          <a:xfrm>
            <a:off x="1024129" y="585216"/>
            <a:ext cx="4431792" cy="1499616"/>
          </a:xfrm>
        </p:spPr>
        <p:txBody>
          <a:bodyPr>
            <a:normAutofit/>
          </a:bodyPr>
          <a:lstStyle/>
          <a:p>
            <a:r>
              <a:rPr lang="en-US"/>
              <a:t>Face id</a:t>
            </a:r>
          </a:p>
        </p:txBody>
      </p:sp>
      <p:sp>
        <p:nvSpPr>
          <p:cNvPr id="3" name="Content Placeholder 2">
            <a:extLst>
              <a:ext uri="{FF2B5EF4-FFF2-40B4-BE49-F238E27FC236}">
                <a16:creationId xmlns:a16="http://schemas.microsoft.com/office/drawing/2014/main" id="{ECD31A1E-D2CF-4327-8065-1FAFBCDA5923}"/>
              </a:ext>
            </a:extLst>
          </p:cNvPr>
          <p:cNvSpPr>
            <a:spLocks noGrp="1"/>
          </p:cNvSpPr>
          <p:nvPr>
            <p:ph idx="1"/>
          </p:nvPr>
        </p:nvSpPr>
        <p:spPr>
          <a:xfrm>
            <a:off x="1024128" y="2286000"/>
            <a:ext cx="4429615" cy="3931920"/>
          </a:xfrm>
        </p:spPr>
        <p:txBody>
          <a:bodyPr>
            <a:normAutofit/>
          </a:bodyPr>
          <a:lstStyle/>
          <a:p>
            <a:r>
              <a:rPr lang="en-US"/>
              <a:t>Introduced with the iPhone X, Face ID uses a complex system to identify a person's face to provide secure authentication to both the device and to services including Apple Pay.</a:t>
            </a:r>
            <a:endParaRPr lang="en-US" dirty="0"/>
          </a:p>
        </p:txBody>
      </p:sp>
      <p:pic>
        <p:nvPicPr>
          <p:cNvPr id="7" name="Picture 6">
            <a:extLst>
              <a:ext uri="{FF2B5EF4-FFF2-40B4-BE49-F238E27FC236}">
                <a16:creationId xmlns:a16="http://schemas.microsoft.com/office/drawing/2014/main" id="{D8672CE5-E9BD-48C9-B7E9-545B00A941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3930" y="2241452"/>
            <a:ext cx="3689710" cy="2375095"/>
          </a:xfrm>
          <a:prstGeom prst="rect">
            <a:avLst/>
          </a:prstGeom>
        </p:spPr>
      </p:pic>
    </p:spTree>
    <p:extLst>
      <p:ext uri="{BB962C8B-B14F-4D97-AF65-F5344CB8AC3E}">
        <p14:creationId xmlns:p14="http://schemas.microsoft.com/office/powerpoint/2010/main" val="662061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33713-C135-4301-A173-4EA12F3C711D}"/>
              </a:ext>
            </a:extLst>
          </p:cNvPr>
          <p:cNvSpPr>
            <a:spLocks noGrp="1"/>
          </p:cNvSpPr>
          <p:nvPr>
            <p:ph type="title"/>
          </p:nvPr>
        </p:nvSpPr>
        <p:spPr/>
        <p:txBody>
          <a:bodyPr/>
          <a:lstStyle/>
          <a:p>
            <a:r>
              <a:rPr lang="en-US" dirty="0"/>
              <a:t>HARDWARE SENSORS</a:t>
            </a:r>
          </a:p>
        </p:txBody>
      </p:sp>
      <p:sp>
        <p:nvSpPr>
          <p:cNvPr id="3" name="Content Placeholder 2">
            <a:extLst>
              <a:ext uri="{FF2B5EF4-FFF2-40B4-BE49-F238E27FC236}">
                <a16:creationId xmlns:a16="http://schemas.microsoft.com/office/drawing/2014/main" id="{49805B6E-EC13-4331-8459-A280FF615244}"/>
              </a:ext>
            </a:extLst>
          </p:cNvPr>
          <p:cNvSpPr>
            <a:spLocks noGrp="1"/>
          </p:cNvSpPr>
          <p:nvPr>
            <p:ph idx="1"/>
          </p:nvPr>
        </p:nvSpPr>
        <p:spPr/>
        <p:txBody>
          <a:bodyPr/>
          <a:lstStyle/>
          <a:p>
            <a:r>
              <a:rPr lang="en-US" dirty="0"/>
              <a:t>Although they're not generally thought of explicitly as sensors, the cameras and microphones embedded in the iPhone, iPad, and iPod touch devices are, functionally, sensors. So are the Wi-Fi and cellular radios in the devices. That said, most device manufacturers consider their radios and cameras to be separate from sensors when listing them in tech specs and device manuals.</a:t>
            </a:r>
          </a:p>
        </p:txBody>
      </p:sp>
    </p:spTree>
    <p:extLst>
      <p:ext uri="{BB962C8B-B14F-4D97-AF65-F5344CB8AC3E}">
        <p14:creationId xmlns:p14="http://schemas.microsoft.com/office/powerpoint/2010/main" val="746897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6606C-9C9E-484B-8F7B-8C431EF9CA24}"/>
              </a:ext>
            </a:extLst>
          </p:cNvPr>
          <p:cNvSpPr>
            <a:spLocks noGrp="1"/>
          </p:cNvSpPr>
          <p:nvPr>
            <p:ph type="title"/>
          </p:nvPr>
        </p:nvSpPr>
        <p:spPr>
          <a:xfrm>
            <a:off x="1024129" y="585216"/>
            <a:ext cx="4431792" cy="1499616"/>
          </a:xfrm>
        </p:spPr>
        <p:txBody>
          <a:bodyPr>
            <a:normAutofit/>
          </a:bodyPr>
          <a:lstStyle/>
          <a:p>
            <a:r>
              <a:rPr lang="en-US"/>
              <a:t>AGENDA</a:t>
            </a:r>
          </a:p>
        </p:txBody>
      </p:sp>
      <p:sp>
        <p:nvSpPr>
          <p:cNvPr id="3" name="Content Placeholder 2">
            <a:extLst>
              <a:ext uri="{FF2B5EF4-FFF2-40B4-BE49-F238E27FC236}">
                <a16:creationId xmlns:a16="http://schemas.microsoft.com/office/drawing/2014/main" id="{2506818C-CBB6-4819-A219-31C9BF350BCE}"/>
              </a:ext>
            </a:extLst>
          </p:cNvPr>
          <p:cNvSpPr>
            <a:spLocks noGrp="1"/>
          </p:cNvSpPr>
          <p:nvPr>
            <p:ph idx="1"/>
          </p:nvPr>
        </p:nvSpPr>
        <p:spPr>
          <a:xfrm>
            <a:off x="1024128" y="2286000"/>
            <a:ext cx="4429615" cy="3931920"/>
          </a:xfrm>
        </p:spPr>
        <p:txBody>
          <a:bodyPr>
            <a:normAutofit lnSpcReduction="10000"/>
          </a:bodyPr>
          <a:lstStyle/>
          <a:p>
            <a:r>
              <a:rPr lang="en-US" sz="1500" dirty="0"/>
              <a:t>Introduction	</a:t>
            </a:r>
          </a:p>
          <a:p>
            <a:r>
              <a:rPr lang="en-US" sz="1500" dirty="0"/>
              <a:t>Proximity Sensor</a:t>
            </a:r>
          </a:p>
          <a:p>
            <a:r>
              <a:rPr lang="en-US" sz="1500" dirty="0"/>
              <a:t>Accelerometer</a:t>
            </a:r>
          </a:p>
          <a:p>
            <a:r>
              <a:rPr lang="en-US" sz="1500" dirty="0"/>
              <a:t>Ambient Light Sensor</a:t>
            </a:r>
          </a:p>
          <a:p>
            <a:r>
              <a:rPr lang="en-US" sz="1500" dirty="0"/>
              <a:t>Moisture Sensor</a:t>
            </a:r>
          </a:p>
          <a:p>
            <a:r>
              <a:rPr lang="en-US" sz="1500" dirty="0"/>
              <a:t>Gyroscope</a:t>
            </a:r>
          </a:p>
          <a:p>
            <a:r>
              <a:rPr lang="en-US" sz="1500" dirty="0"/>
              <a:t>Compass</a:t>
            </a:r>
          </a:p>
          <a:p>
            <a:r>
              <a:rPr lang="en-US" sz="1500" dirty="0"/>
              <a:t>Barometer</a:t>
            </a:r>
          </a:p>
          <a:p>
            <a:r>
              <a:rPr lang="en-US" sz="1500" dirty="0"/>
              <a:t>Touch ID</a:t>
            </a:r>
          </a:p>
          <a:p>
            <a:r>
              <a:rPr lang="en-US" sz="1500" dirty="0"/>
              <a:t>Face ID</a:t>
            </a:r>
          </a:p>
          <a:p>
            <a:r>
              <a:rPr lang="en-US" sz="1500" dirty="0"/>
              <a:t>Hardware Sensors</a:t>
            </a:r>
          </a:p>
          <a:p>
            <a:endParaRPr lang="en-US" sz="1500" dirty="0"/>
          </a:p>
        </p:txBody>
      </p:sp>
      <p:pic>
        <p:nvPicPr>
          <p:cNvPr id="7" name="Graphic 6" descr="Wi-Fi">
            <a:extLst>
              <a:ext uri="{FF2B5EF4-FFF2-40B4-BE49-F238E27FC236}">
                <a16:creationId xmlns:a16="http://schemas.microsoft.com/office/drawing/2014/main" id="{F8C6976D-990E-4AEA-B35C-199F5B70B3E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701039"/>
            <a:ext cx="5455921" cy="5455921"/>
          </a:xfrm>
          <a:prstGeom prst="rect">
            <a:avLst/>
          </a:prstGeom>
        </p:spPr>
      </p:pic>
    </p:spTree>
    <p:extLst>
      <p:ext uri="{BB962C8B-B14F-4D97-AF65-F5344CB8AC3E}">
        <p14:creationId xmlns:p14="http://schemas.microsoft.com/office/powerpoint/2010/main" val="1424843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C5A31-2C68-425F-AA30-9DD0C2EC2632}"/>
              </a:ext>
            </a:extLst>
          </p:cNvPr>
          <p:cNvSpPr>
            <a:spLocks noGrp="1"/>
          </p:cNvSpPr>
          <p:nvPr>
            <p:ph type="title"/>
          </p:nvPr>
        </p:nvSpPr>
        <p:spPr>
          <a:xfrm>
            <a:off x="1024128" y="585216"/>
            <a:ext cx="9720072" cy="1499616"/>
          </a:xfrm>
        </p:spPr>
        <p:txBody>
          <a:bodyPr/>
          <a:lstStyle/>
          <a:p>
            <a:r>
              <a:rPr lang="en-US" dirty="0"/>
              <a:t>Introduction</a:t>
            </a:r>
          </a:p>
        </p:txBody>
      </p:sp>
      <p:sp>
        <p:nvSpPr>
          <p:cNvPr id="3" name="Content Placeholder 2">
            <a:extLst>
              <a:ext uri="{FF2B5EF4-FFF2-40B4-BE49-F238E27FC236}">
                <a16:creationId xmlns:a16="http://schemas.microsoft.com/office/drawing/2014/main" id="{0D3110D5-9966-478D-B1A7-043CA49FBD66}"/>
              </a:ext>
            </a:extLst>
          </p:cNvPr>
          <p:cNvSpPr>
            <a:spLocks noGrp="1"/>
          </p:cNvSpPr>
          <p:nvPr>
            <p:ph idx="1"/>
          </p:nvPr>
        </p:nvSpPr>
        <p:spPr/>
        <p:txBody>
          <a:bodyPr/>
          <a:lstStyle/>
          <a:p>
            <a:r>
              <a:rPr lang="en-US" dirty="0"/>
              <a:t>The iPhone, iPad, and iPod touch are able to perform some of their coolest interface tricks — from dimming a phone screen when it's held up to your head to undoing an action by shaking the device and beyond — thanks to the sensors built into most models of those devices. Without these sensors, none of the devices would be what we know them as today.</a:t>
            </a:r>
          </a:p>
          <a:p>
            <a:endParaRPr lang="en-US" dirty="0"/>
          </a:p>
          <a:p>
            <a:r>
              <a:rPr lang="en-US" dirty="0"/>
              <a:t>Not every model of the iPhone, iPad, or iPod touch has the exact same set of sensors, and the capabilities the sensors enable on each model has as much to do with the operating system being used as the hardware itself.</a:t>
            </a:r>
          </a:p>
        </p:txBody>
      </p:sp>
    </p:spTree>
    <p:extLst>
      <p:ext uri="{BB962C8B-B14F-4D97-AF65-F5344CB8AC3E}">
        <p14:creationId xmlns:p14="http://schemas.microsoft.com/office/powerpoint/2010/main" val="968061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7">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2B8540-A4C7-46DF-99D3-3F8D9BAE044D}"/>
              </a:ext>
            </a:extLst>
          </p:cNvPr>
          <p:cNvSpPr>
            <a:spLocks noGrp="1"/>
          </p:cNvSpPr>
          <p:nvPr>
            <p:ph type="title"/>
          </p:nvPr>
        </p:nvSpPr>
        <p:spPr>
          <a:xfrm>
            <a:off x="964788" y="804333"/>
            <a:ext cx="3391900" cy="5249334"/>
          </a:xfrm>
        </p:spPr>
        <p:txBody>
          <a:bodyPr>
            <a:normAutofit/>
          </a:bodyPr>
          <a:lstStyle/>
          <a:p>
            <a:pPr algn="r"/>
            <a:r>
              <a:rPr lang="en-US"/>
              <a:t>PROXIMITY SENSOR	</a:t>
            </a:r>
          </a:p>
        </p:txBody>
      </p:sp>
      <p:cxnSp>
        <p:nvCxnSpPr>
          <p:cNvPr id="10" name="Straight Connector 9">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398C7B7-A34E-4C98-9D83-D3759D635D7A}"/>
              </a:ext>
            </a:extLst>
          </p:cNvPr>
          <p:cNvSpPr>
            <a:spLocks noGrp="1"/>
          </p:cNvSpPr>
          <p:nvPr>
            <p:ph idx="1"/>
          </p:nvPr>
        </p:nvSpPr>
        <p:spPr>
          <a:xfrm>
            <a:off x="4999330" y="804333"/>
            <a:ext cx="6257721" cy="5249334"/>
          </a:xfrm>
        </p:spPr>
        <p:txBody>
          <a:bodyPr anchor="ctr">
            <a:normAutofit/>
          </a:bodyPr>
          <a:lstStyle/>
          <a:p>
            <a:r>
              <a:rPr lang="en-US"/>
              <a:t>This sensor determines how close the iPhone is to your face. It's what helps the iPhone turn off its screen automatically whenever you hold the phone up to your ear for a phone call. This feature is necessary to prevent accidental button taps on the side of your head when talking.</a:t>
            </a:r>
          </a:p>
        </p:txBody>
      </p:sp>
    </p:spTree>
    <p:extLst>
      <p:ext uri="{BB962C8B-B14F-4D97-AF65-F5344CB8AC3E}">
        <p14:creationId xmlns:p14="http://schemas.microsoft.com/office/powerpoint/2010/main" val="3277662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DBBFD-516D-41E4-9807-715767E0D877}"/>
              </a:ext>
            </a:extLst>
          </p:cNvPr>
          <p:cNvSpPr>
            <a:spLocks noGrp="1"/>
          </p:cNvSpPr>
          <p:nvPr>
            <p:ph type="title"/>
          </p:nvPr>
        </p:nvSpPr>
        <p:spPr>
          <a:xfrm>
            <a:off x="871728" y="451104"/>
            <a:ext cx="4431792" cy="1499616"/>
          </a:xfrm>
        </p:spPr>
        <p:txBody>
          <a:bodyPr>
            <a:normAutofit/>
          </a:bodyPr>
          <a:lstStyle/>
          <a:p>
            <a:r>
              <a:rPr lang="en-US"/>
              <a:t>Accelerometer</a:t>
            </a:r>
            <a:endParaRPr lang="en-US" dirty="0"/>
          </a:p>
        </p:txBody>
      </p:sp>
      <p:sp>
        <p:nvSpPr>
          <p:cNvPr id="3" name="Content Placeholder 2">
            <a:extLst>
              <a:ext uri="{FF2B5EF4-FFF2-40B4-BE49-F238E27FC236}">
                <a16:creationId xmlns:a16="http://schemas.microsoft.com/office/drawing/2014/main" id="{44B84F08-D6C5-4A96-8FDF-85D4CC969387}"/>
              </a:ext>
            </a:extLst>
          </p:cNvPr>
          <p:cNvSpPr>
            <a:spLocks noGrp="1"/>
          </p:cNvSpPr>
          <p:nvPr>
            <p:ph idx="1"/>
          </p:nvPr>
        </p:nvSpPr>
        <p:spPr>
          <a:xfrm>
            <a:off x="525781" y="1950720"/>
            <a:ext cx="4431792" cy="3867912"/>
          </a:xfrm>
        </p:spPr>
        <p:txBody>
          <a:bodyPr>
            <a:normAutofit fontScale="92500" lnSpcReduction="10000"/>
          </a:bodyPr>
          <a:lstStyle/>
          <a:p>
            <a:r>
              <a:rPr lang="en-US" dirty="0"/>
              <a:t>This sensor enables the iPod touch, iPad, or iPhone’s screen to automatically switch from landscape to portrait modes and back again based on whether you’re holding the phone vertically or horizontally.</a:t>
            </a:r>
          </a:p>
          <a:p>
            <a:endParaRPr lang="en-US" dirty="0"/>
          </a:p>
          <a:p>
            <a:pPr marL="0" indent="0">
              <a:buNone/>
            </a:pPr>
            <a:r>
              <a:rPr lang="en-US" dirty="0"/>
              <a:t>A basic functional principle to a motion sensor involves the transformation of the detection of a motion into an electrical current. Detection of motion is achieved by measuring optical change in the target field of view.</a:t>
            </a:r>
          </a:p>
        </p:txBody>
      </p:sp>
      <p:pic>
        <p:nvPicPr>
          <p:cNvPr id="5" name="Picture 4">
            <a:extLst>
              <a:ext uri="{FF2B5EF4-FFF2-40B4-BE49-F238E27FC236}">
                <a16:creationId xmlns:a16="http://schemas.microsoft.com/office/drawing/2014/main" id="{29986B46-12BD-49D8-9118-392D1F2CE0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8958" y="2440922"/>
            <a:ext cx="4747261" cy="2887508"/>
          </a:xfrm>
          <a:prstGeom prst="rect">
            <a:avLst/>
          </a:prstGeom>
        </p:spPr>
      </p:pic>
    </p:spTree>
    <p:extLst>
      <p:ext uri="{BB962C8B-B14F-4D97-AF65-F5344CB8AC3E}">
        <p14:creationId xmlns:p14="http://schemas.microsoft.com/office/powerpoint/2010/main" val="2705652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DF19E-429D-4C95-B31A-1EBEA4A06EEA}"/>
              </a:ext>
            </a:extLst>
          </p:cNvPr>
          <p:cNvSpPr>
            <a:spLocks noGrp="1"/>
          </p:cNvSpPr>
          <p:nvPr>
            <p:ph type="title"/>
          </p:nvPr>
        </p:nvSpPr>
        <p:spPr/>
        <p:txBody>
          <a:bodyPr/>
          <a:lstStyle/>
          <a:p>
            <a:r>
              <a:rPr lang="en-US" dirty="0"/>
              <a:t>Ambient light sensor</a:t>
            </a:r>
          </a:p>
        </p:txBody>
      </p:sp>
      <p:sp>
        <p:nvSpPr>
          <p:cNvPr id="3" name="Content Placeholder 2">
            <a:extLst>
              <a:ext uri="{FF2B5EF4-FFF2-40B4-BE49-F238E27FC236}">
                <a16:creationId xmlns:a16="http://schemas.microsoft.com/office/drawing/2014/main" id="{25C74C7D-0551-48DB-9285-590D1081346D}"/>
              </a:ext>
            </a:extLst>
          </p:cNvPr>
          <p:cNvSpPr>
            <a:spLocks noGrp="1"/>
          </p:cNvSpPr>
          <p:nvPr>
            <p:ph idx="1"/>
          </p:nvPr>
        </p:nvSpPr>
        <p:spPr/>
        <p:txBody>
          <a:bodyPr/>
          <a:lstStyle/>
          <a:p>
            <a:r>
              <a:rPr lang="en-US" dirty="0"/>
              <a:t>A typical ambient light sensor detects the intensity of light surrounding the iPhone and processes this information to help adapt the phone light accordingly. Adjustment to the brightness of the iPhone screen is a conventional method to help conserve as much battery life as possible. Ambient light sensors work by blocking or filtering the infrared and ultraviolet wavelengths.</a:t>
            </a:r>
          </a:p>
        </p:txBody>
      </p:sp>
    </p:spTree>
    <p:extLst>
      <p:ext uri="{BB962C8B-B14F-4D97-AF65-F5344CB8AC3E}">
        <p14:creationId xmlns:p14="http://schemas.microsoft.com/office/powerpoint/2010/main" val="2674839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7A025-537D-4269-A111-590DE423DE16}"/>
              </a:ext>
            </a:extLst>
          </p:cNvPr>
          <p:cNvSpPr>
            <a:spLocks noGrp="1"/>
          </p:cNvSpPr>
          <p:nvPr>
            <p:ph type="title"/>
          </p:nvPr>
        </p:nvSpPr>
        <p:spPr>
          <a:xfrm>
            <a:off x="1024129" y="585216"/>
            <a:ext cx="4431792" cy="1499616"/>
          </a:xfrm>
        </p:spPr>
        <p:txBody>
          <a:bodyPr>
            <a:normAutofit/>
          </a:bodyPr>
          <a:lstStyle/>
          <a:p>
            <a:r>
              <a:rPr lang="en-US" dirty="0"/>
              <a:t>MOISTURE SENSOR</a:t>
            </a:r>
          </a:p>
        </p:txBody>
      </p:sp>
      <p:sp>
        <p:nvSpPr>
          <p:cNvPr id="3" name="Content Placeholder 2">
            <a:extLst>
              <a:ext uri="{FF2B5EF4-FFF2-40B4-BE49-F238E27FC236}">
                <a16:creationId xmlns:a16="http://schemas.microsoft.com/office/drawing/2014/main" id="{9EF13097-C819-4BA0-ABAE-5335A99351D8}"/>
              </a:ext>
            </a:extLst>
          </p:cNvPr>
          <p:cNvSpPr>
            <a:spLocks noGrp="1"/>
          </p:cNvSpPr>
          <p:nvPr>
            <p:ph idx="1"/>
          </p:nvPr>
        </p:nvSpPr>
        <p:spPr>
          <a:xfrm>
            <a:off x="1024128" y="2286000"/>
            <a:ext cx="4429615" cy="3931920"/>
          </a:xfrm>
        </p:spPr>
        <p:txBody>
          <a:bodyPr>
            <a:normAutofit/>
          </a:bodyPr>
          <a:lstStyle/>
          <a:p>
            <a:r>
              <a:rPr lang="en-US" dirty="0"/>
              <a:t>The moisture (or water) sensor is a little red tab that appears in the Dock Connector after the phone has been submerged in water. It can also appear as a red dot in the headphone jack, depending on the model. If you're buying a used iPhone, it's a good idea to check for this indicator to make sure the device hasn't been damaged by water.</a:t>
            </a:r>
          </a:p>
        </p:txBody>
      </p:sp>
      <p:pic>
        <p:nvPicPr>
          <p:cNvPr id="5" name="Picture 4">
            <a:extLst>
              <a:ext uri="{FF2B5EF4-FFF2-40B4-BE49-F238E27FC236}">
                <a16:creationId xmlns:a16="http://schemas.microsoft.com/office/drawing/2014/main" id="{BF1A10E5-3AD1-4AE7-95BD-32191CB31F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084832"/>
            <a:ext cx="4457701" cy="4457701"/>
          </a:xfrm>
          <a:prstGeom prst="rect">
            <a:avLst/>
          </a:prstGeom>
        </p:spPr>
      </p:pic>
    </p:spTree>
    <p:extLst>
      <p:ext uri="{BB962C8B-B14F-4D97-AF65-F5344CB8AC3E}">
        <p14:creationId xmlns:p14="http://schemas.microsoft.com/office/powerpoint/2010/main" val="2968003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546E8-2961-499B-899D-C6EAEA047A92}"/>
              </a:ext>
            </a:extLst>
          </p:cNvPr>
          <p:cNvSpPr>
            <a:spLocks noGrp="1"/>
          </p:cNvSpPr>
          <p:nvPr>
            <p:ph type="title"/>
          </p:nvPr>
        </p:nvSpPr>
        <p:spPr>
          <a:xfrm>
            <a:off x="1024129" y="585216"/>
            <a:ext cx="4431792" cy="1499616"/>
          </a:xfrm>
        </p:spPr>
        <p:txBody>
          <a:bodyPr>
            <a:normAutofit/>
          </a:bodyPr>
          <a:lstStyle/>
          <a:p>
            <a:r>
              <a:rPr lang="en-US" dirty="0"/>
              <a:t>GYROSCOPE</a:t>
            </a:r>
          </a:p>
        </p:txBody>
      </p:sp>
      <p:sp>
        <p:nvSpPr>
          <p:cNvPr id="3" name="Content Placeholder 2">
            <a:extLst>
              <a:ext uri="{FF2B5EF4-FFF2-40B4-BE49-F238E27FC236}">
                <a16:creationId xmlns:a16="http://schemas.microsoft.com/office/drawing/2014/main" id="{C43F5747-A528-4593-8DEF-5EE227CD797A}"/>
              </a:ext>
            </a:extLst>
          </p:cNvPr>
          <p:cNvSpPr>
            <a:spLocks noGrp="1"/>
          </p:cNvSpPr>
          <p:nvPr>
            <p:ph idx="1"/>
          </p:nvPr>
        </p:nvSpPr>
        <p:spPr>
          <a:xfrm>
            <a:off x="1024128" y="2286000"/>
            <a:ext cx="4429615" cy="3931920"/>
          </a:xfrm>
        </p:spPr>
        <p:txBody>
          <a:bodyPr>
            <a:normAutofit/>
          </a:bodyPr>
          <a:lstStyle/>
          <a:p>
            <a:r>
              <a:rPr lang="en-US" dirty="0"/>
              <a:t>Starting with the iPhone 4, 4th Gen. iPod touch, and iPad 2 there's another sensor: a three-axis gyroscope. When combining the gyroscope with the accelerometer, this combo gives these devices six axes on which it can operate. This is designed to make the devices more sensitive, responsive and powerful for gaming, allowing them to react based on how the devices are held and moved.</a:t>
            </a:r>
          </a:p>
        </p:txBody>
      </p:sp>
      <p:pic>
        <p:nvPicPr>
          <p:cNvPr id="5" name="Picture 4">
            <a:extLst>
              <a:ext uri="{FF2B5EF4-FFF2-40B4-BE49-F238E27FC236}">
                <a16:creationId xmlns:a16="http://schemas.microsoft.com/office/drawing/2014/main" id="{91E2CFAD-F7CA-4298-A0D7-B00C283694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4243" y="2484120"/>
            <a:ext cx="3705498" cy="2779123"/>
          </a:xfrm>
          <a:prstGeom prst="rect">
            <a:avLst/>
          </a:prstGeom>
        </p:spPr>
      </p:pic>
    </p:spTree>
    <p:extLst>
      <p:ext uri="{BB962C8B-B14F-4D97-AF65-F5344CB8AC3E}">
        <p14:creationId xmlns:p14="http://schemas.microsoft.com/office/powerpoint/2010/main" val="1250561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76517-A332-4D28-B1A4-B4E70AFF98E1}"/>
              </a:ext>
            </a:extLst>
          </p:cNvPr>
          <p:cNvSpPr>
            <a:spLocks noGrp="1"/>
          </p:cNvSpPr>
          <p:nvPr>
            <p:ph type="title"/>
          </p:nvPr>
        </p:nvSpPr>
        <p:spPr>
          <a:xfrm>
            <a:off x="1024128" y="585216"/>
            <a:ext cx="3133581" cy="1499616"/>
          </a:xfrm>
        </p:spPr>
        <p:txBody>
          <a:bodyPr>
            <a:normAutofit/>
          </a:bodyPr>
          <a:lstStyle/>
          <a:p>
            <a:r>
              <a:rPr lang="en-US" sz="4000"/>
              <a:t>COMPASS</a:t>
            </a:r>
          </a:p>
        </p:txBody>
      </p:sp>
      <p:sp>
        <p:nvSpPr>
          <p:cNvPr id="7" name="Content Placeholder 6">
            <a:extLst>
              <a:ext uri="{FF2B5EF4-FFF2-40B4-BE49-F238E27FC236}">
                <a16:creationId xmlns:a16="http://schemas.microsoft.com/office/drawing/2014/main" id="{FC6455BF-39A8-4A3E-9C83-C2FD34D3B484}"/>
              </a:ext>
            </a:extLst>
          </p:cNvPr>
          <p:cNvSpPr>
            <a:spLocks noGrp="1"/>
          </p:cNvSpPr>
          <p:nvPr>
            <p:ph idx="1"/>
          </p:nvPr>
        </p:nvSpPr>
        <p:spPr>
          <a:xfrm>
            <a:off x="1024128" y="2286000"/>
            <a:ext cx="3372612" cy="3931920"/>
          </a:xfrm>
        </p:spPr>
        <p:txBody>
          <a:bodyPr>
            <a:normAutofit/>
          </a:bodyPr>
          <a:lstStyle/>
          <a:p>
            <a:r>
              <a:rPr lang="en-US" sz="2400" dirty="0"/>
              <a:t> This sensor is used with the device's GPS and   other location awareness features to help determine your iPhone's location, which direction it's facing, and to get you where you're going.</a:t>
            </a:r>
          </a:p>
        </p:txBody>
      </p:sp>
      <p:pic>
        <p:nvPicPr>
          <p:cNvPr id="11" name="Picture 10">
            <a:extLst>
              <a:ext uri="{FF2B5EF4-FFF2-40B4-BE49-F238E27FC236}">
                <a16:creationId xmlns:a16="http://schemas.microsoft.com/office/drawing/2014/main" id="{84E00638-6BD6-4577-ACCE-13B59243B3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3344" y="1566672"/>
            <a:ext cx="4074528" cy="3931920"/>
          </a:xfrm>
          <a:prstGeom prst="rect">
            <a:avLst/>
          </a:prstGeom>
        </p:spPr>
      </p:pic>
    </p:spTree>
    <p:extLst>
      <p:ext uri="{BB962C8B-B14F-4D97-AF65-F5344CB8AC3E}">
        <p14:creationId xmlns:p14="http://schemas.microsoft.com/office/powerpoint/2010/main" val="23894872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otalTime>13</TotalTime>
  <Words>563</Words>
  <Application>Microsoft Office PowerPoint</Application>
  <PresentationFormat>Widescreen</PresentationFormat>
  <Paragraphs>42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Tw Cen MT</vt:lpstr>
      <vt:lpstr>Tw Cen MT Condensed</vt:lpstr>
      <vt:lpstr>Wingdings 3</vt:lpstr>
      <vt:lpstr>Integral</vt:lpstr>
      <vt:lpstr>Mobile sensors support in ios</vt:lpstr>
      <vt:lpstr>AGENDA</vt:lpstr>
      <vt:lpstr>Introduction</vt:lpstr>
      <vt:lpstr>PROXIMITY SENSOR </vt:lpstr>
      <vt:lpstr>Accelerometer</vt:lpstr>
      <vt:lpstr>Ambient light sensor</vt:lpstr>
      <vt:lpstr>MOISTURE SENSOR</vt:lpstr>
      <vt:lpstr>GYROSCOPE</vt:lpstr>
      <vt:lpstr>COMPASS</vt:lpstr>
      <vt:lpstr>BAROMETER</vt:lpstr>
      <vt:lpstr>TOUCH ID</vt:lpstr>
      <vt:lpstr>Face id</vt:lpstr>
      <vt:lpstr>HARDWARE SENSORS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sensors support in ios</dc:title>
  <dc:creator>mouhab elsakran</dc:creator>
  <cp:lastModifiedBy>mouhab elsakran</cp:lastModifiedBy>
  <cp:revision>2</cp:revision>
  <dcterms:created xsi:type="dcterms:W3CDTF">2018-10-11T13:43:39Z</dcterms:created>
  <dcterms:modified xsi:type="dcterms:W3CDTF">2018-10-11T13:57:58Z</dcterms:modified>
</cp:coreProperties>
</file>