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75" r:id="rId14"/>
    <p:sldId id="269" r:id="rId15"/>
    <p:sldId id="276"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1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31DAA-AAE8-4236-885C-293627A76D2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9FD9122-99EE-411F-8FC6-D91AB672A3D0}">
      <dgm:prSet phldrT="[Text]" custT="1"/>
      <dgm:spPr/>
      <dgm:t>
        <a:bodyPr/>
        <a:lstStyle/>
        <a:p>
          <a:pPr>
            <a:buFont typeface="+mj-lt"/>
            <a:buAutoNum type="alphaLcParenR"/>
          </a:pPr>
          <a:r>
            <a:rPr lang="en-US" sz="1800" dirty="0"/>
            <a:t>Sensor Manager:</a:t>
          </a:r>
        </a:p>
      </dgm:t>
    </dgm:pt>
    <dgm:pt modelId="{769F0A5D-50AD-4CB3-9F9E-632E7F758DC1}" type="parTrans" cxnId="{15C4FDDA-F01A-4C51-84AA-A80F5A7A42F4}">
      <dgm:prSet/>
      <dgm:spPr/>
      <dgm:t>
        <a:bodyPr/>
        <a:lstStyle/>
        <a:p>
          <a:endParaRPr lang="en-US"/>
        </a:p>
      </dgm:t>
    </dgm:pt>
    <dgm:pt modelId="{C522305B-D827-4D45-9624-7126FD92AC01}" type="sibTrans" cxnId="{15C4FDDA-F01A-4C51-84AA-A80F5A7A42F4}">
      <dgm:prSet/>
      <dgm:spPr/>
      <dgm:t>
        <a:bodyPr/>
        <a:lstStyle/>
        <a:p>
          <a:endParaRPr lang="en-US"/>
        </a:p>
      </dgm:t>
    </dgm:pt>
    <dgm:pt modelId="{4BFCBF5C-C70E-4B6C-BC85-D13A2202EE83}">
      <dgm:prSet custT="1"/>
      <dgm:spPr/>
      <dgm:t>
        <a:bodyPr/>
        <a:lstStyle/>
        <a:p>
          <a:r>
            <a:rPr lang="en-US" sz="1600" dirty="0"/>
            <a:t>You can use this class to create an instance of the sensor service. This class provides various methods for accessing and listing sensors, registering and unregistering sensor event listeners, and acquiring orientation information.</a:t>
          </a:r>
        </a:p>
      </dgm:t>
    </dgm:pt>
    <dgm:pt modelId="{541DB3B4-DA0C-4F3F-A487-AE454DAB1193}" type="parTrans" cxnId="{909AA2CA-21DA-4C9A-B53D-C47DF9EF7AFC}">
      <dgm:prSet/>
      <dgm:spPr/>
      <dgm:t>
        <a:bodyPr/>
        <a:lstStyle/>
        <a:p>
          <a:endParaRPr lang="en-US"/>
        </a:p>
      </dgm:t>
    </dgm:pt>
    <dgm:pt modelId="{05262F54-5AD6-4EF6-A552-0AEFE79B745C}" type="sibTrans" cxnId="{909AA2CA-21DA-4C9A-B53D-C47DF9EF7AFC}">
      <dgm:prSet/>
      <dgm:spPr/>
      <dgm:t>
        <a:bodyPr/>
        <a:lstStyle/>
        <a:p>
          <a:endParaRPr lang="en-US"/>
        </a:p>
      </dgm:t>
    </dgm:pt>
    <dgm:pt modelId="{7D9CD446-30CB-4601-8A98-889C50F4D56A}">
      <dgm:prSet custT="1"/>
      <dgm:spPr/>
      <dgm:t>
        <a:bodyPr/>
        <a:lstStyle/>
        <a:p>
          <a:pPr>
            <a:buFont typeface="+mj-lt"/>
            <a:buNone/>
          </a:pPr>
          <a:r>
            <a:rPr lang="en-US" sz="1800" dirty="0"/>
            <a:t>b)Sensor:</a:t>
          </a:r>
        </a:p>
      </dgm:t>
    </dgm:pt>
    <dgm:pt modelId="{DA55F78E-309A-4E59-83BE-BF62660FE2CD}" type="parTrans" cxnId="{85DBF0D2-B011-4F66-9858-2ACDC01B4453}">
      <dgm:prSet/>
      <dgm:spPr/>
      <dgm:t>
        <a:bodyPr/>
        <a:lstStyle/>
        <a:p>
          <a:endParaRPr lang="en-US"/>
        </a:p>
      </dgm:t>
    </dgm:pt>
    <dgm:pt modelId="{D16BC6FA-9AA5-42B6-A97B-3C3C91F9E86C}" type="sibTrans" cxnId="{85DBF0D2-B011-4F66-9858-2ACDC01B4453}">
      <dgm:prSet/>
      <dgm:spPr/>
      <dgm:t>
        <a:bodyPr/>
        <a:lstStyle/>
        <a:p>
          <a:endParaRPr lang="en-US"/>
        </a:p>
      </dgm:t>
    </dgm:pt>
    <dgm:pt modelId="{F4994A35-878C-4C3A-88FE-F7849BC2DDD7}">
      <dgm:prSet custT="1"/>
      <dgm:spPr/>
      <dgm:t>
        <a:bodyPr/>
        <a:lstStyle/>
        <a:p>
          <a:r>
            <a:rPr lang="en-US" sz="1400" dirty="0"/>
            <a:t>This class provides various methods that let you determine a sensor's capabilities.</a:t>
          </a:r>
        </a:p>
      </dgm:t>
    </dgm:pt>
    <dgm:pt modelId="{E3138CF4-0296-43EF-9600-160284E214D1}" type="parTrans" cxnId="{42A355DF-1F50-4360-9D9F-B2BE11804ADC}">
      <dgm:prSet/>
      <dgm:spPr/>
      <dgm:t>
        <a:bodyPr/>
        <a:lstStyle/>
        <a:p>
          <a:endParaRPr lang="en-US"/>
        </a:p>
      </dgm:t>
    </dgm:pt>
    <dgm:pt modelId="{4183F5D5-1D0E-4603-9804-F0CE356674F0}" type="sibTrans" cxnId="{42A355DF-1F50-4360-9D9F-B2BE11804ADC}">
      <dgm:prSet/>
      <dgm:spPr/>
      <dgm:t>
        <a:bodyPr/>
        <a:lstStyle/>
        <a:p>
          <a:endParaRPr lang="en-US"/>
        </a:p>
      </dgm:t>
    </dgm:pt>
    <dgm:pt modelId="{54665092-194A-44C7-ADA8-824FEDEFD263}">
      <dgm:prSet/>
      <dgm:spPr/>
      <dgm:t>
        <a:bodyPr/>
        <a:lstStyle/>
        <a:p>
          <a:endParaRPr lang="en-US" sz="1100" dirty="0"/>
        </a:p>
      </dgm:t>
    </dgm:pt>
    <dgm:pt modelId="{31D8FD82-B7B8-4FA4-AEC4-B1FF716244CF}" type="parTrans" cxnId="{75A14FC1-C10C-4F5D-ADCC-66FDD07AAFDA}">
      <dgm:prSet/>
      <dgm:spPr/>
      <dgm:t>
        <a:bodyPr/>
        <a:lstStyle/>
        <a:p>
          <a:endParaRPr lang="en-US"/>
        </a:p>
      </dgm:t>
    </dgm:pt>
    <dgm:pt modelId="{08A83E4D-373C-4DDF-BF1F-5BF74BAAB993}" type="sibTrans" cxnId="{75A14FC1-C10C-4F5D-ADCC-66FDD07AAFDA}">
      <dgm:prSet/>
      <dgm:spPr/>
      <dgm:t>
        <a:bodyPr/>
        <a:lstStyle/>
        <a:p>
          <a:endParaRPr lang="en-US"/>
        </a:p>
      </dgm:t>
    </dgm:pt>
    <dgm:pt modelId="{0C7374E0-24DA-4519-BD37-E976DC8BBA1C}">
      <dgm:prSet custT="1"/>
      <dgm:spPr/>
      <dgm:t>
        <a:bodyPr/>
        <a:lstStyle/>
        <a:p>
          <a:pPr>
            <a:buFont typeface="+mj-lt"/>
            <a:buNone/>
          </a:pPr>
          <a:r>
            <a:rPr lang="en-US" sz="1800" dirty="0"/>
            <a:t>c)Sensor Event:</a:t>
          </a:r>
        </a:p>
      </dgm:t>
    </dgm:pt>
    <dgm:pt modelId="{1A84C5B6-E6D3-427F-AD8B-FD92D932898A}" type="parTrans" cxnId="{818468EB-0493-4557-83A3-3414D65F4CFF}">
      <dgm:prSet/>
      <dgm:spPr/>
      <dgm:t>
        <a:bodyPr/>
        <a:lstStyle/>
        <a:p>
          <a:endParaRPr lang="en-US"/>
        </a:p>
      </dgm:t>
    </dgm:pt>
    <dgm:pt modelId="{EF965141-697B-47FF-8D5A-0711CBB4FCF4}" type="sibTrans" cxnId="{818468EB-0493-4557-83A3-3414D65F4CFF}">
      <dgm:prSet/>
      <dgm:spPr/>
      <dgm:t>
        <a:bodyPr/>
        <a:lstStyle/>
        <a:p>
          <a:endParaRPr lang="en-US"/>
        </a:p>
      </dgm:t>
    </dgm:pt>
    <dgm:pt modelId="{CB4A1C15-1749-4891-8103-2BE9BA8D80DF}">
      <dgm:prSet custT="1"/>
      <dgm:spPr/>
      <dgm:t>
        <a:bodyPr/>
        <a:lstStyle/>
        <a:p>
          <a:r>
            <a:rPr lang="en-US" sz="1400" dirty="0"/>
            <a:t>The system uses this class to create a sensor event object, which provides information about a sensor event. A sensor event object includes the following information: the raw sensor data, the type of sensor that generated the event, the accuracy of the data, and the timestamp for the event.</a:t>
          </a:r>
        </a:p>
      </dgm:t>
    </dgm:pt>
    <dgm:pt modelId="{F6D9A24F-2219-46E8-837C-2413A16C45DE}" type="parTrans" cxnId="{46357F4B-08A8-406B-A1F3-FCC3428F323B}">
      <dgm:prSet/>
      <dgm:spPr/>
      <dgm:t>
        <a:bodyPr/>
        <a:lstStyle/>
        <a:p>
          <a:endParaRPr lang="en-US"/>
        </a:p>
      </dgm:t>
    </dgm:pt>
    <dgm:pt modelId="{9358A2FD-4961-4D7C-B204-1D0B40025705}" type="sibTrans" cxnId="{46357F4B-08A8-406B-A1F3-FCC3428F323B}">
      <dgm:prSet/>
      <dgm:spPr/>
      <dgm:t>
        <a:bodyPr/>
        <a:lstStyle/>
        <a:p>
          <a:endParaRPr lang="en-US"/>
        </a:p>
      </dgm:t>
    </dgm:pt>
    <dgm:pt modelId="{7967B0FA-75CF-44F2-B2B5-109354E0FB7F}">
      <dgm:prSet/>
      <dgm:spPr/>
      <dgm:t>
        <a:bodyPr/>
        <a:lstStyle/>
        <a:p>
          <a:endParaRPr lang="en-US" sz="1100" dirty="0"/>
        </a:p>
      </dgm:t>
    </dgm:pt>
    <dgm:pt modelId="{7702EB1F-5911-4ADF-B8C3-B08129C9772E}" type="parTrans" cxnId="{AFF10033-A90D-442A-A797-624BA1AC5432}">
      <dgm:prSet/>
      <dgm:spPr/>
      <dgm:t>
        <a:bodyPr/>
        <a:lstStyle/>
        <a:p>
          <a:endParaRPr lang="en-US"/>
        </a:p>
      </dgm:t>
    </dgm:pt>
    <dgm:pt modelId="{D2B5DAC7-8315-45B5-A04B-9C9EC972BA3C}" type="sibTrans" cxnId="{AFF10033-A90D-442A-A797-624BA1AC5432}">
      <dgm:prSet/>
      <dgm:spPr/>
      <dgm:t>
        <a:bodyPr/>
        <a:lstStyle/>
        <a:p>
          <a:endParaRPr lang="en-US"/>
        </a:p>
      </dgm:t>
    </dgm:pt>
    <dgm:pt modelId="{EFD9BCB1-1345-4DE3-9FE5-4A3B45350DC9}">
      <dgm:prSet/>
      <dgm:spPr/>
      <dgm:t>
        <a:bodyPr/>
        <a:lstStyle/>
        <a:p>
          <a:endParaRPr lang="en-US" sz="1100"/>
        </a:p>
      </dgm:t>
    </dgm:pt>
    <dgm:pt modelId="{4DDEE1B9-FAEA-4285-8EE6-D393DB26F5AC}" type="parTrans" cxnId="{8E990E67-1006-49E4-97D0-4305EB4C1BF6}">
      <dgm:prSet/>
      <dgm:spPr/>
      <dgm:t>
        <a:bodyPr/>
        <a:lstStyle/>
        <a:p>
          <a:endParaRPr lang="en-US"/>
        </a:p>
      </dgm:t>
    </dgm:pt>
    <dgm:pt modelId="{97DC9435-C702-4A97-AEA2-1B5FCBEF14A9}" type="sibTrans" cxnId="{8E990E67-1006-49E4-97D0-4305EB4C1BF6}">
      <dgm:prSet/>
      <dgm:spPr/>
      <dgm:t>
        <a:bodyPr/>
        <a:lstStyle/>
        <a:p>
          <a:endParaRPr lang="en-US"/>
        </a:p>
      </dgm:t>
    </dgm:pt>
    <dgm:pt modelId="{F82707B2-E536-4EEE-9AC7-26E6EA62A68B}">
      <dgm:prSet custT="1"/>
      <dgm:spPr/>
      <dgm:t>
        <a:bodyPr/>
        <a:lstStyle/>
        <a:p>
          <a:pPr>
            <a:buFont typeface="+mj-lt"/>
            <a:buNone/>
          </a:pPr>
          <a:r>
            <a:rPr lang="en-US" sz="1800" dirty="0"/>
            <a:t>d)Sensor Event Listener:</a:t>
          </a:r>
        </a:p>
      </dgm:t>
    </dgm:pt>
    <dgm:pt modelId="{286CBB0F-397F-4DC6-A355-2FB9D4513F56}" type="parTrans" cxnId="{7AA1B06A-C87E-4FAB-86B7-39C8D5DCA0F5}">
      <dgm:prSet/>
      <dgm:spPr/>
      <dgm:t>
        <a:bodyPr/>
        <a:lstStyle/>
        <a:p>
          <a:endParaRPr lang="en-US"/>
        </a:p>
      </dgm:t>
    </dgm:pt>
    <dgm:pt modelId="{7FC326E2-5809-4413-8BD3-46C2D094E2F3}" type="sibTrans" cxnId="{7AA1B06A-C87E-4FAB-86B7-39C8D5DCA0F5}">
      <dgm:prSet/>
      <dgm:spPr/>
      <dgm:t>
        <a:bodyPr/>
        <a:lstStyle/>
        <a:p>
          <a:endParaRPr lang="en-US"/>
        </a:p>
      </dgm:t>
    </dgm:pt>
    <dgm:pt modelId="{351311A3-B3AF-4DA1-948B-967CAFC455DF}">
      <dgm:prSet custT="1"/>
      <dgm:spPr/>
      <dgm:t>
        <a:bodyPr/>
        <a:lstStyle/>
        <a:p>
          <a:r>
            <a:rPr lang="en-US" sz="1600" dirty="0"/>
            <a:t>You can use this interface to create two callback methods that receive notifications (sensor events) when sensor values change or when sensor accuracy changes.</a:t>
          </a:r>
        </a:p>
      </dgm:t>
    </dgm:pt>
    <dgm:pt modelId="{2DF1A893-F8A2-4ADF-B0B0-0142D60A6511}" type="parTrans" cxnId="{6210E5E2-208E-48F6-B1C6-C2052AD4D9F7}">
      <dgm:prSet/>
      <dgm:spPr/>
      <dgm:t>
        <a:bodyPr/>
        <a:lstStyle/>
        <a:p>
          <a:endParaRPr lang="en-US"/>
        </a:p>
      </dgm:t>
    </dgm:pt>
    <dgm:pt modelId="{062A3424-BADC-47F6-B83E-1BC7A35A0EDC}" type="sibTrans" cxnId="{6210E5E2-208E-48F6-B1C6-C2052AD4D9F7}">
      <dgm:prSet/>
      <dgm:spPr/>
      <dgm:t>
        <a:bodyPr/>
        <a:lstStyle/>
        <a:p>
          <a:endParaRPr lang="en-US"/>
        </a:p>
      </dgm:t>
    </dgm:pt>
    <dgm:pt modelId="{00FB555A-D0D8-4E48-A062-A3245AB440B6}">
      <dgm:prSet/>
      <dgm:spPr/>
      <dgm:t>
        <a:bodyPr/>
        <a:lstStyle/>
        <a:p>
          <a:endParaRPr lang="en-US" sz="900" dirty="0"/>
        </a:p>
      </dgm:t>
    </dgm:pt>
    <dgm:pt modelId="{83BD1B2C-8C6C-4107-B93B-3C456F24C563}" type="parTrans" cxnId="{D35FE48C-A6D7-4CB3-BB59-B8713F9CDA9F}">
      <dgm:prSet/>
      <dgm:spPr/>
      <dgm:t>
        <a:bodyPr/>
        <a:lstStyle/>
        <a:p>
          <a:endParaRPr lang="en-US"/>
        </a:p>
      </dgm:t>
    </dgm:pt>
    <dgm:pt modelId="{586B6242-2BAD-416B-8BE6-559E23A2DBA0}" type="sibTrans" cxnId="{D35FE48C-A6D7-4CB3-BB59-B8713F9CDA9F}">
      <dgm:prSet/>
      <dgm:spPr/>
      <dgm:t>
        <a:bodyPr/>
        <a:lstStyle/>
        <a:p>
          <a:endParaRPr lang="en-US"/>
        </a:p>
      </dgm:t>
    </dgm:pt>
    <dgm:pt modelId="{1CB72AC2-3231-4CB1-9688-0DE93B85EDE3}" type="pres">
      <dgm:prSet presAssocID="{52831DAA-AAE8-4236-885C-293627A76D2D}" presName="linear" presStyleCnt="0">
        <dgm:presLayoutVars>
          <dgm:dir/>
          <dgm:animLvl val="lvl"/>
          <dgm:resizeHandles val="exact"/>
        </dgm:presLayoutVars>
      </dgm:prSet>
      <dgm:spPr/>
      <dgm:t>
        <a:bodyPr/>
        <a:lstStyle/>
        <a:p>
          <a:endParaRPr lang="en-US"/>
        </a:p>
      </dgm:t>
    </dgm:pt>
    <dgm:pt modelId="{1DBE1434-00D0-41AE-B0AC-42D38C7C124F}" type="pres">
      <dgm:prSet presAssocID="{99FD9122-99EE-411F-8FC6-D91AB672A3D0}" presName="parentLin" presStyleCnt="0"/>
      <dgm:spPr/>
    </dgm:pt>
    <dgm:pt modelId="{4A33FB46-EB34-4C57-AFCE-5828644A47A5}" type="pres">
      <dgm:prSet presAssocID="{99FD9122-99EE-411F-8FC6-D91AB672A3D0}" presName="parentLeftMargin" presStyleLbl="node1" presStyleIdx="0" presStyleCnt="4"/>
      <dgm:spPr/>
      <dgm:t>
        <a:bodyPr/>
        <a:lstStyle/>
        <a:p>
          <a:endParaRPr lang="en-US"/>
        </a:p>
      </dgm:t>
    </dgm:pt>
    <dgm:pt modelId="{C685275C-C934-4037-87B9-3CD49A15936E}" type="pres">
      <dgm:prSet presAssocID="{99FD9122-99EE-411F-8FC6-D91AB672A3D0}" presName="parentText" presStyleLbl="node1" presStyleIdx="0" presStyleCnt="4" custLinFactNeighborX="41576" custLinFactNeighborY="-8417">
        <dgm:presLayoutVars>
          <dgm:chMax val="0"/>
          <dgm:bulletEnabled val="1"/>
        </dgm:presLayoutVars>
      </dgm:prSet>
      <dgm:spPr/>
      <dgm:t>
        <a:bodyPr/>
        <a:lstStyle/>
        <a:p>
          <a:endParaRPr lang="en-US"/>
        </a:p>
      </dgm:t>
    </dgm:pt>
    <dgm:pt modelId="{F0F271A6-2D29-45AD-8D80-41EF80E7CE13}" type="pres">
      <dgm:prSet presAssocID="{99FD9122-99EE-411F-8FC6-D91AB672A3D0}" presName="negativeSpace" presStyleCnt="0"/>
      <dgm:spPr/>
    </dgm:pt>
    <dgm:pt modelId="{FBF12568-C819-40B6-B910-693442263A81}" type="pres">
      <dgm:prSet presAssocID="{99FD9122-99EE-411F-8FC6-D91AB672A3D0}" presName="childText" presStyleLbl="conFgAcc1" presStyleIdx="0" presStyleCnt="4" custAng="0" custLinFactNeighborY="30676">
        <dgm:presLayoutVars>
          <dgm:bulletEnabled val="1"/>
        </dgm:presLayoutVars>
      </dgm:prSet>
      <dgm:spPr/>
      <dgm:t>
        <a:bodyPr/>
        <a:lstStyle/>
        <a:p>
          <a:endParaRPr lang="en-US"/>
        </a:p>
      </dgm:t>
    </dgm:pt>
    <dgm:pt modelId="{4797D4B0-2F4B-47DC-93D2-CABCEEE43AC4}" type="pres">
      <dgm:prSet presAssocID="{C522305B-D827-4D45-9624-7126FD92AC01}" presName="spaceBetweenRectangles" presStyleCnt="0"/>
      <dgm:spPr/>
    </dgm:pt>
    <dgm:pt modelId="{AE94B8F7-F0D1-435B-84BB-836474CD3ECA}" type="pres">
      <dgm:prSet presAssocID="{7D9CD446-30CB-4601-8A98-889C50F4D56A}" presName="parentLin" presStyleCnt="0"/>
      <dgm:spPr/>
    </dgm:pt>
    <dgm:pt modelId="{24C5963E-0175-4280-9A86-E5697EFFD8A9}" type="pres">
      <dgm:prSet presAssocID="{7D9CD446-30CB-4601-8A98-889C50F4D56A}" presName="parentLeftMargin" presStyleLbl="node1" presStyleIdx="0" presStyleCnt="4"/>
      <dgm:spPr/>
      <dgm:t>
        <a:bodyPr/>
        <a:lstStyle/>
        <a:p>
          <a:endParaRPr lang="en-US"/>
        </a:p>
      </dgm:t>
    </dgm:pt>
    <dgm:pt modelId="{D2D7FD94-A604-4F1B-AEB4-39488423331B}" type="pres">
      <dgm:prSet presAssocID="{7D9CD446-30CB-4601-8A98-889C50F4D56A}" presName="parentText" presStyleLbl="node1" presStyleIdx="1" presStyleCnt="4">
        <dgm:presLayoutVars>
          <dgm:chMax val="0"/>
          <dgm:bulletEnabled val="1"/>
        </dgm:presLayoutVars>
      </dgm:prSet>
      <dgm:spPr/>
      <dgm:t>
        <a:bodyPr/>
        <a:lstStyle/>
        <a:p>
          <a:endParaRPr lang="en-US"/>
        </a:p>
      </dgm:t>
    </dgm:pt>
    <dgm:pt modelId="{43E5B394-A7A4-4C06-960A-D4300FABF7D9}" type="pres">
      <dgm:prSet presAssocID="{7D9CD446-30CB-4601-8A98-889C50F4D56A}" presName="negativeSpace" presStyleCnt="0"/>
      <dgm:spPr/>
    </dgm:pt>
    <dgm:pt modelId="{3295608E-F6C4-4ADD-B4A3-B42E2E5BA7AF}" type="pres">
      <dgm:prSet presAssocID="{7D9CD446-30CB-4601-8A98-889C50F4D56A}" presName="childText" presStyleLbl="conFgAcc1" presStyleIdx="1" presStyleCnt="4" custLinFactNeighborY="79168">
        <dgm:presLayoutVars>
          <dgm:bulletEnabled val="1"/>
        </dgm:presLayoutVars>
      </dgm:prSet>
      <dgm:spPr/>
      <dgm:t>
        <a:bodyPr/>
        <a:lstStyle/>
        <a:p>
          <a:endParaRPr lang="en-US"/>
        </a:p>
      </dgm:t>
    </dgm:pt>
    <dgm:pt modelId="{8DACD483-57BF-46E9-AC38-95144FD19ED4}" type="pres">
      <dgm:prSet presAssocID="{D16BC6FA-9AA5-42B6-A97B-3C3C91F9E86C}" presName="spaceBetweenRectangles" presStyleCnt="0"/>
      <dgm:spPr/>
    </dgm:pt>
    <dgm:pt modelId="{A367289A-1F5C-4B5A-A32A-AB5C73C56AA2}" type="pres">
      <dgm:prSet presAssocID="{0C7374E0-24DA-4519-BD37-E976DC8BBA1C}" presName="parentLin" presStyleCnt="0"/>
      <dgm:spPr/>
    </dgm:pt>
    <dgm:pt modelId="{9931CEAE-2246-4A40-B4A4-2A405873F5C6}" type="pres">
      <dgm:prSet presAssocID="{0C7374E0-24DA-4519-BD37-E976DC8BBA1C}" presName="parentLeftMargin" presStyleLbl="node1" presStyleIdx="1" presStyleCnt="4"/>
      <dgm:spPr/>
      <dgm:t>
        <a:bodyPr/>
        <a:lstStyle/>
        <a:p>
          <a:endParaRPr lang="en-US"/>
        </a:p>
      </dgm:t>
    </dgm:pt>
    <dgm:pt modelId="{6C23E152-69E7-408F-9171-D4F6CED0E9CB}" type="pres">
      <dgm:prSet presAssocID="{0C7374E0-24DA-4519-BD37-E976DC8BBA1C}" presName="parentText" presStyleLbl="node1" presStyleIdx="2" presStyleCnt="4">
        <dgm:presLayoutVars>
          <dgm:chMax val="0"/>
          <dgm:bulletEnabled val="1"/>
        </dgm:presLayoutVars>
      </dgm:prSet>
      <dgm:spPr/>
      <dgm:t>
        <a:bodyPr/>
        <a:lstStyle/>
        <a:p>
          <a:endParaRPr lang="en-US"/>
        </a:p>
      </dgm:t>
    </dgm:pt>
    <dgm:pt modelId="{15B9B9F2-D699-4DE2-AE4F-3017FE75D5FB}" type="pres">
      <dgm:prSet presAssocID="{0C7374E0-24DA-4519-BD37-E976DC8BBA1C}" presName="negativeSpace" presStyleCnt="0"/>
      <dgm:spPr/>
    </dgm:pt>
    <dgm:pt modelId="{EC02D5CE-3CC9-4D8B-B3EB-244FBEA3E2A1}" type="pres">
      <dgm:prSet presAssocID="{0C7374E0-24DA-4519-BD37-E976DC8BBA1C}" presName="childText" presStyleLbl="conFgAcc1" presStyleIdx="2" presStyleCnt="4">
        <dgm:presLayoutVars>
          <dgm:bulletEnabled val="1"/>
        </dgm:presLayoutVars>
      </dgm:prSet>
      <dgm:spPr/>
      <dgm:t>
        <a:bodyPr/>
        <a:lstStyle/>
        <a:p>
          <a:endParaRPr lang="en-US"/>
        </a:p>
      </dgm:t>
    </dgm:pt>
    <dgm:pt modelId="{6600DA90-55AA-41B9-ABCA-C3A611DB06B2}" type="pres">
      <dgm:prSet presAssocID="{EF965141-697B-47FF-8D5A-0711CBB4FCF4}" presName="spaceBetweenRectangles" presStyleCnt="0"/>
      <dgm:spPr/>
    </dgm:pt>
    <dgm:pt modelId="{1B13883B-F823-423B-BB4E-F4AE7E4DE4C3}" type="pres">
      <dgm:prSet presAssocID="{F82707B2-E536-4EEE-9AC7-26E6EA62A68B}" presName="parentLin" presStyleCnt="0"/>
      <dgm:spPr/>
    </dgm:pt>
    <dgm:pt modelId="{967CAD46-36BE-4512-89BA-0FED1DCDD94B}" type="pres">
      <dgm:prSet presAssocID="{F82707B2-E536-4EEE-9AC7-26E6EA62A68B}" presName="parentLeftMargin" presStyleLbl="node1" presStyleIdx="2" presStyleCnt="4"/>
      <dgm:spPr/>
      <dgm:t>
        <a:bodyPr/>
        <a:lstStyle/>
        <a:p>
          <a:endParaRPr lang="en-US"/>
        </a:p>
      </dgm:t>
    </dgm:pt>
    <dgm:pt modelId="{63C5A008-8C3F-446C-8322-FC9BEDD4DAEB}" type="pres">
      <dgm:prSet presAssocID="{F82707B2-E536-4EEE-9AC7-26E6EA62A68B}" presName="parentText" presStyleLbl="node1" presStyleIdx="3" presStyleCnt="4">
        <dgm:presLayoutVars>
          <dgm:chMax val="0"/>
          <dgm:bulletEnabled val="1"/>
        </dgm:presLayoutVars>
      </dgm:prSet>
      <dgm:spPr/>
      <dgm:t>
        <a:bodyPr/>
        <a:lstStyle/>
        <a:p>
          <a:endParaRPr lang="en-US"/>
        </a:p>
      </dgm:t>
    </dgm:pt>
    <dgm:pt modelId="{DEDCE798-7102-4EFA-BA03-2456D7658C68}" type="pres">
      <dgm:prSet presAssocID="{F82707B2-E536-4EEE-9AC7-26E6EA62A68B}" presName="negativeSpace" presStyleCnt="0"/>
      <dgm:spPr/>
    </dgm:pt>
    <dgm:pt modelId="{36D68C8B-C9FD-4418-AB35-AF58545A60B2}" type="pres">
      <dgm:prSet presAssocID="{F82707B2-E536-4EEE-9AC7-26E6EA62A68B}" presName="childText" presStyleLbl="conFgAcc1" presStyleIdx="3" presStyleCnt="4">
        <dgm:presLayoutVars>
          <dgm:bulletEnabled val="1"/>
        </dgm:presLayoutVars>
      </dgm:prSet>
      <dgm:spPr/>
      <dgm:t>
        <a:bodyPr/>
        <a:lstStyle/>
        <a:p>
          <a:endParaRPr lang="en-US"/>
        </a:p>
      </dgm:t>
    </dgm:pt>
  </dgm:ptLst>
  <dgm:cxnLst>
    <dgm:cxn modelId="{8E990E67-1006-49E4-97D0-4305EB4C1BF6}" srcId="{0C7374E0-24DA-4519-BD37-E976DC8BBA1C}" destId="{EFD9BCB1-1345-4DE3-9FE5-4A3B45350DC9}" srcOrd="2" destOrd="0" parTransId="{4DDEE1B9-FAEA-4285-8EE6-D393DB26F5AC}" sibTransId="{97DC9435-C702-4A97-AEA2-1B5FCBEF14A9}"/>
    <dgm:cxn modelId="{6B2B5283-05CB-4798-8ADE-451143AC684F}" type="presOf" srcId="{54665092-194A-44C7-ADA8-824FEDEFD263}" destId="{3295608E-F6C4-4ADD-B4A3-B42E2E5BA7AF}" srcOrd="0" destOrd="1" presId="urn:microsoft.com/office/officeart/2005/8/layout/list1"/>
    <dgm:cxn modelId="{6210E5E2-208E-48F6-B1C6-C2052AD4D9F7}" srcId="{F82707B2-E536-4EEE-9AC7-26E6EA62A68B}" destId="{351311A3-B3AF-4DA1-948B-967CAFC455DF}" srcOrd="0" destOrd="0" parTransId="{2DF1A893-F8A2-4ADF-B0B0-0142D60A6511}" sibTransId="{062A3424-BADC-47F6-B83E-1BC7A35A0EDC}"/>
    <dgm:cxn modelId="{7903A419-1EF7-4420-912F-A134294E5444}" type="presOf" srcId="{99FD9122-99EE-411F-8FC6-D91AB672A3D0}" destId="{4A33FB46-EB34-4C57-AFCE-5828644A47A5}" srcOrd="0" destOrd="0" presId="urn:microsoft.com/office/officeart/2005/8/layout/list1"/>
    <dgm:cxn modelId="{46357F4B-08A8-406B-A1F3-FCC3428F323B}" srcId="{0C7374E0-24DA-4519-BD37-E976DC8BBA1C}" destId="{CB4A1C15-1749-4891-8103-2BE9BA8D80DF}" srcOrd="0" destOrd="0" parTransId="{F6D9A24F-2219-46E8-837C-2413A16C45DE}" sibTransId="{9358A2FD-4961-4D7C-B204-1D0B40025705}"/>
    <dgm:cxn modelId="{DD19E5B0-2370-4262-A96A-DB630069900B}" type="presOf" srcId="{CB4A1C15-1749-4891-8103-2BE9BA8D80DF}" destId="{EC02D5CE-3CC9-4D8B-B3EB-244FBEA3E2A1}" srcOrd="0" destOrd="0" presId="urn:microsoft.com/office/officeart/2005/8/layout/list1"/>
    <dgm:cxn modelId="{A86B10A2-E004-4DDD-8E4A-BFC7400116E8}" type="presOf" srcId="{7D9CD446-30CB-4601-8A98-889C50F4D56A}" destId="{D2D7FD94-A604-4F1B-AEB4-39488423331B}" srcOrd="1" destOrd="0" presId="urn:microsoft.com/office/officeart/2005/8/layout/list1"/>
    <dgm:cxn modelId="{4EC8D233-85D2-479B-8DD2-1D58B704843C}" type="presOf" srcId="{99FD9122-99EE-411F-8FC6-D91AB672A3D0}" destId="{C685275C-C934-4037-87B9-3CD49A15936E}" srcOrd="1" destOrd="0" presId="urn:microsoft.com/office/officeart/2005/8/layout/list1"/>
    <dgm:cxn modelId="{88D35639-7E5D-4B94-8C37-10CA09858BA3}" type="presOf" srcId="{F82707B2-E536-4EEE-9AC7-26E6EA62A68B}" destId="{63C5A008-8C3F-446C-8322-FC9BEDD4DAEB}" srcOrd="1" destOrd="0" presId="urn:microsoft.com/office/officeart/2005/8/layout/list1"/>
    <dgm:cxn modelId="{7AA1B06A-C87E-4FAB-86B7-39C8D5DCA0F5}" srcId="{52831DAA-AAE8-4236-885C-293627A76D2D}" destId="{F82707B2-E536-4EEE-9AC7-26E6EA62A68B}" srcOrd="3" destOrd="0" parTransId="{286CBB0F-397F-4DC6-A355-2FB9D4513F56}" sibTransId="{7FC326E2-5809-4413-8BD3-46C2D094E2F3}"/>
    <dgm:cxn modelId="{001A7641-19C2-43B9-AA3B-076B8C11047D}" type="presOf" srcId="{351311A3-B3AF-4DA1-948B-967CAFC455DF}" destId="{36D68C8B-C9FD-4418-AB35-AF58545A60B2}" srcOrd="0" destOrd="0" presId="urn:microsoft.com/office/officeart/2005/8/layout/list1"/>
    <dgm:cxn modelId="{85DBF0D2-B011-4F66-9858-2ACDC01B4453}" srcId="{52831DAA-AAE8-4236-885C-293627A76D2D}" destId="{7D9CD446-30CB-4601-8A98-889C50F4D56A}" srcOrd="1" destOrd="0" parTransId="{DA55F78E-309A-4E59-83BE-BF62660FE2CD}" sibTransId="{D16BC6FA-9AA5-42B6-A97B-3C3C91F9E86C}"/>
    <dgm:cxn modelId="{369995DC-CC28-4EDF-90AB-097DF729D3CD}" type="presOf" srcId="{EFD9BCB1-1345-4DE3-9FE5-4A3B45350DC9}" destId="{EC02D5CE-3CC9-4D8B-B3EB-244FBEA3E2A1}" srcOrd="0" destOrd="2" presId="urn:microsoft.com/office/officeart/2005/8/layout/list1"/>
    <dgm:cxn modelId="{AFF10033-A90D-442A-A797-624BA1AC5432}" srcId="{0C7374E0-24DA-4519-BD37-E976DC8BBA1C}" destId="{7967B0FA-75CF-44F2-B2B5-109354E0FB7F}" srcOrd="1" destOrd="0" parTransId="{7702EB1F-5911-4ADF-B8C3-B08129C9772E}" sibTransId="{D2B5DAC7-8315-45B5-A04B-9C9EC972BA3C}"/>
    <dgm:cxn modelId="{E23D90B9-744B-4993-850E-E1C7521EC74F}" type="presOf" srcId="{7967B0FA-75CF-44F2-B2B5-109354E0FB7F}" destId="{EC02D5CE-3CC9-4D8B-B3EB-244FBEA3E2A1}" srcOrd="0" destOrd="1" presId="urn:microsoft.com/office/officeart/2005/8/layout/list1"/>
    <dgm:cxn modelId="{3BD22F72-C050-4ABC-ACD8-A2FAE5216B5F}" type="presOf" srcId="{7D9CD446-30CB-4601-8A98-889C50F4D56A}" destId="{24C5963E-0175-4280-9A86-E5697EFFD8A9}" srcOrd="0" destOrd="0" presId="urn:microsoft.com/office/officeart/2005/8/layout/list1"/>
    <dgm:cxn modelId="{0D9A6088-6209-418F-AA40-16339FEC3567}" type="presOf" srcId="{00FB555A-D0D8-4E48-A062-A3245AB440B6}" destId="{36D68C8B-C9FD-4418-AB35-AF58545A60B2}" srcOrd="0" destOrd="1" presId="urn:microsoft.com/office/officeart/2005/8/layout/list1"/>
    <dgm:cxn modelId="{ACF8811F-4379-4FC6-8761-B5FE63F6CB75}" type="presOf" srcId="{4BFCBF5C-C70E-4B6C-BC85-D13A2202EE83}" destId="{FBF12568-C819-40B6-B910-693442263A81}" srcOrd="0" destOrd="0" presId="urn:microsoft.com/office/officeart/2005/8/layout/list1"/>
    <dgm:cxn modelId="{818468EB-0493-4557-83A3-3414D65F4CFF}" srcId="{52831DAA-AAE8-4236-885C-293627A76D2D}" destId="{0C7374E0-24DA-4519-BD37-E976DC8BBA1C}" srcOrd="2" destOrd="0" parTransId="{1A84C5B6-E6D3-427F-AD8B-FD92D932898A}" sibTransId="{EF965141-697B-47FF-8D5A-0711CBB4FCF4}"/>
    <dgm:cxn modelId="{60D01EC9-9BC6-401E-8D34-2BBE1C2A4440}" type="presOf" srcId="{F4994A35-878C-4C3A-88FE-F7849BC2DDD7}" destId="{3295608E-F6C4-4ADD-B4A3-B42E2E5BA7AF}" srcOrd="0" destOrd="0" presId="urn:microsoft.com/office/officeart/2005/8/layout/list1"/>
    <dgm:cxn modelId="{15C4FDDA-F01A-4C51-84AA-A80F5A7A42F4}" srcId="{52831DAA-AAE8-4236-885C-293627A76D2D}" destId="{99FD9122-99EE-411F-8FC6-D91AB672A3D0}" srcOrd="0" destOrd="0" parTransId="{769F0A5D-50AD-4CB3-9F9E-632E7F758DC1}" sibTransId="{C522305B-D827-4D45-9624-7126FD92AC01}"/>
    <dgm:cxn modelId="{BC82CCA0-329C-4326-8EF2-DB4EA995DA6F}" type="presOf" srcId="{0C7374E0-24DA-4519-BD37-E976DC8BBA1C}" destId="{9931CEAE-2246-4A40-B4A4-2A405873F5C6}" srcOrd="0" destOrd="0" presId="urn:microsoft.com/office/officeart/2005/8/layout/list1"/>
    <dgm:cxn modelId="{909AA2CA-21DA-4C9A-B53D-C47DF9EF7AFC}" srcId="{99FD9122-99EE-411F-8FC6-D91AB672A3D0}" destId="{4BFCBF5C-C70E-4B6C-BC85-D13A2202EE83}" srcOrd="0" destOrd="0" parTransId="{541DB3B4-DA0C-4F3F-A487-AE454DAB1193}" sibTransId="{05262F54-5AD6-4EF6-A552-0AEFE79B745C}"/>
    <dgm:cxn modelId="{42A355DF-1F50-4360-9D9F-B2BE11804ADC}" srcId="{7D9CD446-30CB-4601-8A98-889C50F4D56A}" destId="{F4994A35-878C-4C3A-88FE-F7849BC2DDD7}" srcOrd="0" destOrd="0" parTransId="{E3138CF4-0296-43EF-9600-160284E214D1}" sibTransId="{4183F5D5-1D0E-4603-9804-F0CE356674F0}"/>
    <dgm:cxn modelId="{C3949A24-0662-4FBA-AEE4-D08D89CC60E5}" type="presOf" srcId="{0C7374E0-24DA-4519-BD37-E976DC8BBA1C}" destId="{6C23E152-69E7-408F-9171-D4F6CED0E9CB}" srcOrd="1" destOrd="0" presId="urn:microsoft.com/office/officeart/2005/8/layout/list1"/>
    <dgm:cxn modelId="{D35FE48C-A6D7-4CB3-BB59-B8713F9CDA9F}" srcId="{F82707B2-E536-4EEE-9AC7-26E6EA62A68B}" destId="{00FB555A-D0D8-4E48-A062-A3245AB440B6}" srcOrd="1" destOrd="0" parTransId="{83BD1B2C-8C6C-4107-B93B-3C456F24C563}" sibTransId="{586B6242-2BAD-416B-8BE6-559E23A2DBA0}"/>
    <dgm:cxn modelId="{17ECEAAF-9988-4DF1-97E3-6EB2E2ECB33B}" type="presOf" srcId="{F82707B2-E536-4EEE-9AC7-26E6EA62A68B}" destId="{967CAD46-36BE-4512-89BA-0FED1DCDD94B}" srcOrd="0" destOrd="0" presId="urn:microsoft.com/office/officeart/2005/8/layout/list1"/>
    <dgm:cxn modelId="{B6173453-5AAD-4827-936A-CAEB122CCE41}" type="presOf" srcId="{52831DAA-AAE8-4236-885C-293627A76D2D}" destId="{1CB72AC2-3231-4CB1-9688-0DE93B85EDE3}" srcOrd="0" destOrd="0" presId="urn:microsoft.com/office/officeart/2005/8/layout/list1"/>
    <dgm:cxn modelId="{75A14FC1-C10C-4F5D-ADCC-66FDD07AAFDA}" srcId="{7D9CD446-30CB-4601-8A98-889C50F4D56A}" destId="{54665092-194A-44C7-ADA8-824FEDEFD263}" srcOrd="1" destOrd="0" parTransId="{31D8FD82-B7B8-4FA4-AEC4-B1FF716244CF}" sibTransId="{08A83E4D-373C-4DDF-BF1F-5BF74BAAB993}"/>
    <dgm:cxn modelId="{8E45C7E7-B49A-4C0C-87CA-E88CCC0EE042}" type="presParOf" srcId="{1CB72AC2-3231-4CB1-9688-0DE93B85EDE3}" destId="{1DBE1434-00D0-41AE-B0AC-42D38C7C124F}" srcOrd="0" destOrd="0" presId="urn:microsoft.com/office/officeart/2005/8/layout/list1"/>
    <dgm:cxn modelId="{2E3D2ABA-21E5-43E5-B5CA-8BA34B7223A7}" type="presParOf" srcId="{1DBE1434-00D0-41AE-B0AC-42D38C7C124F}" destId="{4A33FB46-EB34-4C57-AFCE-5828644A47A5}" srcOrd="0" destOrd="0" presId="urn:microsoft.com/office/officeart/2005/8/layout/list1"/>
    <dgm:cxn modelId="{49C80043-9756-4C33-A9B3-9AB5C019009D}" type="presParOf" srcId="{1DBE1434-00D0-41AE-B0AC-42D38C7C124F}" destId="{C685275C-C934-4037-87B9-3CD49A15936E}" srcOrd="1" destOrd="0" presId="urn:microsoft.com/office/officeart/2005/8/layout/list1"/>
    <dgm:cxn modelId="{D4EFF896-5424-44DF-94F9-204B389C64AD}" type="presParOf" srcId="{1CB72AC2-3231-4CB1-9688-0DE93B85EDE3}" destId="{F0F271A6-2D29-45AD-8D80-41EF80E7CE13}" srcOrd="1" destOrd="0" presId="urn:microsoft.com/office/officeart/2005/8/layout/list1"/>
    <dgm:cxn modelId="{4D90D655-2F23-43C4-B000-4C079D2D7FA4}" type="presParOf" srcId="{1CB72AC2-3231-4CB1-9688-0DE93B85EDE3}" destId="{FBF12568-C819-40B6-B910-693442263A81}" srcOrd="2" destOrd="0" presId="urn:microsoft.com/office/officeart/2005/8/layout/list1"/>
    <dgm:cxn modelId="{A7682761-05D6-4086-AE98-889704157CDF}" type="presParOf" srcId="{1CB72AC2-3231-4CB1-9688-0DE93B85EDE3}" destId="{4797D4B0-2F4B-47DC-93D2-CABCEEE43AC4}" srcOrd="3" destOrd="0" presId="urn:microsoft.com/office/officeart/2005/8/layout/list1"/>
    <dgm:cxn modelId="{936A937F-5BDF-445E-BDC8-AC4777104A37}" type="presParOf" srcId="{1CB72AC2-3231-4CB1-9688-0DE93B85EDE3}" destId="{AE94B8F7-F0D1-435B-84BB-836474CD3ECA}" srcOrd="4" destOrd="0" presId="urn:microsoft.com/office/officeart/2005/8/layout/list1"/>
    <dgm:cxn modelId="{9BBD198F-5E28-484B-8589-DDDE73775262}" type="presParOf" srcId="{AE94B8F7-F0D1-435B-84BB-836474CD3ECA}" destId="{24C5963E-0175-4280-9A86-E5697EFFD8A9}" srcOrd="0" destOrd="0" presId="urn:microsoft.com/office/officeart/2005/8/layout/list1"/>
    <dgm:cxn modelId="{BC188E85-36E4-4366-B67D-E94E36D8546D}" type="presParOf" srcId="{AE94B8F7-F0D1-435B-84BB-836474CD3ECA}" destId="{D2D7FD94-A604-4F1B-AEB4-39488423331B}" srcOrd="1" destOrd="0" presId="urn:microsoft.com/office/officeart/2005/8/layout/list1"/>
    <dgm:cxn modelId="{3B8763D9-2520-49F3-AD72-C13D673E46E9}" type="presParOf" srcId="{1CB72AC2-3231-4CB1-9688-0DE93B85EDE3}" destId="{43E5B394-A7A4-4C06-960A-D4300FABF7D9}" srcOrd="5" destOrd="0" presId="urn:microsoft.com/office/officeart/2005/8/layout/list1"/>
    <dgm:cxn modelId="{23C65411-0157-44E0-B7A2-E45C60B6A2BC}" type="presParOf" srcId="{1CB72AC2-3231-4CB1-9688-0DE93B85EDE3}" destId="{3295608E-F6C4-4ADD-B4A3-B42E2E5BA7AF}" srcOrd="6" destOrd="0" presId="urn:microsoft.com/office/officeart/2005/8/layout/list1"/>
    <dgm:cxn modelId="{FDAB47D7-9112-4CE2-9025-907F01CA4CA2}" type="presParOf" srcId="{1CB72AC2-3231-4CB1-9688-0DE93B85EDE3}" destId="{8DACD483-57BF-46E9-AC38-95144FD19ED4}" srcOrd="7" destOrd="0" presId="urn:microsoft.com/office/officeart/2005/8/layout/list1"/>
    <dgm:cxn modelId="{E2A2EBFF-32A6-4979-B518-C970FA0B420D}" type="presParOf" srcId="{1CB72AC2-3231-4CB1-9688-0DE93B85EDE3}" destId="{A367289A-1F5C-4B5A-A32A-AB5C73C56AA2}" srcOrd="8" destOrd="0" presId="urn:microsoft.com/office/officeart/2005/8/layout/list1"/>
    <dgm:cxn modelId="{B59A6945-311E-49D7-837D-AA65B62EBCFE}" type="presParOf" srcId="{A367289A-1F5C-4B5A-A32A-AB5C73C56AA2}" destId="{9931CEAE-2246-4A40-B4A4-2A405873F5C6}" srcOrd="0" destOrd="0" presId="urn:microsoft.com/office/officeart/2005/8/layout/list1"/>
    <dgm:cxn modelId="{9D2768A4-DE32-4AC7-9344-6493C737DEE9}" type="presParOf" srcId="{A367289A-1F5C-4B5A-A32A-AB5C73C56AA2}" destId="{6C23E152-69E7-408F-9171-D4F6CED0E9CB}" srcOrd="1" destOrd="0" presId="urn:microsoft.com/office/officeart/2005/8/layout/list1"/>
    <dgm:cxn modelId="{A5753822-3673-4FAA-A362-16965243CCF8}" type="presParOf" srcId="{1CB72AC2-3231-4CB1-9688-0DE93B85EDE3}" destId="{15B9B9F2-D699-4DE2-AE4F-3017FE75D5FB}" srcOrd="9" destOrd="0" presId="urn:microsoft.com/office/officeart/2005/8/layout/list1"/>
    <dgm:cxn modelId="{8EAB1D7C-A39E-4867-8163-CC877E95274F}" type="presParOf" srcId="{1CB72AC2-3231-4CB1-9688-0DE93B85EDE3}" destId="{EC02D5CE-3CC9-4D8B-B3EB-244FBEA3E2A1}" srcOrd="10" destOrd="0" presId="urn:microsoft.com/office/officeart/2005/8/layout/list1"/>
    <dgm:cxn modelId="{348C765A-232A-42C7-B223-2B41070384CD}" type="presParOf" srcId="{1CB72AC2-3231-4CB1-9688-0DE93B85EDE3}" destId="{6600DA90-55AA-41B9-ABCA-C3A611DB06B2}" srcOrd="11" destOrd="0" presId="urn:microsoft.com/office/officeart/2005/8/layout/list1"/>
    <dgm:cxn modelId="{EFEEC92A-E30D-453E-B6CD-3F4BDFCC062C}" type="presParOf" srcId="{1CB72AC2-3231-4CB1-9688-0DE93B85EDE3}" destId="{1B13883B-F823-423B-BB4E-F4AE7E4DE4C3}" srcOrd="12" destOrd="0" presId="urn:microsoft.com/office/officeart/2005/8/layout/list1"/>
    <dgm:cxn modelId="{8CC0D2A8-043E-414E-83BC-9CDB4DF64B3B}" type="presParOf" srcId="{1B13883B-F823-423B-BB4E-F4AE7E4DE4C3}" destId="{967CAD46-36BE-4512-89BA-0FED1DCDD94B}" srcOrd="0" destOrd="0" presId="urn:microsoft.com/office/officeart/2005/8/layout/list1"/>
    <dgm:cxn modelId="{41ABF543-72D9-4A0F-9E54-DF23FF5A5DDF}" type="presParOf" srcId="{1B13883B-F823-423B-BB4E-F4AE7E4DE4C3}" destId="{63C5A008-8C3F-446C-8322-FC9BEDD4DAEB}" srcOrd="1" destOrd="0" presId="urn:microsoft.com/office/officeart/2005/8/layout/list1"/>
    <dgm:cxn modelId="{0F24BFA0-B628-4622-9948-63AEEF37E930}" type="presParOf" srcId="{1CB72AC2-3231-4CB1-9688-0DE93B85EDE3}" destId="{DEDCE798-7102-4EFA-BA03-2456D7658C68}" srcOrd="13" destOrd="0" presId="urn:microsoft.com/office/officeart/2005/8/layout/list1"/>
    <dgm:cxn modelId="{10757C0B-A43F-4DAF-8273-5336F3DC8245}" type="presParOf" srcId="{1CB72AC2-3231-4CB1-9688-0DE93B85EDE3}" destId="{36D68C8B-C9FD-4418-AB35-AF58545A60B2}"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F12568-C819-40B6-B910-693442263A81}">
      <dsp:nvSpPr>
        <dsp:cNvPr id="0" name=""/>
        <dsp:cNvSpPr/>
      </dsp:nvSpPr>
      <dsp:spPr>
        <a:xfrm>
          <a:off x="0" y="263917"/>
          <a:ext cx="81280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You can use this class to create an instance of the sensor service. This class provides various methods for accessing and listing sensors, registering and unregistering sensor event listeners, and acquiring orientation information.</a:t>
          </a:r>
        </a:p>
      </dsp:txBody>
      <dsp:txXfrm>
        <a:off x="0" y="263917"/>
        <a:ext cx="8128000" cy="1039500"/>
      </dsp:txXfrm>
    </dsp:sp>
    <dsp:sp modelId="{C685275C-C934-4037-87B9-3CD49A15936E}">
      <dsp:nvSpPr>
        <dsp:cNvPr id="0" name=""/>
        <dsp:cNvSpPr/>
      </dsp:nvSpPr>
      <dsp:spPr>
        <a:xfrm>
          <a:off x="575364" y="37102"/>
          <a:ext cx="568960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00100">
            <a:lnSpc>
              <a:spcPct val="90000"/>
            </a:lnSpc>
            <a:spcBef>
              <a:spcPct val="0"/>
            </a:spcBef>
            <a:spcAft>
              <a:spcPct val="35000"/>
            </a:spcAft>
            <a:buFont typeface="+mj-lt"/>
            <a:buAutoNum type="alphaLcParenR"/>
          </a:pPr>
          <a:r>
            <a:rPr lang="en-US" sz="1800" kern="1200" dirty="0"/>
            <a:t>Sensor Manager:</a:t>
          </a:r>
        </a:p>
      </dsp:txBody>
      <dsp:txXfrm>
        <a:off x="575364" y="37102"/>
        <a:ext cx="5689600" cy="354240"/>
      </dsp:txXfrm>
    </dsp:sp>
    <dsp:sp modelId="{3295608E-F6C4-4ADD-B4A3-B42E2E5BA7AF}">
      <dsp:nvSpPr>
        <dsp:cNvPr id="0" name=""/>
        <dsp:cNvSpPr/>
      </dsp:nvSpPr>
      <dsp:spPr>
        <a:xfrm>
          <a:off x="0" y="1576759"/>
          <a:ext cx="8128000" cy="737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This class provides various methods that let you determine a sensor's capabilities.</a:t>
          </a:r>
        </a:p>
        <a:p>
          <a:pPr marL="57150" lvl="1" indent="-57150" algn="l" defTabSz="488950">
            <a:lnSpc>
              <a:spcPct val="90000"/>
            </a:lnSpc>
            <a:spcBef>
              <a:spcPct val="0"/>
            </a:spcBef>
            <a:spcAft>
              <a:spcPct val="15000"/>
            </a:spcAft>
            <a:buChar char="••"/>
          </a:pPr>
          <a:endParaRPr lang="en-US" sz="1100" kern="1200" dirty="0"/>
        </a:p>
      </dsp:txBody>
      <dsp:txXfrm>
        <a:off x="0" y="1576759"/>
        <a:ext cx="8128000" cy="737100"/>
      </dsp:txXfrm>
    </dsp:sp>
    <dsp:sp modelId="{D2D7FD94-A604-4F1B-AEB4-39488423331B}">
      <dsp:nvSpPr>
        <dsp:cNvPr id="0" name=""/>
        <dsp:cNvSpPr/>
      </dsp:nvSpPr>
      <dsp:spPr>
        <a:xfrm>
          <a:off x="406400" y="1348339"/>
          <a:ext cx="568960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00100">
            <a:lnSpc>
              <a:spcPct val="90000"/>
            </a:lnSpc>
            <a:spcBef>
              <a:spcPct val="0"/>
            </a:spcBef>
            <a:spcAft>
              <a:spcPct val="35000"/>
            </a:spcAft>
            <a:buFont typeface="+mj-lt"/>
            <a:buNone/>
          </a:pPr>
          <a:r>
            <a:rPr lang="en-US" sz="1800" kern="1200" dirty="0"/>
            <a:t>b)Sensor:</a:t>
          </a:r>
        </a:p>
      </dsp:txBody>
      <dsp:txXfrm>
        <a:off x="406400" y="1348339"/>
        <a:ext cx="5689600" cy="354240"/>
      </dsp:txXfrm>
    </dsp:sp>
    <dsp:sp modelId="{EC02D5CE-3CC9-4D8B-B3EB-244FBEA3E2A1}">
      <dsp:nvSpPr>
        <dsp:cNvPr id="0" name=""/>
        <dsp:cNvSpPr/>
      </dsp:nvSpPr>
      <dsp:spPr>
        <a:xfrm>
          <a:off x="0" y="2504478"/>
          <a:ext cx="8128000"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system uses this class to create a sensor event object, which provides information about a sensor event. A sensor event object includes the following information: the raw sensor data, the type of sensor that generated the event, the accuracy of the data, and the timestamp for the event.</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a:p>
      </dsp:txBody>
      <dsp:txXfrm>
        <a:off x="0" y="2504478"/>
        <a:ext cx="8128000" cy="1512000"/>
      </dsp:txXfrm>
    </dsp:sp>
    <dsp:sp modelId="{6C23E152-69E7-408F-9171-D4F6CED0E9CB}">
      <dsp:nvSpPr>
        <dsp:cNvPr id="0" name=""/>
        <dsp:cNvSpPr/>
      </dsp:nvSpPr>
      <dsp:spPr>
        <a:xfrm>
          <a:off x="406400" y="2327359"/>
          <a:ext cx="568960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00100">
            <a:lnSpc>
              <a:spcPct val="90000"/>
            </a:lnSpc>
            <a:spcBef>
              <a:spcPct val="0"/>
            </a:spcBef>
            <a:spcAft>
              <a:spcPct val="35000"/>
            </a:spcAft>
            <a:buFont typeface="+mj-lt"/>
            <a:buNone/>
          </a:pPr>
          <a:r>
            <a:rPr lang="en-US" sz="1800" kern="1200" dirty="0"/>
            <a:t>c)Sensor Event:</a:t>
          </a:r>
        </a:p>
      </dsp:txBody>
      <dsp:txXfrm>
        <a:off x="406400" y="2327359"/>
        <a:ext cx="5689600" cy="354240"/>
      </dsp:txXfrm>
    </dsp:sp>
    <dsp:sp modelId="{36D68C8B-C9FD-4418-AB35-AF58545A60B2}">
      <dsp:nvSpPr>
        <dsp:cNvPr id="0" name=""/>
        <dsp:cNvSpPr/>
      </dsp:nvSpPr>
      <dsp:spPr>
        <a:xfrm>
          <a:off x="0" y="4258399"/>
          <a:ext cx="8128000" cy="120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You can use this interface to create two callback methods that receive notifications (sensor events) when sensor values change or when sensor accuracy changes.</a:t>
          </a:r>
        </a:p>
        <a:p>
          <a:pPr marL="57150" lvl="1" indent="-57150" algn="l" defTabSz="400050">
            <a:lnSpc>
              <a:spcPct val="90000"/>
            </a:lnSpc>
            <a:spcBef>
              <a:spcPct val="0"/>
            </a:spcBef>
            <a:spcAft>
              <a:spcPct val="15000"/>
            </a:spcAft>
            <a:buChar char="••"/>
          </a:pPr>
          <a:endParaRPr lang="en-US" sz="900" kern="1200" dirty="0"/>
        </a:p>
      </dsp:txBody>
      <dsp:txXfrm>
        <a:off x="0" y="4258399"/>
        <a:ext cx="8128000" cy="1209600"/>
      </dsp:txXfrm>
    </dsp:sp>
    <dsp:sp modelId="{63C5A008-8C3F-446C-8322-FC9BEDD4DAEB}">
      <dsp:nvSpPr>
        <dsp:cNvPr id="0" name=""/>
        <dsp:cNvSpPr/>
      </dsp:nvSpPr>
      <dsp:spPr>
        <a:xfrm>
          <a:off x="406400" y="4081279"/>
          <a:ext cx="568960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00100">
            <a:lnSpc>
              <a:spcPct val="90000"/>
            </a:lnSpc>
            <a:spcBef>
              <a:spcPct val="0"/>
            </a:spcBef>
            <a:spcAft>
              <a:spcPct val="35000"/>
            </a:spcAft>
            <a:buFont typeface="+mj-lt"/>
            <a:buNone/>
          </a:pPr>
          <a:r>
            <a:rPr lang="en-US" sz="1800" kern="1200" dirty="0"/>
            <a:t>d)Sensor Event Listener:</a:t>
          </a:r>
        </a:p>
      </dsp:txBody>
      <dsp:txXfrm>
        <a:off x="406400" y="4081279"/>
        <a:ext cx="5689600" cy="354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0BE3-DED8-45EB-B90C-8DF04CFF3704}" type="datetimeFigureOut">
              <a:rPr lang="en-US" smtClean="0"/>
              <a:pPr/>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EE2F6-D550-42AF-A39D-C2179DA861D7}" type="slidenum">
              <a:rPr lang="en-US" smtClean="0"/>
              <a:pPr/>
              <a:t>‹#›</a:t>
            </a:fld>
            <a:endParaRPr lang="en-US"/>
          </a:p>
        </p:txBody>
      </p:sp>
    </p:spTree>
    <p:extLst>
      <p:ext uri="{BB962C8B-B14F-4D97-AF65-F5344CB8AC3E}">
        <p14:creationId xmlns:p14="http://schemas.microsoft.com/office/powerpoint/2010/main" xmlns="" val="275118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Android-powered devices have an accelerometer, and many now include a gyroscope. The availability of the software-based sensors is more variable because they often rely on one or more hardware sensors to derive their data. Depending on the device, these software-based sensors can derive their data either from the accelerometer and magnetometer or from the gyroscope</a:t>
            </a:r>
            <a:endParaRPr lang="en-US" dirty="0"/>
          </a:p>
        </p:txBody>
      </p:sp>
      <p:sp>
        <p:nvSpPr>
          <p:cNvPr id="4" name="Slide Number Placeholder 3"/>
          <p:cNvSpPr>
            <a:spLocks noGrp="1"/>
          </p:cNvSpPr>
          <p:nvPr>
            <p:ph type="sldNum" sz="quarter" idx="5"/>
          </p:nvPr>
        </p:nvSpPr>
        <p:spPr/>
        <p:txBody>
          <a:bodyPr/>
          <a:lstStyle/>
          <a:p>
            <a:fld id="{2EEEE2F6-D550-42AF-A39D-C2179DA861D7}" type="slidenum">
              <a:rPr lang="en-US" smtClean="0"/>
              <a:pPr/>
              <a:t>5</a:t>
            </a:fld>
            <a:endParaRPr lang="en-US"/>
          </a:p>
        </p:txBody>
      </p:sp>
    </p:spTree>
    <p:extLst>
      <p:ext uri="{BB962C8B-B14F-4D97-AF65-F5344CB8AC3E}">
        <p14:creationId xmlns:p14="http://schemas.microsoft.com/office/powerpoint/2010/main" xmlns="" val="304823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33399FB-360C-48A5-A2DA-BB867CE5C0F8}" type="datetimeFigureOut">
              <a:rPr lang="en-US" smtClean="0"/>
              <a:pPr/>
              <a:t>11/6/2018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0C6677E-D04B-477B-B74C-C013937974A0}"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971946775"/>
      </p:ext>
    </p:extLst>
  </p:cSld>
  <p:clrMapOvr>
    <a:masterClrMapping/>
  </p:clrMapOvr>
  <p:transition>
    <p:wheel spokes="8"/>
  </p:transition>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399FB-360C-48A5-A2DA-BB867CE5C0F8}"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337597111"/>
      </p:ext>
    </p:extLst>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33399FB-360C-48A5-A2DA-BB867CE5C0F8}" type="datetimeFigureOut">
              <a:rPr lang="en-US" smtClean="0"/>
              <a:pPr/>
              <a:t>11/6/2018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0C6677E-D04B-477B-B74C-C013937974A0}"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22780033"/>
      </p:ext>
    </p:extLst>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399FB-360C-48A5-A2DA-BB867CE5C0F8}"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3929906756"/>
      </p:ext>
    </p:extLst>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33399FB-360C-48A5-A2DA-BB867CE5C0F8}" type="datetimeFigureOut">
              <a:rPr lang="en-US" smtClean="0"/>
              <a:pPr/>
              <a:t>11/6/2018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0C6677E-D04B-477B-B74C-C013937974A0}"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xmlns="" val="3821839367"/>
      </p:ext>
    </p:extLst>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399FB-360C-48A5-A2DA-BB867CE5C0F8}"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3161604542"/>
      </p:ext>
    </p:extLst>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399FB-360C-48A5-A2DA-BB867CE5C0F8}"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96606856"/>
      </p:ext>
    </p:extLst>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399FB-360C-48A5-A2DA-BB867CE5C0F8}"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2781533275"/>
      </p:ext>
    </p:extLst>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33399FB-360C-48A5-A2DA-BB867CE5C0F8}"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176202160"/>
      </p:ext>
    </p:extLst>
  </p:cSld>
  <p:clrMapOvr>
    <a:masterClrMapping/>
  </p:clrMapOvr>
  <p:transition>
    <p:wheel spokes="8"/>
  </p:transition>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33399FB-360C-48A5-A2DA-BB867CE5C0F8}" type="datetimeFigureOut">
              <a:rPr lang="en-US" smtClean="0"/>
              <a:pPr/>
              <a:t>11/6/2018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2612038829"/>
      </p:ext>
    </p:extLst>
  </p:cSld>
  <p:clrMapOvr>
    <a:masterClrMapping/>
  </p:clrMapOvr>
  <p:transition>
    <p:wheel spokes="8"/>
  </p:transition>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33399FB-360C-48A5-A2DA-BB867CE5C0F8}" type="datetimeFigureOut">
              <a:rPr lang="en-US" smtClean="0"/>
              <a:pPr/>
              <a:t>11/6/2018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0C6677E-D04B-477B-B74C-C013937974A0}" type="slidenum">
              <a:rPr lang="en-US" smtClean="0"/>
              <a:pPr/>
              <a:t>‹#›</a:t>
            </a:fld>
            <a:endParaRPr lang="en-US"/>
          </a:p>
        </p:txBody>
      </p:sp>
    </p:spTree>
    <p:extLst>
      <p:ext uri="{BB962C8B-B14F-4D97-AF65-F5344CB8AC3E}">
        <p14:creationId xmlns:p14="http://schemas.microsoft.com/office/powerpoint/2010/main" xmlns="" val="1902601642"/>
      </p:ext>
    </p:extLst>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33399FB-360C-48A5-A2DA-BB867CE5C0F8}" type="datetimeFigureOut">
              <a:rPr lang="en-US" smtClean="0"/>
              <a:pPr/>
              <a:t>11/6/2018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0C6677E-D04B-477B-B74C-C013937974A0}"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13201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heel spokes="8"/>
  </p:transition>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reference/android/hardware/Sensor.html" TargetMode="External"/><Relationship Id="rId2" Type="http://schemas.openxmlformats.org/officeDocument/2006/relationships/hyperlink" Target="https://developer.android.com/reference/android/hardware/SensorEvent.html"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android/hardware/SensorEvent.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developer.android.com/reference/android/hardware/Senso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ebcusp.com/a-few-android-phones-that-have-temperature-sensor/" TargetMode="External"/><Relationship Id="rId2" Type="http://schemas.openxmlformats.org/officeDocument/2006/relationships/hyperlink" Target="https://developer.android.com/guide/topics/sensors/" TargetMode="External"/><Relationship Id="rId1" Type="http://schemas.openxmlformats.org/officeDocument/2006/relationships/slideLayout" Target="../slideLayouts/slideLayout2.xml"/><Relationship Id="rId5" Type="http://schemas.openxmlformats.org/officeDocument/2006/relationships/hyperlink" Target="https://www.bosch-sensortec.com/bst/products/motion/geomagnetic_sensor/overview_geomagneticsensors" TargetMode="External"/><Relationship Id="rId4" Type="http://schemas.openxmlformats.org/officeDocument/2006/relationships/hyperlink" Target="https://android.stackexchange.com/questions/1894/what-does-the-pressure-sensor-measu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4DBAF4-DCEA-49DB-90A4-FBF8C77CD927}"/>
              </a:ext>
            </a:extLst>
          </p:cNvPr>
          <p:cNvSpPr>
            <a:spLocks noGrp="1"/>
          </p:cNvSpPr>
          <p:nvPr>
            <p:ph type="ctrTitle"/>
          </p:nvPr>
        </p:nvSpPr>
        <p:spPr/>
        <p:txBody>
          <a:bodyPr>
            <a:normAutofit fontScale="90000"/>
          </a:bodyPr>
          <a:lstStyle/>
          <a:p>
            <a:r>
              <a:rPr lang="en-US" b="1" dirty="0"/>
              <a:t>Mobile Sensors support in android platform</a:t>
            </a:r>
            <a:r>
              <a:rPr lang="en-US" dirty="0"/>
              <a:t/>
            </a:r>
            <a:br>
              <a:rPr lang="en-US" dirty="0"/>
            </a:br>
            <a:endParaRPr lang="en-US" dirty="0"/>
          </a:p>
        </p:txBody>
      </p:sp>
      <p:sp>
        <p:nvSpPr>
          <p:cNvPr id="3" name="Subtitle 2">
            <a:extLst>
              <a:ext uri="{FF2B5EF4-FFF2-40B4-BE49-F238E27FC236}">
                <a16:creationId xmlns:a16="http://schemas.microsoft.com/office/drawing/2014/main" xmlns="" id="{63697827-560F-406F-9F14-9820D9DCBD0D}"/>
              </a:ext>
            </a:extLst>
          </p:cNvPr>
          <p:cNvSpPr>
            <a:spLocks noGrp="1"/>
          </p:cNvSpPr>
          <p:nvPr>
            <p:ph type="subTitle" idx="1"/>
          </p:nvPr>
        </p:nvSpPr>
        <p:spPr/>
        <p:txBody>
          <a:bodyPr/>
          <a:lstStyle/>
          <a:p>
            <a:r>
              <a:rPr lang="en-US" dirty="0"/>
              <a:t>Ahmed </a:t>
            </a:r>
            <a:r>
              <a:rPr lang="en-US" dirty="0" err="1"/>
              <a:t>Ashraf</a:t>
            </a:r>
            <a:r>
              <a:rPr lang="en-US" dirty="0"/>
              <a:t> </a:t>
            </a:r>
            <a:r>
              <a:rPr lang="en-US" dirty="0" err="1" smtClean="0"/>
              <a:t>Hamza</a:t>
            </a:r>
            <a:endParaRPr lang="en-US" dirty="0"/>
          </a:p>
          <a:p>
            <a:r>
              <a:rPr lang="en-US" dirty="0"/>
              <a:t>Ahmed Osama </a:t>
            </a:r>
            <a:r>
              <a:rPr lang="en-US" dirty="0" err="1" smtClean="0"/>
              <a:t>Gomaa</a:t>
            </a:r>
            <a:endParaRPr lang="en-US" dirty="0"/>
          </a:p>
        </p:txBody>
      </p:sp>
      <p:pic>
        <p:nvPicPr>
          <p:cNvPr id="5" name="Picture 4">
            <a:extLst>
              <a:ext uri="{FF2B5EF4-FFF2-40B4-BE49-F238E27FC236}">
                <a16:creationId xmlns:a16="http://schemas.microsoft.com/office/drawing/2014/main" xmlns="" id="{A5FF265E-708F-461B-8F56-63A014E65B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5070" y="720690"/>
            <a:ext cx="5645425" cy="5416619"/>
          </a:xfrm>
          <a:prstGeom prst="rect">
            <a:avLst/>
          </a:prstGeom>
        </p:spPr>
      </p:pic>
    </p:spTree>
    <p:extLst>
      <p:ext uri="{BB962C8B-B14F-4D97-AF65-F5344CB8AC3E}">
        <p14:creationId xmlns:p14="http://schemas.microsoft.com/office/powerpoint/2010/main" xmlns="" val="27919656"/>
      </p:ext>
    </p:extLst>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6DEA-89BD-4994-9765-C6D2F60933CD}"/>
              </a:ext>
            </a:extLst>
          </p:cNvPr>
          <p:cNvSpPr>
            <a:spLocks noGrp="1"/>
          </p:cNvSpPr>
          <p:nvPr>
            <p:ph type="title"/>
          </p:nvPr>
        </p:nvSpPr>
        <p:spPr/>
        <p:txBody>
          <a:bodyPr/>
          <a:lstStyle/>
          <a:p>
            <a:r>
              <a:rPr lang="en-US" dirty="0"/>
              <a:t>Motion Sensors</a:t>
            </a:r>
            <a:br>
              <a:rPr lang="en-US" dirty="0"/>
            </a:br>
            <a:endParaRPr lang="en-US" dirty="0"/>
          </a:p>
        </p:txBody>
      </p:sp>
      <p:sp>
        <p:nvSpPr>
          <p:cNvPr id="8" name="Rectangle 4">
            <a:extLst>
              <a:ext uri="{FF2B5EF4-FFF2-40B4-BE49-F238E27FC236}">
                <a16:creationId xmlns:a16="http://schemas.microsoft.com/office/drawing/2014/main" xmlns="" id="{4734BD02-4C70-42F5-AE00-73E5AAE86731}"/>
              </a:ext>
            </a:extLst>
          </p:cNvPr>
          <p:cNvSpPr>
            <a:spLocks noGrp="1" noChangeArrowheads="1"/>
          </p:cNvSpPr>
          <p:nvPr>
            <p:ph idx="1"/>
          </p:nvPr>
        </p:nvSpPr>
        <p:spPr bwMode="auto">
          <a:xfrm>
            <a:off x="2933700" y="2290540"/>
            <a:ext cx="8770571" cy="3947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Return type of these Sensors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All the motion sensors return multi-dimensional arrays of sensor values for each </a:t>
            </a:r>
            <a:r>
              <a:rPr kumimoji="0" lang="en-US" altLang="en-US" sz="2400" b="0" i="0" u="none" strike="noStrike" cap="none" normalizeH="0" baseline="0" dirty="0">
                <a:ln>
                  <a:noFill/>
                </a:ln>
                <a:solidFill>
                  <a:srgbClr val="37474F"/>
                </a:solidFill>
                <a:effectLst/>
                <a:latin typeface="Arial Unicode MS"/>
                <a:ea typeface="Calibri" panose="020F0502020204030204" pitchFamily="34" charset="0"/>
                <a:cs typeface="Calibri" panose="020F0502020204030204" pitchFamily="34" charset="0"/>
              </a:rPr>
              <a:t>Sensor Event</a:t>
            </a:r>
            <a:r>
              <a:rPr kumimoji="0" lang="en-US" altLang="en-US" sz="24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Most Used Motion Sensors</a:t>
            </a:r>
            <a:endParaRPr kumimoji="0" lang="en-US" altLang="en-US" sz="105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The rotation vector sensor and the gravity sensor are the most frequently used sensors for motion detection and monitoring.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The rotational vector sensor is particularly versatile and can be used for a wide range of motion-related tasks, such as detecting gestures, monitoring angular change, and monitoring relative orientation changes.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27318331"/>
      </p:ext>
    </p:extLst>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FC229-B255-4659-9330-7D50EFD1411C}"/>
              </a:ext>
            </a:extLst>
          </p:cNvPr>
          <p:cNvSpPr>
            <a:spLocks noGrp="1"/>
          </p:cNvSpPr>
          <p:nvPr>
            <p:ph type="title"/>
          </p:nvPr>
        </p:nvSpPr>
        <p:spPr/>
        <p:txBody>
          <a:bodyPr/>
          <a:lstStyle/>
          <a:p>
            <a:r>
              <a:rPr lang="en-US" dirty="0"/>
              <a:t>Some Sensors</a:t>
            </a:r>
          </a:p>
        </p:txBody>
      </p:sp>
      <p:graphicFrame>
        <p:nvGraphicFramePr>
          <p:cNvPr id="4" name="Table 3">
            <a:extLst>
              <a:ext uri="{FF2B5EF4-FFF2-40B4-BE49-F238E27FC236}">
                <a16:creationId xmlns:a16="http://schemas.microsoft.com/office/drawing/2014/main" xmlns="" id="{83FA8A0F-8679-4E83-949B-B1C93BC1FE0F}"/>
              </a:ext>
            </a:extLst>
          </p:cNvPr>
          <p:cNvGraphicFramePr>
            <a:graphicFrameLocks noGrp="1"/>
          </p:cNvGraphicFramePr>
          <p:nvPr>
            <p:extLst>
              <p:ext uri="{D42A27DB-BD31-4B8C-83A1-F6EECF244321}">
                <p14:modId xmlns:p14="http://schemas.microsoft.com/office/powerpoint/2010/main" xmlns="" val="411638926"/>
              </p:ext>
            </p:extLst>
          </p:nvPr>
        </p:nvGraphicFramePr>
        <p:xfrm>
          <a:off x="1739347" y="2597086"/>
          <a:ext cx="9819862" cy="3672063"/>
        </p:xfrm>
        <a:graphic>
          <a:graphicData uri="http://schemas.openxmlformats.org/drawingml/2006/table">
            <a:tbl>
              <a:tblPr firstRow="1" firstCol="1" bandRow="1">
                <a:tableStyleId>{5C22544A-7EE6-4342-B048-85BDC9FD1C3A}</a:tableStyleId>
              </a:tblPr>
              <a:tblGrid>
                <a:gridCol w="4909931">
                  <a:extLst>
                    <a:ext uri="{9D8B030D-6E8A-4147-A177-3AD203B41FA5}">
                      <a16:colId xmlns:a16="http://schemas.microsoft.com/office/drawing/2014/main" xmlns="" val="3259919984"/>
                    </a:ext>
                  </a:extLst>
                </a:gridCol>
                <a:gridCol w="4909931">
                  <a:extLst>
                    <a:ext uri="{9D8B030D-6E8A-4147-A177-3AD203B41FA5}">
                      <a16:colId xmlns:a16="http://schemas.microsoft.com/office/drawing/2014/main" xmlns="" val="799046651"/>
                    </a:ext>
                  </a:extLst>
                </a:gridCol>
              </a:tblGrid>
              <a:tr h="377271">
                <a:tc>
                  <a:txBody>
                    <a:bodyPr/>
                    <a:lstStyle/>
                    <a:p>
                      <a:pPr marL="0" marR="0">
                        <a:lnSpc>
                          <a:spcPct val="107000"/>
                        </a:lnSpc>
                        <a:spcBef>
                          <a:spcPts val="0"/>
                        </a:spcBef>
                        <a:spcAft>
                          <a:spcPts val="0"/>
                        </a:spcAft>
                      </a:pPr>
                      <a:r>
                        <a:rPr lang="en-US" sz="2000" dirty="0">
                          <a:effectLst/>
                        </a:rPr>
                        <a:t>Sensors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u="sng" dirty="0">
                          <a:effectLst/>
                        </a:rPr>
                        <a:t>Desc.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09363290"/>
                  </a:ext>
                </a:extLst>
              </a:tr>
              <a:tr h="772128">
                <a:tc>
                  <a:txBody>
                    <a:bodyPr/>
                    <a:lstStyle/>
                    <a:p>
                      <a:pPr marL="0" marR="0">
                        <a:lnSpc>
                          <a:spcPct val="107000"/>
                        </a:lnSpc>
                        <a:spcBef>
                          <a:spcPts val="0"/>
                        </a:spcBef>
                        <a:spcAft>
                          <a:spcPts val="0"/>
                        </a:spcAft>
                      </a:pPr>
                      <a:r>
                        <a:rPr lang="en-US" sz="2000" dirty="0">
                          <a:effectLst/>
                        </a:rPr>
                        <a:t>Gravity sensor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Used to determine the device's relative orientation in space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569435327"/>
                  </a:ext>
                </a:extLst>
              </a:tr>
              <a:tr h="772128">
                <a:tc>
                  <a:txBody>
                    <a:bodyPr/>
                    <a:lstStyle/>
                    <a:p>
                      <a:pPr marL="0" marR="0">
                        <a:lnSpc>
                          <a:spcPct val="107000"/>
                        </a:lnSpc>
                        <a:spcBef>
                          <a:spcPts val="0"/>
                        </a:spcBef>
                        <a:spcAft>
                          <a:spcPts val="0"/>
                        </a:spcAft>
                      </a:pPr>
                      <a:r>
                        <a:rPr lang="en-US" sz="2000" dirty="0">
                          <a:effectLst/>
                        </a:rPr>
                        <a:t>Linear accelerometer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Representing acceleration along each device axis, excluding gravity.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53196714"/>
                  </a:ext>
                </a:extLst>
              </a:tr>
              <a:tr h="772128">
                <a:tc>
                  <a:txBody>
                    <a:bodyPr/>
                    <a:lstStyle/>
                    <a:p>
                      <a:pPr marL="0" marR="0">
                        <a:lnSpc>
                          <a:spcPct val="107000"/>
                        </a:lnSpc>
                        <a:spcBef>
                          <a:spcPts val="0"/>
                        </a:spcBef>
                        <a:spcAft>
                          <a:spcPts val="0"/>
                        </a:spcAft>
                      </a:pPr>
                      <a:r>
                        <a:rPr lang="en-US" sz="2000" dirty="0">
                          <a:effectLst/>
                        </a:rPr>
                        <a:t>Rotation vector sensor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Represents the orientation of the device as a combination of an angle and an axis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974879684"/>
                  </a:ext>
                </a:extLst>
              </a:tr>
              <a:tr h="772128">
                <a:tc>
                  <a:txBody>
                    <a:bodyPr/>
                    <a:lstStyle/>
                    <a:p>
                      <a:pPr marL="0" marR="0">
                        <a:lnSpc>
                          <a:spcPct val="107000"/>
                        </a:lnSpc>
                        <a:spcBef>
                          <a:spcPts val="0"/>
                        </a:spcBef>
                        <a:spcAft>
                          <a:spcPts val="0"/>
                        </a:spcAft>
                      </a:pPr>
                      <a:r>
                        <a:rPr lang="en-US" sz="2000" dirty="0">
                          <a:effectLst/>
                        </a:rPr>
                        <a:t>Significant motion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Motion that might lead to a change in the user's location; for example walking, biking, or sitting in a moving car.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25292068"/>
                  </a:ext>
                </a:extLst>
              </a:tr>
            </a:tbl>
          </a:graphicData>
        </a:graphic>
      </p:graphicFrame>
    </p:spTree>
    <p:extLst>
      <p:ext uri="{BB962C8B-B14F-4D97-AF65-F5344CB8AC3E}">
        <p14:creationId xmlns:p14="http://schemas.microsoft.com/office/powerpoint/2010/main" xmlns="" val="4220345253"/>
      </p:ext>
    </p:extLst>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86710-A869-49B6-B3B1-CA3E23C38A2F}"/>
              </a:ext>
            </a:extLst>
          </p:cNvPr>
          <p:cNvSpPr>
            <a:spLocks noGrp="1"/>
          </p:cNvSpPr>
          <p:nvPr>
            <p:ph type="title"/>
          </p:nvPr>
        </p:nvSpPr>
        <p:spPr>
          <a:xfrm>
            <a:off x="2933700" y="568345"/>
            <a:ext cx="8770571" cy="1218252"/>
          </a:xfrm>
        </p:spPr>
        <p:txBody>
          <a:bodyPr/>
          <a:lstStyle/>
          <a:p>
            <a:r>
              <a:rPr lang="en-US" dirty="0"/>
              <a:t>2-Position Sensors</a:t>
            </a:r>
          </a:p>
        </p:txBody>
      </p:sp>
      <p:sp>
        <p:nvSpPr>
          <p:cNvPr id="3" name="Content Placeholder 2">
            <a:extLst>
              <a:ext uri="{FF2B5EF4-FFF2-40B4-BE49-F238E27FC236}">
                <a16:creationId xmlns:a16="http://schemas.microsoft.com/office/drawing/2014/main" xmlns="" id="{49D79196-4CB3-4298-AE02-091EFB5094CD}"/>
              </a:ext>
            </a:extLst>
          </p:cNvPr>
          <p:cNvSpPr>
            <a:spLocks noGrp="1"/>
          </p:cNvSpPr>
          <p:nvPr>
            <p:ph idx="1"/>
          </p:nvPr>
        </p:nvSpPr>
        <p:spPr>
          <a:xfrm>
            <a:off x="2933699" y="2250831"/>
            <a:ext cx="8770571" cy="3573194"/>
          </a:xfrm>
        </p:spPr>
        <p:txBody>
          <a:bodyPr>
            <a:normAutofit fontScale="92500" lnSpcReduction="20000"/>
          </a:bodyPr>
          <a:lstStyle/>
          <a:p>
            <a:r>
              <a:rPr lang="en-US" dirty="0"/>
              <a:t>Useful for determining device's physical position.</a:t>
            </a:r>
          </a:p>
          <a:p>
            <a:r>
              <a:rPr lang="en-US" dirty="0"/>
              <a:t>The geomagnetic field and accelerometer sensors return a multi-dimensional array of sensor values for each “</a:t>
            </a:r>
            <a:r>
              <a:rPr lang="en-US" u="sng" dirty="0" err="1">
                <a:hlinkClick r:id="rId2"/>
              </a:rPr>
              <a:t>SensorEvent</a:t>
            </a:r>
            <a:r>
              <a:rPr lang="en-US" dirty="0" smtClean="0"/>
              <a:t>”.</a:t>
            </a:r>
          </a:p>
          <a:p>
            <a:r>
              <a:rPr lang="en-US" dirty="0" smtClean="0"/>
              <a:t>Hardware-based sensors.</a:t>
            </a:r>
            <a:endParaRPr lang="en-US" dirty="0"/>
          </a:p>
          <a:p>
            <a:r>
              <a:rPr lang="en-US" dirty="0"/>
              <a:t> Position sensors that are supported on the Android platform: </a:t>
            </a:r>
            <a:br>
              <a:rPr lang="en-US" dirty="0"/>
            </a:br>
            <a:r>
              <a:rPr lang="en-US" dirty="0"/>
              <a:t>A) </a:t>
            </a:r>
            <a:r>
              <a:rPr lang="en-US" b="1" dirty="0"/>
              <a:t>“</a:t>
            </a:r>
            <a:r>
              <a:rPr lang="en-US" b="1" dirty="0">
                <a:hlinkClick r:id="rId3"/>
              </a:rPr>
              <a:t>TYPE_GAME_ROTATION_VECTOR</a:t>
            </a:r>
            <a:r>
              <a:rPr lang="en-US" b="1" dirty="0"/>
              <a:t>”</a:t>
            </a:r>
            <a:r>
              <a:rPr lang="en-US" dirty="0"/>
              <a:t>.    </a:t>
            </a:r>
          </a:p>
          <a:p>
            <a:pPr>
              <a:buNone/>
            </a:pPr>
            <a:r>
              <a:rPr lang="en-US" dirty="0"/>
              <a:t>	B) </a:t>
            </a:r>
            <a:r>
              <a:rPr lang="en-US" b="1" dirty="0"/>
              <a:t>“</a:t>
            </a:r>
            <a:r>
              <a:rPr lang="en-US" b="1" dirty="0">
                <a:hlinkClick r:id="rId3"/>
              </a:rPr>
              <a:t>TYPE_MAGNETIC_FIELD</a:t>
            </a:r>
            <a:r>
              <a:rPr lang="en-US" b="1" dirty="0"/>
              <a:t>”.</a:t>
            </a:r>
            <a:endParaRPr lang="en-US" dirty="0"/>
          </a:p>
          <a:p>
            <a:pPr>
              <a:buNone/>
            </a:pPr>
            <a:r>
              <a:rPr lang="en-US" dirty="0"/>
              <a:t>	C)</a:t>
            </a:r>
            <a:r>
              <a:rPr lang="en-US" b="1" dirty="0"/>
              <a:t> “</a:t>
            </a:r>
            <a:r>
              <a:rPr lang="en-US" b="1" dirty="0">
                <a:hlinkClick r:id="rId3"/>
              </a:rPr>
              <a:t>TYPE_GEOMAGNETIC_ROTATION_VECTOR</a:t>
            </a:r>
            <a:r>
              <a:rPr lang="en-US" b="1" dirty="0"/>
              <a:t>”.   </a:t>
            </a:r>
            <a:endParaRPr lang="en-US" dirty="0"/>
          </a:p>
          <a:p>
            <a:pPr>
              <a:buNone/>
            </a:pPr>
            <a:r>
              <a:rPr lang="en-US" dirty="0"/>
              <a:t>	D) </a:t>
            </a:r>
            <a:r>
              <a:rPr lang="en-US" b="1" dirty="0"/>
              <a:t>“</a:t>
            </a:r>
            <a:r>
              <a:rPr lang="en-US" b="1" dirty="0">
                <a:hlinkClick r:id="rId3"/>
              </a:rPr>
              <a:t>TYPE_ORIENTATION</a:t>
            </a:r>
            <a:r>
              <a:rPr lang="en-US" b="1" baseline="30000" dirty="0"/>
              <a:t>” </a:t>
            </a:r>
            <a:r>
              <a:rPr lang="en-US" dirty="0"/>
              <a:t>(was deprecated in Android 2.2(API level 8)).</a:t>
            </a:r>
          </a:p>
          <a:p>
            <a:pPr>
              <a:buNone/>
            </a:pPr>
            <a:r>
              <a:rPr lang="en-US" dirty="0"/>
              <a:t>	E) </a:t>
            </a:r>
            <a:r>
              <a:rPr lang="en-US" b="1" dirty="0"/>
              <a:t>“</a:t>
            </a:r>
            <a:r>
              <a:rPr lang="en-US" b="1" dirty="0">
                <a:hlinkClick r:id="rId3"/>
              </a:rPr>
              <a:t>TYPE_PROXIMITY</a:t>
            </a:r>
            <a:r>
              <a:rPr lang="en-US" b="1" dirty="0"/>
              <a:t>”.</a:t>
            </a:r>
            <a:endParaRPr lang="en-US" dirty="0"/>
          </a:p>
          <a:p>
            <a:endParaRPr lang="en-US" dirty="0"/>
          </a:p>
          <a:p>
            <a:pPr>
              <a:buNone/>
            </a:pPr>
            <a:endParaRPr lang="en-US" dirty="0"/>
          </a:p>
        </p:txBody>
      </p:sp>
      <p:pic>
        <p:nvPicPr>
          <p:cNvPr id="4" name="Picture 2" descr="https://encrypted-tbn0.gstatic.com/images?q=tbn:ANd9GcT_OhaNs4sxFzQZ6EGYm6hxF9ud3eFeOwKizqoG4VwG8O0ySorFPQ"/>
          <p:cNvPicPr>
            <a:picLocks noChangeAspect="1" noChangeArrowheads="1"/>
          </p:cNvPicPr>
          <p:nvPr/>
        </p:nvPicPr>
        <p:blipFill>
          <a:blip r:embed="rId4" cstate="print"/>
          <a:srcRect/>
          <a:stretch>
            <a:fillRect/>
          </a:stretch>
        </p:blipFill>
        <p:spPr bwMode="auto">
          <a:xfrm>
            <a:off x="254049" y="729762"/>
            <a:ext cx="2489151" cy="2489151"/>
          </a:xfrm>
          <a:prstGeom prst="rect">
            <a:avLst/>
          </a:prstGeom>
          <a:noFill/>
        </p:spPr>
      </p:pic>
    </p:spTree>
    <p:extLst>
      <p:ext uri="{BB962C8B-B14F-4D97-AF65-F5344CB8AC3E}">
        <p14:creationId xmlns:p14="http://schemas.microsoft.com/office/powerpoint/2010/main" xmlns="" val="2538942225"/>
      </p:ext>
    </p:extLst>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697" y="478302"/>
            <a:ext cx="8770571" cy="1560716"/>
          </a:xfrm>
        </p:spPr>
        <p:txBody>
          <a:bodyPr/>
          <a:lstStyle/>
          <a:p>
            <a:r>
              <a:rPr lang="en-US" u="sng" dirty="0"/>
              <a:t>Types:</a:t>
            </a:r>
            <a:br>
              <a:rPr lang="en-US" u="sng" dirty="0"/>
            </a:br>
            <a:endParaRPr lang="en-US" dirty="0"/>
          </a:p>
        </p:txBody>
      </p:sp>
      <p:graphicFrame>
        <p:nvGraphicFramePr>
          <p:cNvPr id="4" name="Table 3">
            <a:extLst>
              <a:ext uri="{FF2B5EF4-FFF2-40B4-BE49-F238E27FC236}">
                <a16:creationId xmlns:a16="http://schemas.microsoft.com/office/drawing/2014/main" xmlns="" id="{83FA8A0F-8679-4E83-949B-B1C93BC1FE0F}"/>
              </a:ext>
            </a:extLst>
          </p:cNvPr>
          <p:cNvGraphicFramePr>
            <a:graphicFrameLocks noGrp="1"/>
          </p:cNvGraphicFramePr>
          <p:nvPr>
            <p:extLst>
              <p:ext uri="{D42A27DB-BD31-4B8C-83A1-F6EECF244321}">
                <p14:modId xmlns:p14="http://schemas.microsoft.com/office/powerpoint/2010/main" xmlns="" val="411638926"/>
              </p:ext>
            </p:extLst>
          </p:nvPr>
        </p:nvGraphicFramePr>
        <p:xfrm>
          <a:off x="1036321" y="1576666"/>
          <a:ext cx="10396024" cy="4254393"/>
        </p:xfrm>
        <a:graphic>
          <a:graphicData uri="http://schemas.openxmlformats.org/drawingml/2006/table">
            <a:tbl>
              <a:tblPr firstRow="1" firstCol="1" bandRow="1">
                <a:tableStyleId>{7DF18680-E054-41AD-8BC1-D1AEF772440D}</a:tableStyleId>
              </a:tblPr>
              <a:tblGrid>
                <a:gridCol w="2599006">
                  <a:extLst>
                    <a:ext uri="{9D8B030D-6E8A-4147-A177-3AD203B41FA5}">
                      <a16:colId xmlns:a16="http://schemas.microsoft.com/office/drawing/2014/main" xmlns="" val="20000"/>
                    </a:ext>
                  </a:extLst>
                </a:gridCol>
                <a:gridCol w="2599006">
                  <a:extLst>
                    <a:ext uri="{9D8B030D-6E8A-4147-A177-3AD203B41FA5}">
                      <a16:colId xmlns:a16="http://schemas.microsoft.com/office/drawing/2014/main" xmlns="" val="20001"/>
                    </a:ext>
                  </a:extLst>
                </a:gridCol>
                <a:gridCol w="2599006">
                  <a:extLst>
                    <a:ext uri="{9D8B030D-6E8A-4147-A177-3AD203B41FA5}">
                      <a16:colId xmlns:a16="http://schemas.microsoft.com/office/drawing/2014/main" xmlns="" val="20002"/>
                    </a:ext>
                  </a:extLst>
                </a:gridCol>
                <a:gridCol w="2599006">
                  <a:extLst>
                    <a:ext uri="{9D8B030D-6E8A-4147-A177-3AD203B41FA5}">
                      <a16:colId xmlns:a16="http://schemas.microsoft.com/office/drawing/2014/main" xmlns="" val="20003"/>
                    </a:ext>
                  </a:extLst>
                </a:gridCol>
              </a:tblGrid>
              <a:tr h="473268">
                <a:tc>
                  <a:txBody>
                    <a:bodyPr/>
                    <a:lstStyle/>
                    <a:p>
                      <a:pPr marL="0" marR="0" algn="ctr">
                        <a:lnSpc>
                          <a:spcPct val="107000"/>
                        </a:lnSpc>
                        <a:spcBef>
                          <a:spcPts val="0"/>
                        </a:spcBef>
                        <a:spcAft>
                          <a:spcPts val="0"/>
                        </a:spcAft>
                      </a:pPr>
                      <a:r>
                        <a:rPr lang="en-US" sz="1800" b="1" dirty="0">
                          <a:solidFill>
                            <a:srgbClr val="FFFFFF"/>
                          </a:solidFill>
                          <a:latin typeface="Calibri"/>
                          <a:ea typeface="Calibri"/>
                          <a:cs typeface="Calibri"/>
                        </a:rPr>
                        <a:t>Sensor</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b="1" dirty="0">
                          <a:solidFill>
                            <a:srgbClr val="FFFFFF"/>
                          </a:solidFill>
                          <a:latin typeface="Calibri"/>
                          <a:ea typeface="Calibri"/>
                          <a:cs typeface="Calibri"/>
                        </a:rPr>
                        <a:t>Description</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b="1" dirty="0">
                          <a:solidFill>
                            <a:srgbClr val="FFFFFF"/>
                          </a:solidFill>
                          <a:latin typeface="Calibri"/>
                          <a:ea typeface="Calibri"/>
                          <a:cs typeface="Arial"/>
                        </a:rPr>
                        <a:t>Examples</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Pros</a:t>
                      </a:r>
                    </a:p>
                  </a:txBody>
                  <a:tcPr marL="68580" marR="68580" marT="0" marB="0"/>
                </a:tc>
                <a:extLst>
                  <a:ext uri="{0D108BD9-81ED-4DB2-BD59-A6C34878D82A}">
                    <a16:rowId xmlns:a16="http://schemas.microsoft.com/office/drawing/2014/main" xmlns="" val="909363290"/>
                  </a:ext>
                </a:extLst>
              </a:tr>
              <a:tr h="1107798">
                <a:tc>
                  <a:txBody>
                    <a:bodyPr/>
                    <a:lstStyle/>
                    <a:p>
                      <a:pPr marL="0" marR="0" algn="ctr">
                        <a:lnSpc>
                          <a:spcPct val="107000"/>
                        </a:lnSpc>
                        <a:spcBef>
                          <a:spcPts val="0"/>
                        </a:spcBef>
                        <a:spcAft>
                          <a:spcPts val="0"/>
                        </a:spcAft>
                      </a:pPr>
                      <a:r>
                        <a:rPr lang="en-US" sz="1600" b="1" dirty="0">
                          <a:solidFill>
                            <a:srgbClr val="212121"/>
                          </a:solidFill>
                          <a:latin typeface="Calibri"/>
                          <a:ea typeface="Calibri"/>
                          <a:cs typeface="Calibri"/>
                        </a:rPr>
                        <a:t>Geomagnetic field sensor</a:t>
                      </a:r>
                    </a:p>
                    <a:p>
                      <a:pPr marL="0" marR="0" algn="ctr">
                        <a:lnSpc>
                          <a:spcPct val="107000"/>
                        </a:lnSpc>
                        <a:spcBef>
                          <a:spcPts val="0"/>
                        </a:spcBef>
                        <a:spcAft>
                          <a:spcPts val="0"/>
                        </a:spcAft>
                      </a:pP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solidFill>
                            <a:srgbClr val="212121"/>
                          </a:solidFill>
                          <a:latin typeface="Calibri"/>
                          <a:ea typeface="Calibri"/>
                          <a:cs typeface="Calibri"/>
                        </a:rPr>
                        <a:t>Measures earth's magnetic field</a:t>
                      </a:r>
                      <a:r>
                        <a:rPr lang="en-US" sz="1600" baseline="0" dirty="0">
                          <a:solidFill>
                            <a:schemeClr val="dk1"/>
                          </a:solidFill>
                          <a:latin typeface="Calibri"/>
                          <a:ea typeface="Calibri"/>
                          <a:cs typeface="Arial"/>
                        </a:rPr>
                        <a:t> </a:t>
                      </a:r>
                      <a:r>
                        <a:rPr lang="en-US" sz="1600" dirty="0">
                          <a:solidFill>
                            <a:srgbClr val="212121"/>
                          </a:solidFill>
                          <a:latin typeface="Calibri"/>
                          <a:ea typeface="Calibri"/>
                          <a:cs typeface="Calibri"/>
                        </a:rPr>
                        <a:t>Strength (in micro-tesla unit) along 3D coordinator.</a:t>
                      </a:r>
                      <a:endParaRPr lang="en-US" sz="16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600" dirty="0">
                          <a:latin typeface="Calibri"/>
                          <a:ea typeface="Calibri"/>
                          <a:cs typeface="Arial"/>
                        </a:rPr>
                        <a:t>BMM150(low power and low noise for compass apps).</a:t>
                      </a: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569435327"/>
                  </a:ext>
                </a:extLst>
              </a:tr>
              <a:tr h="1107798">
                <a:tc>
                  <a:txBody>
                    <a:bodyPr/>
                    <a:lstStyle/>
                    <a:p>
                      <a:pPr marL="0" marR="0" algn="ctr">
                        <a:lnSpc>
                          <a:spcPct val="107000"/>
                        </a:lnSpc>
                        <a:spcBef>
                          <a:spcPts val="0"/>
                        </a:spcBef>
                        <a:spcAft>
                          <a:spcPts val="0"/>
                        </a:spcAft>
                      </a:pPr>
                      <a:r>
                        <a:rPr lang="en-US" sz="1600" b="1" dirty="0">
                          <a:solidFill>
                            <a:srgbClr val="212121"/>
                          </a:solidFill>
                          <a:latin typeface="Calibri"/>
                          <a:ea typeface="Calibri"/>
                          <a:cs typeface="Calibri"/>
                        </a:rPr>
                        <a:t>Accelerometers sensor</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solidFill>
                            <a:srgbClr val="212121"/>
                          </a:solidFill>
                          <a:latin typeface="Calibri"/>
                          <a:ea typeface="Calibri"/>
                          <a:cs typeface="Calibri"/>
                        </a:rPr>
                        <a:t>Are integrated circuits or modules used to measure the acceleration of an object to which they are attached.</a:t>
                      </a:r>
                      <a:endParaRPr lang="en-US" sz="16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600" dirty="0">
                          <a:latin typeface="Calibri"/>
                          <a:ea typeface="Calibri"/>
                          <a:cs typeface="Arial"/>
                        </a:rPr>
                        <a:t>Vehicle dynamics, image stability, tap detection and anti-theft devices.</a:t>
                      </a:r>
                      <a:endParaRPr lang="en-US" sz="1100" dirty="0">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In mobile monitoring could be used to monitor older people who live</a:t>
                      </a:r>
                      <a:r>
                        <a:rPr lang="en-US" sz="1600" baseline="0" dirty="0">
                          <a:effectLst/>
                          <a:latin typeface="Calibri" panose="020F0502020204030204" pitchFamily="34" charset="0"/>
                          <a:ea typeface="Calibri" panose="020F0502020204030204" pitchFamily="34" charset="0"/>
                          <a:cs typeface="Arial" panose="020B0604020202020204" pitchFamily="34" charset="0"/>
                        </a:rPr>
                        <a:t> alone.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53196714"/>
                  </a:ext>
                </a:extLst>
              </a:tr>
              <a:tr h="1278226">
                <a:tc>
                  <a:txBody>
                    <a:bodyPr/>
                    <a:lstStyle/>
                    <a:p>
                      <a:pPr marL="0" marR="0" algn="ctr">
                        <a:lnSpc>
                          <a:spcPct val="107000"/>
                        </a:lnSpc>
                        <a:spcBef>
                          <a:spcPts val="0"/>
                        </a:spcBef>
                        <a:spcAft>
                          <a:spcPts val="0"/>
                        </a:spcAft>
                      </a:pPr>
                      <a:r>
                        <a:rPr lang="en-US" sz="1600" b="1" dirty="0">
                          <a:solidFill>
                            <a:srgbClr val="212121"/>
                          </a:solidFill>
                          <a:latin typeface="Calibri"/>
                          <a:ea typeface="Calibri"/>
                          <a:cs typeface="Calibri"/>
                        </a:rPr>
                        <a:t>Proximity sensor</a:t>
                      </a:r>
                    </a:p>
                    <a:p>
                      <a:pPr marL="0" marR="0" algn="ctr">
                        <a:lnSpc>
                          <a:spcPct val="107000"/>
                        </a:lnSpc>
                        <a:spcBef>
                          <a:spcPts val="0"/>
                        </a:spcBef>
                        <a:spcAft>
                          <a:spcPts val="0"/>
                        </a:spcAft>
                      </a:pP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solidFill>
                            <a:srgbClr val="212121"/>
                          </a:solidFill>
                          <a:latin typeface="Calibri"/>
                          <a:ea typeface="Calibri"/>
                          <a:cs typeface="Calibri"/>
                        </a:rPr>
                        <a:t>How close the face of device to an object.</a:t>
                      </a:r>
                      <a:endParaRPr lang="en-US" sz="16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600" dirty="0">
                          <a:latin typeface="Calibri"/>
                          <a:ea typeface="Calibri"/>
                          <a:cs typeface="Arial"/>
                        </a:rPr>
                        <a:t>Anti-aircraft warfare and Parking sensors.</a:t>
                      </a:r>
                      <a:endParaRPr lang="en-US" sz="1100" dirty="0">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Can have a high reliability and long functional life because of the absence of mechanical parts and lack of physical contact between the sensor and the sensed object.</a:t>
                      </a:r>
                    </a:p>
                  </a:txBody>
                  <a:tcPr marL="68580" marR="68580" marT="0" marB="0"/>
                </a:tc>
                <a:extLst>
                  <a:ext uri="{0D108BD9-81ED-4DB2-BD59-A6C34878D82A}">
                    <a16:rowId xmlns:a16="http://schemas.microsoft.com/office/drawing/2014/main" xmlns="" val="1974879684"/>
                  </a:ext>
                </a:extLst>
              </a:tr>
            </a:tbl>
          </a:graphicData>
        </a:graphic>
      </p:graphicFrame>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7C1F2F8-8318-4FDE-981F-A489E119C2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3120888" cy="3240157"/>
          </a:xfrm>
          <a:prstGeom prst="rect">
            <a:avLst/>
          </a:prstGeom>
        </p:spPr>
      </p:pic>
      <p:sp>
        <p:nvSpPr>
          <p:cNvPr id="2" name="Title 1">
            <a:extLst>
              <a:ext uri="{FF2B5EF4-FFF2-40B4-BE49-F238E27FC236}">
                <a16:creationId xmlns:a16="http://schemas.microsoft.com/office/drawing/2014/main" xmlns="" id="{CFB9A30A-157B-4CD8-A58D-7414B93D67FF}"/>
              </a:ext>
            </a:extLst>
          </p:cNvPr>
          <p:cNvSpPr>
            <a:spLocks noGrp="1"/>
          </p:cNvSpPr>
          <p:nvPr>
            <p:ph type="title"/>
          </p:nvPr>
        </p:nvSpPr>
        <p:spPr/>
        <p:txBody>
          <a:bodyPr/>
          <a:lstStyle/>
          <a:p>
            <a:r>
              <a:rPr lang="en-US"/>
              <a:t>3-Environment </a:t>
            </a:r>
            <a:r>
              <a:rPr lang="en-US" dirty="0"/>
              <a:t>Sensors</a:t>
            </a:r>
          </a:p>
        </p:txBody>
      </p:sp>
      <p:sp>
        <p:nvSpPr>
          <p:cNvPr id="3" name="Content Placeholder 2">
            <a:extLst>
              <a:ext uri="{FF2B5EF4-FFF2-40B4-BE49-F238E27FC236}">
                <a16:creationId xmlns:a16="http://schemas.microsoft.com/office/drawing/2014/main" xmlns="" id="{6B136DA9-3935-4FC7-910C-5507CA56E6ED}"/>
              </a:ext>
            </a:extLst>
          </p:cNvPr>
          <p:cNvSpPr>
            <a:spLocks noGrp="1"/>
          </p:cNvSpPr>
          <p:nvPr>
            <p:ph idx="1"/>
          </p:nvPr>
        </p:nvSpPr>
        <p:spPr>
          <a:xfrm>
            <a:off x="2933700" y="2194561"/>
            <a:ext cx="8770571" cy="4065562"/>
          </a:xfrm>
        </p:spPr>
        <p:txBody>
          <a:bodyPr>
            <a:normAutofit fontScale="85000" lnSpcReduction="20000"/>
          </a:bodyPr>
          <a:lstStyle/>
          <a:p>
            <a:r>
              <a:rPr lang="en-US" dirty="0"/>
              <a:t>Provides sensors that let you monitor various environmental </a:t>
            </a:r>
            <a:r>
              <a:rPr lang="en-US" dirty="0" smtClean="0"/>
              <a:t>properties which we can use </a:t>
            </a:r>
            <a:r>
              <a:rPr lang="en-US" dirty="0"/>
              <a:t>it to monitor humidity , pressure and temperature near an Android device. </a:t>
            </a:r>
          </a:p>
          <a:p>
            <a:r>
              <a:rPr lang="en-US" dirty="0" smtClean="0"/>
              <a:t>Hardware-based sensors.</a:t>
            </a:r>
            <a:endParaRPr lang="en-US" dirty="0"/>
          </a:p>
          <a:p>
            <a:r>
              <a:rPr lang="en-US" dirty="0"/>
              <a:t>Unlike most motion sensors and position sensors, which return a multi-dimensional array of sensor values for each “</a:t>
            </a:r>
            <a:r>
              <a:rPr lang="en-US" u="sng" dirty="0" err="1">
                <a:hlinkClick r:id="rId3"/>
              </a:rPr>
              <a:t>SensorEvent</a:t>
            </a:r>
            <a:r>
              <a:rPr lang="en-US" dirty="0"/>
              <a:t>”, environment sensors return a single sensor value for each data event.</a:t>
            </a:r>
          </a:p>
          <a:p>
            <a:r>
              <a:rPr lang="en-US" dirty="0"/>
              <a:t>Environment sensors that are supported on the Android platform:</a:t>
            </a:r>
          </a:p>
          <a:p>
            <a:r>
              <a:rPr lang="en-US" dirty="0"/>
              <a:t>A)</a:t>
            </a:r>
            <a:r>
              <a:rPr lang="en-US" b="1" dirty="0"/>
              <a:t> “</a:t>
            </a:r>
            <a:r>
              <a:rPr lang="en-US" b="1" dirty="0">
                <a:hlinkClick r:id="rId4"/>
              </a:rPr>
              <a:t>TYPE_AMBIENT_TEMPERATURE</a:t>
            </a:r>
            <a:r>
              <a:rPr lang="en-US" b="1" dirty="0"/>
              <a:t>”.</a:t>
            </a:r>
            <a:endParaRPr lang="en-US" dirty="0"/>
          </a:p>
          <a:p>
            <a:r>
              <a:rPr lang="en-US" b="1" dirty="0"/>
              <a:t>B) “</a:t>
            </a:r>
            <a:r>
              <a:rPr lang="en-US" b="1" dirty="0">
                <a:hlinkClick r:id="rId4"/>
              </a:rPr>
              <a:t>TYPE_LIGHT</a:t>
            </a:r>
            <a:r>
              <a:rPr lang="en-US" b="1" dirty="0"/>
              <a:t>”.</a:t>
            </a:r>
            <a:endParaRPr lang="en-US" dirty="0"/>
          </a:p>
          <a:p>
            <a:r>
              <a:rPr lang="en-US" b="1" dirty="0"/>
              <a:t>C) “</a:t>
            </a:r>
            <a:r>
              <a:rPr lang="en-US" b="1" dirty="0">
                <a:hlinkClick r:id="rId4"/>
              </a:rPr>
              <a:t>TYPE_PRESSURE</a:t>
            </a:r>
            <a:r>
              <a:rPr lang="en-US" b="1" dirty="0"/>
              <a:t>”.</a:t>
            </a:r>
            <a:endParaRPr lang="en-US" dirty="0"/>
          </a:p>
          <a:p>
            <a:r>
              <a:rPr lang="en-US" b="1" dirty="0"/>
              <a:t>D) “</a:t>
            </a:r>
            <a:r>
              <a:rPr lang="en-US" b="1" dirty="0">
                <a:hlinkClick r:id="rId4"/>
              </a:rPr>
              <a:t>TYPE_RELATIVE_HUMIDITY</a:t>
            </a:r>
            <a:r>
              <a:rPr lang="en-US" b="1" dirty="0"/>
              <a:t>”.</a:t>
            </a:r>
            <a:endParaRPr lang="en-US" dirty="0"/>
          </a:p>
          <a:p>
            <a:r>
              <a:rPr lang="en-US" b="1" dirty="0"/>
              <a:t>E) “</a:t>
            </a:r>
            <a:r>
              <a:rPr lang="en-US" b="1" dirty="0">
                <a:hlinkClick r:id="rId4"/>
              </a:rPr>
              <a:t>TYPE_TEMPERATURE</a:t>
            </a:r>
            <a:r>
              <a:rPr lang="en-US" b="1" dirty="0"/>
              <a:t>”.</a:t>
            </a:r>
            <a:endParaRPr lang="en-US" dirty="0"/>
          </a:p>
          <a:p>
            <a:endParaRPr lang="en-US" dirty="0"/>
          </a:p>
          <a:p>
            <a:pPr>
              <a:buNone/>
            </a:pPr>
            <a:endParaRPr lang="en-US" dirty="0"/>
          </a:p>
        </p:txBody>
      </p:sp>
    </p:spTree>
    <p:extLst>
      <p:ext uri="{BB962C8B-B14F-4D97-AF65-F5344CB8AC3E}">
        <p14:creationId xmlns:p14="http://schemas.microsoft.com/office/powerpoint/2010/main" xmlns="" val="3009062335"/>
      </p:ext>
    </p:extLst>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833" y="0"/>
            <a:ext cx="8770571" cy="1560716"/>
          </a:xfrm>
        </p:spPr>
        <p:txBody>
          <a:bodyPr/>
          <a:lstStyle/>
          <a:p>
            <a:r>
              <a:rPr lang="en-US" u="sng" dirty="0"/>
              <a:t>Most Common types:</a:t>
            </a:r>
            <a:br>
              <a:rPr lang="en-US" u="sng" dirty="0"/>
            </a:br>
            <a:endParaRPr lang="en-US" dirty="0"/>
          </a:p>
        </p:txBody>
      </p:sp>
      <p:graphicFrame>
        <p:nvGraphicFramePr>
          <p:cNvPr id="4" name="Table 3">
            <a:extLst>
              <a:ext uri="{FF2B5EF4-FFF2-40B4-BE49-F238E27FC236}">
                <a16:creationId xmlns:a16="http://schemas.microsoft.com/office/drawing/2014/main" xmlns="" id="{83FA8A0F-8679-4E83-949B-B1C93BC1FE0F}"/>
              </a:ext>
            </a:extLst>
          </p:cNvPr>
          <p:cNvGraphicFramePr>
            <a:graphicFrameLocks noGrp="1"/>
          </p:cNvGraphicFramePr>
          <p:nvPr>
            <p:extLst>
              <p:ext uri="{D42A27DB-BD31-4B8C-83A1-F6EECF244321}">
                <p14:modId xmlns:p14="http://schemas.microsoft.com/office/powerpoint/2010/main" xmlns="" val="411638926"/>
              </p:ext>
            </p:extLst>
          </p:nvPr>
        </p:nvGraphicFramePr>
        <p:xfrm>
          <a:off x="1181239" y="860362"/>
          <a:ext cx="10579352" cy="5814449"/>
        </p:xfrm>
        <a:graphic>
          <a:graphicData uri="http://schemas.openxmlformats.org/drawingml/2006/table">
            <a:tbl>
              <a:tblPr firstRow="1" firstCol="1" bandRow="1">
                <a:tableStyleId>{21E4AEA4-8DFA-4A89-87EB-49C32662AFE0}</a:tableStyleId>
              </a:tblPr>
              <a:tblGrid>
                <a:gridCol w="2490428">
                  <a:extLst>
                    <a:ext uri="{9D8B030D-6E8A-4147-A177-3AD203B41FA5}">
                      <a16:colId xmlns:a16="http://schemas.microsoft.com/office/drawing/2014/main" xmlns="" val="20000"/>
                    </a:ext>
                  </a:extLst>
                </a:gridCol>
                <a:gridCol w="2707584">
                  <a:extLst>
                    <a:ext uri="{9D8B030D-6E8A-4147-A177-3AD203B41FA5}">
                      <a16:colId xmlns:a16="http://schemas.microsoft.com/office/drawing/2014/main" xmlns="" val="20001"/>
                    </a:ext>
                  </a:extLst>
                </a:gridCol>
                <a:gridCol w="2680342">
                  <a:extLst>
                    <a:ext uri="{9D8B030D-6E8A-4147-A177-3AD203B41FA5}">
                      <a16:colId xmlns:a16="http://schemas.microsoft.com/office/drawing/2014/main" xmlns="" val="20002"/>
                    </a:ext>
                  </a:extLst>
                </a:gridCol>
                <a:gridCol w="2700998">
                  <a:extLst>
                    <a:ext uri="{9D8B030D-6E8A-4147-A177-3AD203B41FA5}">
                      <a16:colId xmlns:a16="http://schemas.microsoft.com/office/drawing/2014/main" xmlns="" val="20003"/>
                    </a:ext>
                  </a:extLst>
                </a:gridCol>
              </a:tblGrid>
              <a:tr h="473268">
                <a:tc>
                  <a:txBody>
                    <a:bodyPr/>
                    <a:lstStyle/>
                    <a:p>
                      <a:pPr marL="0" marR="0" algn="ctr">
                        <a:lnSpc>
                          <a:spcPct val="107000"/>
                        </a:lnSpc>
                        <a:spcBef>
                          <a:spcPts val="0"/>
                        </a:spcBef>
                        <a:spcAft>
                          <a:spcPts val="0"/>
                        </a:spcAft>
                      </a:pPr>
                      <a:r>
                        <a:rPr lang="en-US" sz="1800" dirty="0"/>
                        <a:t>Sensor</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dirty="0"/>
                        <a:t>Description</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dirty="0"/>
                        <a:t>Examples</a:t>
                      </a:r>
                      <a:endParaRPr lang="en-US" sz="1800" dirty="0">
                        <a:latin typeface="Calibri"/>
                        <a:ea typeface="Calibri"/>
                        <a:cs typeface="Arial"/>
                      </a:endParaRPr>
                    </a:p>
                  </a:txBody>
                  <a:tcPr marL="68580" marR="68580" marT="0" marB="0"/>
                </a:tc>
                <a:tc>
                  <a:txBody>
                    <a:bodyPr/>
                    <a:lstStyle/>
                    <a:p>
                      <a:pPr marL="0" marR="0" algn="ctr">
                        <a:lnSpc>
                          <a:spcPct val="107000"/>
                        </a:lnSpc>
                        <a:spcBef>
                          <a:spcPts val="0"/>
                        </a:spcBef>
                        <a:spcAft>
                          <a:spcPts val="0"/>
                        </a:spcAft>
                      </a:pPr>
                      <a:r>
                        <a:rPr lang="en-US" sz="1800" dirty="0">
                          <a:effectLst/>
                        </a:rPr>
                        <a:t>Cons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09363290"/>
                  </a:ext>
                </a:extLst>
              </a:tr>
              <a:tr h="1107798">
                <a:tc>
                  <a:txBody>
                    <a:bodyPr/>
                    <a:lstStyle/>
                    <a:p>
                      <a:pPr marL="0" marR="0" algn="ctr">
                        <a:lnSpc>
                          <a:spcPct val="107000"/>
                        </a:lnSpc>
                        <a:spcBef>
                          <a:spcPts val="0"/>
                        </a:spcBef>
                        <a:spcAft>
                          <a:spcPts val="0"/>
                        </a:spcAft>
                      </a:pPr>
                      <a:r>
                        <a:rPr lang="en-US" sz="1600" dirty="0"/>
                        <a:t>Light sensors</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Controlling screen brightness. </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Increase the screen light when </a:t>
                      </a:r>
                      <a:r>
                        <a:rPr lang="en-US" sz="1600" dirty="0" smtClean="0"/>
                        <a:t>phone’s screen </a:t>
                      </a:r>
                      <a:r>
                        <a:rPr lang="en-US" sz="1600" dirty="0"/>
                        <a:t>faces the sun.</a:t>
                      </a:r>
                    </a:p>
                    <a:p>
                      <a:pPr marL="0" marR="0" algn="l">
                        <a:lnSpc>
                          <a:spcPct val="107000"/>
                        </a:lnSpc>
                        <a:spcBef>
                          <a:spcPts val="0"/>
                        </a:spcBef>
                        <a:spcAft>
                          <a:spcPts val="0"/>
                        </a:spcAft>
                      </a:pPr>
                      <a:endParaRPr lang="en-US" sz="1600" dirty="0"/>
                    </a:p>
                    <a:p>
                      <a:pPr marL="0" marR="0" algn="l">
                        <a:lnSpc>
                          <a:spcPct val="107000"/>
                        </a:lnSpc>
                        <a:spcBef>
                          <a:spcPts val="0"/>
                        </a:spcBef>
                        <a:spcAft>
                          <a:spcPts val="0"/>
                        </a:spcAft>
                      </a:pPr>
                      <a:r>
                        <a:rPr lang="en-US" sz="1600" dirty="0">
                          <a:latin typeface="+mn-lt"/>
                          <a:ea typeface="Calibri"/>
                          <a:cs typeface="Arial"/>
                        </a:rPr>
                        <a:t>When your mobile shows a green light when its battery is fully</a:t>
                      </a:r>
                      <a:r>
                        <a:rPr lang="en-US" sz="1600" baseline="0" dirty="0">
                          <a:latin typeface="+mn-lt"/>
                          <a:ea typeface="Calibri"/>
                          <a:cs typeface="Arial"/>
                        </a:rPr>
                        <a:t> </a:t>
                      </a:r>
                      <a:r>
                        <a:rPr lang="en-US" sz="1600" dirty="0">
                          <a:latin typeface="+mn-lt"/>
                          <a:ea typeface="Calibri"/>
                          <a:cs typeface="Arial"/>
                        </a:rPr>
                        <a:t>charged.</a:t>
                      </a:r>
                      <a:endParaRPr lang="en-US" sz="1600" dirty="0">
                        <a:latin typeface="Calibri"/>
                        <a:ea typeface="Calibri"/>
                        <a:cs typeface="Arial"/>
                      </a:endParaRPr>
                    </a:p>
                  </a:txBody>
                  <a:tcPr marL="68580" marR="68580" marT="0" marB="0"/>
                </a:tc>
                <a:tc>
                  <a:txBody>
                    <a:bodyPr/>
                    <a:lstStyle/>
                    <a:p>
                      <a:r>
                        <a:rPr lang="en-US" sz="1600" b="0" i="0" kern="1200" dirty="0">
                          <a:solidFill>
                            <a:schemeClr val="dk1"/>
                          </a:solidFill>
                          <a:latin typeface="+mn-lt"/>
                          <a:ea typeface="+mn-ea"/>
                          <a:cs typeface="+mn-cs"/>
                        </a:rPr>
                        <a:t>Affected by shocks(if</a:t>
                      </a:r>
                      <a:r>
                        <a:rPr lang="en-US" sz="1600" b="0" i="0" kern="1200" baseline="0" dirty="0">
                          <a:solidFill>
                            <a:schemeClr val="dk1"/>
                          </a:solidFill>
                          <a:latin typeface="+mn-lt"/>
                          <a:ea typeface="+mn-ea"/>
                          <a:cs typeface="+mn-cs"/>
                        </a:rPr>
                        <a:t> your mobile fall down it could be </a:t>
                      </a:r>
                      <a:r>
                        <a:rPr lang="en-US" sz="1600" b="0" i="0" kern="1200" dirty="0">
                          <a:solidFill>
                            <a:schemeClr val="dk1"/>
                          </a:solidFill>
                          <a:latin typeface="+mn-lt"/>
                          <a:ea typeface="+mn-ea"/>
                          <a:cs typeface="+mn-cs"/>
                        </a:rPr>
                        <a:t>destroyed). </a:t>
                      </a:r>
                    </a:p>
                    <a:p>
                      <a:endParaRPr lang="en-US" sz="1800" b="0" i="0" kern="1200" dirty="0">
                        <a:solidFill>
                          <a:schemeClr val="dk1"/>
                        </a:solidFill>
                        <a:latin typeface="+mn-lt"/>
                        <a:ea typeface="+mn-ea"/>
                        <a:cs typeface="+mn-cs"/>
                      </a:endParaRPr>
                    </a:p>
                    <a:p>
                      <a:r>
                        <a:rPr lang="en-US" sz="1600" dirty="0"/>
                        <a:t/>
                      </a:r>
                      <a:br>
                        <a:rPr lang="en-US" sz="1600" dirty="0"/>
                      </a:b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569435327"/>
                  </a:ext>
                </a:extLst>
              </a:tr>
              <a:tr h="1107798">
                <a:tc>
                  <a:txBody>
                    <a:bodyPr/>
                    <a:lstStyle/>
                    <a:p>
                      <a:pPr marL="0" marR="0" algn="ctr">
                        <a:lnSpc>
                          <a:spcPct val="107000"/>
                        </a:lnSpc>
                        <a:spcBef>
                          <a:spcPts val="0"/>
                        </a:spcBef>
                        <a:spcAft>
                          <a:spcPts val="0"/>
                        </a:spcAft>
                      </a:pPr>
                      <a:r>
                        <a:rPr lang="en-US" sz="1600" dirty="0"/>
                        <a:t>Temperature sensors</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Monitors temperature of</a:t>
                      </a:r>
                      <a:r>
                        <a:rPr lang="en-US" sz="1600" baseline="0" dirty="0"/>
                        <a:t> </a:t>
                      </a:r>
                      <a:r>
                        <a:rPr lang="en-US" sz="1600" dirty="0"/>
                        <a:t>battery, CPU and air's </a:t>
                      </a:r>
                      <a:r>
                        <a:rPr lang="en-US" sz="1600" dirty="0" smtClean="0"/>
                        <a:t>temperature(ambient temperature).</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Any application from play store.</a:t>
                      </a:r>
                      <a:endParaRPr lang="en-US" sz="1600" dirty="0">
                        <a:latin typeface="Calibri"/>
                        <a:ea typeface="Calibri"/>
                        <a:cs typeface="Arial"/>
                      </a:endParaRPr>
                    </a:p>
                  </a:txBody>
                  <a:tcPr marL="68580" marR="68580" marT="0" marB="0"/>
                </a:tc>
                <a:tc>
                  <a:txBody>
                    <a:bodyPr/>
                    <a:lstStyle/>
                    <a:p>
                      <a:r>
                        <a:rPr lang="en-US" sz="1600" dirty="0"/>
                        <a:t>Hard to get an accurate air temperature because it has</a:t>
                      </a:r>
                      <a:r>
                        <a:rPr lang="en-US" sz="1600" baseline="0" dirty="0"/>
                        <a:t> </a:t>
                      </a:r>
                      <a:r>
                        <a:rPr lang="en-US" sz="1600" dirty="0"/>
                        <a:t>to be instill far away from CPU's temperature</a:t>
                      </a:r>
                      <a:r>
                        <a:rPr lang="en-US" sz="1600" baseline="0" dirty="0"/>
                        <a:t> sensor</a:t>
                      </a:r>
                      <a:r>
                        <a:rPr lang="en-US" sz="1600" dirty="0"/>
                        <a:t>.</a:t>
                      </a:r>
                    </a:p>
                    <a:p>
                      <a:endParaRPr lang="en-US" sz="1600" dirty="0"/>
                    </a:p>
                  </a:txBody>
                  <a:tcPr marL="68580" marR="68580" marT="0" marB="0"/>
                </a:tc>
                <a:extLst>
                  <a:ext uri="{0D108BD9-81ED-4DB2-BD59-A6C34878D82A}">
                    <a16:rowId xmlns:a16="http://schemas.microsoft.com/office/drawing/2014/main" xmlns="" val="453196714"/>
                  </a:ext>
                </a:extLst>
              </a:tr>
              <a:tr h="1278226">
                <a:tc>
                  <a:txBody>
                    <a:bodyPr/>
                    <a:lstStyle/>
                    <a:p>
                      <a:pPr marL="0" marR="0" algn="ctr">
                        <a:lnSpc>
                          <a:spcPct val="107000"/>
                        </a:lnSpc>
                        <a:spcBef>
                          <a:spcPts val="0"/>
                        </a:spcBef>
                        <a:spcAft>
                          <a:spcPts val="0"/>
                        </a:spcAft>
                      </a:pPr>
                      <a:r>
                        <a:rPr lang="en-US" sz="1600" dirty="0"/>
                        <a:t>Pressure sensors</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Measures barometric air pressure.</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Was built-in on old android devices like ”Galaxy Nexus”.</a:t>
                      </a:r>
                      <a:endParaRPr lang="en-US" sz="1600" dirty="0">
                        <a:latin typeface="Calibri"/>
                        <a:ea typeface="Calibri"/>
                        <a:cs typeface="Arial"/>
                      </a:endParaRPr>
                    </a:p>
                  </a:txBody>
                  <a:tcPr marL="68580" marR="68580" marT="0" marB="0"/>
                </a:tc>
                <a:tc>
                  <a:txBody>
                    <a:bodyPr/>
                    <a:lstStyle/>
                    <a:p>
                      <a:r>
                        <a:rPr lang="en-US" sz="1600" dirty="0"/>
                        <a:t>Not</a:t>
                      </a:r>
                      <a:r>
                        <a:rPr lang="en-US" sz="1600" baseline="0" dirty="0"/>
                        <a:t> provided built-in in mobile devices.</a:t>
                      </a:r>
                      <a:endParaRPr lang="en-US" sz="1600" dirty="0"/>
                    </a:p>
                  </a:txBody>
                  <a:tcPr marL="68580" marR="68580" marT="0" marB="0"/>
                </a:tc>
                <a:extLst>
                  <a:ext uri="{0D108BD9-81ED-4DB2-BD59-A6C34878D82A}">
                    <a16:rowId xmlns:a16="http://schemas.microsoft.com/office/drawing/2014/main" xmlns="" val="1974879684"/>
                  </a:ext>
                </a:extLst>
              </a:tr>
              <a:tr h="1278226">
                <a:tc>
                  <a:txBody>
                    <a:bodyPr/>
                    <a:lstStyle/>
                    <a:p>
                      <a:pPr marL="0" marR="0" algn="ctr">
                        <a:lnSpc>
                          <a:spcPct val="107000"/>
                        </a:lnSpc>
                        <a:spcBef>
                          <a:spcPts val="0"/>
                        </a:spcBef>
                        <a:spcAft>
                          <a:spcPts val="0"/>
                        </a:spcAft>
                      </a:pPr>
                      <a:r>
                        <a:rPr lang="en-US" sz="1600" dirty="0"/>
                        <a:t>Humidity sensors</a:t>
                      </a:r>
                      <a:endParaRPr lang="en-US" sz="1600" dirty="0">
                        <a:solidFill>
                          <a:schemeClr val="tx1"/>
                        </a:solidFill>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Measures air humidity by using humidity meter</a:t>
                      </a:r>
                      <a:r>
                        <a:rPr lang="en-US" sz="1600" baseline="0" dirty="0"/>
                        <a:t> </a:t>
                      </a:r>
                      <a:r>
                        <a:rPr lang="en-US" sz="1600" dirty="0"/>
                        <a:t>(barometer).</a:t>
                      </a:r>
                      <a:endParaRPr lang="en-US" sz="1600" dirty="0">
                        <a:latin typeface="Calibri"/>
                        <a:ea typeface="Calibri"/>
                        <a:cs typeface="Arial"/>
                      </a:endParaRPr>
                    </a:p>
                  </a:txBody>
                  <a:tcPr marL="68580" marR="68580" marT="0" marB="0"/>
                </a:tc>
                <a:tc>
                  <a:txBody>
                    <a:bodyPr/>
                    <a:lstStyle/>
                    <a:p>
                      <a:pPr marL="0" marR="0" algn="l">
                        <a:lnSpc>
                          <a:spcPct val="107000"/>
                        </a:lnSpc>
                        <a:spcBef>
                          <a:spcPts val="0"/>
                        </a:spcBef>
                        <a:spcAft>
                          <a:spcPts val="0"/>
                        </a:spcAft>
                      </a:pPr>
                      <a:r>
                        <a:rPr lang="en-US" sz="1600" dirty="0"/>
                        <a:t>"Sensors: Temp and Humidity" app on play store.</a:t>
                      </a:r>
                      <a:endParaRPr lang="en-US" sz="1600" dirty="0">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600" dirty="0"/>
                        <a:t>Not</a:t>
                      </a:r>
                      <a:r>
                        <a:rPr lang="en-US" sz="1600" baseline="0" dirty="0"/>
                        <a:t> provided built-in in mobile devices.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49045-8242-422B-A4F0-AB91A6AF5D78}"/>
              </a:ext>
            </a:extLst>
          </p:cNvPr>
          <p:cNvSpPr>
            <a:spLocks noGrp="1"/>
          </p:cNvSpPr>
          <p:nvPr>
            <p:ph type="title"/>
          </p:nvPr>
        </p:nvSpPr>
        <p:spPr/>
        <p:txBody>
          <a:bodyPr/>
          <a:lstStyle/>
          <a:p>
            <a:r>
              <a:rPr lang="en-US" dirty="0"/>
              <a:t>Summary:</a:t>
            </a:r>
            <a:br>
              <a:rPr lang="en-US" dirty="0"/>
            </a:br>
            <a:endParaRPr lang="en-US" dirty="0"/>
          </a:p>
        </p:txBody>
      </p:sp>
      <p:sp>
        <p:nvSpPr>
          <p:cNvPr id="3" name="Content Placeholder 2">
            <a:extLst>
              <a:ext uri="{FF2B5EF4-FFF2-40B4-BE49-F238E27FC236}">
                <a16:creationId xmlns:a16="http://schemas.microsoft.com/office/drawing/2014/main" xmlns="" id="{26F3DC28-9EB8-4F5C-A91E-94FB7C927819}"/>
              </a:ext>
            </a:extLst>
          </p:cNvPr>
          <p:cNvSpPr>
            <a:spLocks noGrp="1"/>
          </p:cNvSpPr>
          <p:nvPr>
            <p:ph idx="1"/>
          </p:nvPr>
        </p:nvSpPr>
        <p:spPr/>
        <p:txBody>
          <a:bodyPr/>
          <a:lstStyle/>
          <a:p>
            <a:pPr lvl="0"/>
            <a:r>
              <a:rPr lang="en-US" dirty="0"/>
              <a:t>What is sensors and how it works in mobile devices.</a:t>
            </a:r>
          </a:p>
          <a:p>
            <a:pPr lvl="0"/>
            <a:r>
              <a:rPr lang="en-US" dirty="0"/>
              <a:t>Android framework and supported sensors in it.</a:t>
            </a:r>
          </a:p>
          <a:p>
            <a:pPr lvl="0"/>
            <a:r>
              <a:rPr lang="en-US" dirty="0"/>
              <a:t>Position Sensors determining device's physical position.</a:t>
            </a:r>
          </a:p>
          <a:p>
            <a:pPr lvl="0"/>
            <a:r>
              <a:rPr lang="en-US" dirty="0"/>
              <a:t>There are three types of Position Sensors (Geometric field, Accelerometers and Proximity) sensors.</a:t>
            </a:r>
          </a:p>
          <a:p>
            <a:pPr lvl="0"/>
            <a:r>
              <a:rPr lang="en-US" dirty="0"/>
              <a:t>Environment Sensors monitor various environmental properties.</a:t>
            </a:r>
          </a:p>
          <a:p>
            <a:r>
              <a:rPr lang="en-US" dirty="0"/>
              <a:t>Common types of Environment Sensors are (Light, Temperature, Pressure, and Humidity) sensors.</a:t>
            </a:r>
          </a:p>
        </p:txBody>
      </p:sp>
    </p:spTree>
    <p:extLst>
      <p:ext uri="{BB962C8B-B14F-4D97-AF65-F5344CB8AC3E}">
        <p14:creationId xmlns:p14="http://schemas.microsoft.com/office/powerpoint/2010/main" xmlns="" val="1228153962"/>
      </p:ext>
    </p:extLst>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84364-D0D8-4C6C-B83C-E640DC21B3A2}"/>
              </a:ext>
            </a:extLst>
          </p:cNvPr>
          <p:cNvSpPr>
            <a:spLocks noGrp="1"/>
          </p:cNvSpPr>
          <p:nvPr>
            <p:ph type="title"/>
          </p:nvPr>
        </p:nvSpPr>
        <p:spPr>
          <a:xfrm>
            <a:off x="2103707" y="568345"/>
            <a:ext cx="8770571" cy="1560716"/>
          </a:xfrm>
        </p:spPr>
        <p:txBody>
          <a:bodyPr/>
          <a:lstStyle/>
          <a:p>
            <a:r>
              <a:rPr lang="en-US" dirty="0"/>
              <a:t>Resources:</a:t>
            </a:r>
            <a:br>
              <a:rPr lang="en-US" dirty="0"/>
            </a:br>
            <a:endParaRPr lang="en-US" dirty="0"/>
          </a:p>
        </p:txBody>
      </p:sp>
      <p:sp>
        <p:nvSpPr>
          <p:cNvPr id="3" name="Content Placeholder 2">
            <a:extLst>
              <a:ext uri="{FF2B5EF4-FFF2-40B4-BE49-F238E27FC236}">
                <a16:creationId xmlns:a16="http://schemas.microsoft.com/office/drawing/2014/main" xmlns="" id="{8F1E2A53-3F59-4490-8B37-6CF54CBEB4DB}"/>
              </a:ext>
            </a:extLst>
          </p:cNvPr>
          <p:cNvSpPr>
            <a:spLocks noGrp="1"/>
          </p:cNvSpPr>
          <p:nvPr>
            <p:ph idx="1"/>
          </p:nvPr>
        </p:nvSpPr>
        <p:spPr>
          <a:xfrm>
            <a:off x="2082019" y="2321169"/>
            <a:ext cx="9495644" cy="4135902"/>
          </a:xfrm>
        </p:spPr>
        <p:txBody>
          <a:bodyPr/>
          <a:lstStyle/>
          <a:p>
            <a:pPr marL="0" indent="0">
              <a:buNone/>
            </a:pPr>
            <a:r>
              <a:rPr lang="en-US" dirty="0"/>
              <a:t>1- </a:t>
            </a:r>
            <a:r>
              <a:rPr lang="en-US" u="sng" dirty="0">
                <a:hlinkClick r:id="rId2"/>
              </a:rPr>
              <a:t>https://developer.android.com/guide/topics/sensors/</a:t>
            </a:r>
            <a:endParaRPr lang="en-US" dirty="0"/>
          </a:p>
          <a:p>
            <a:pPr marL="0" indent="0">
              <a:buNone/>
            </a:pPr>
            <a:r>
              <a:rPr lang="en-US" dirty="0"/>
              <a:t>2- Wikipedia</a:t>
            </a:r>
          </a:p>
          <a:p>
            <a:pPr marL="0" indent="0">
              <a:buNone/>
            </a:pPr>
            <a:r>
              <a:rPr lang="en-US" dirty="0"/>
              <a:t>3- </a:t>
            </a:r>
            <a:r>
              <a:rPr lang="en-US" u="sng" dirty="0">
                <a:hlinkClick r:id="rId3"/>
              </a:rPr>
              <a:t>http://webcusp.com/a-few-android-phones-that-have-temperature-sensor/</a:t>
            </a:r>
            <a:endParaRPr lang="en-US" dirty="0"/>
          </a:p>
          <a:p>
            <a:pPr marL="0" indent="0">
              <a:buNone/>
            </a:pPr>
            <a:r>
              <a:rPr lang="en-US" dirty="0"/>
              <a:t>4- </a:t>
            </a:r>
            <a:r>
              <a:rPr lang="en-US" u="sng" dirty="0">
                <a:hlinkClick r:id="rId4"/>
              </a:rPr>
              <a:t>https://android.stackexchange.com/questions/1894/what-does-the-pressure-sensor-measure</a:t>
            </a:r>
            <a:endParaRPr lang="en-US" u="sng" dirty="0"/>
          </a:p>
          <a:p>
            <a:pPr marL="0" indent="0">
              <a:buNone/>
            </a:pPr>
            <a:r>
              <a:rPr lang="en-US" dirty="0"/>
              <a:t>5- </a:t>
            </a:r>
            <a:r>
              <a:rPr lang="en-US" dirty="0">
                <a:hlinkClick r:id="rId5"/>
              </a:rPr>
              <a:t>https://www.bosch-sensortec.com/bst/products/motion/geomagnetic_sensor/overview_geomagneticsensors</a:t>
            </a:r>
            <a:endParaRPr lang="en-US" dirty="0"/>
          </a:p>
          <a:p>
            <a:pPr marL="0" indent="0">
              <a:buNone/>
            </a:pPr>
            <a:endParaRPr lang="en-US" dirty="0"/>
          </a:p>
          <a:p>
            <a:endParaRPr lang="en-US" dirty="0"/>
          </a:p>
        </p:txBody>
      </p:sp>
    </p:spTree>
    <p:extLst>
      <p:ext uri="{BB962C8B-B14F-4D97-AF65-F5344CB8AC3E}">
        <p14:creationId xmlns:p14="http://schemas.microsoft.com/office/powerpoint/2010/main" xmlns="" val="2622863126"/>
      </p:ext>
    </p:extLst>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D645AD-C750-45BA-B8C2-EAD7161F90C2}"/>
              </a:ext>
            </a:extLst>
          </p:cNvPr>
          <p:cNvSpPr>
            <a:spLocks noGrp="1"/>
          </p:cNvSpPr>
          <p:nvPr>
            <p:ph idx="1"/>
          </p:nvPr>
        </p:nvSpPr>
        <p:spPr>
          <a:xfrm>
            <a:off x="5040796" y="2418522"/>
            <a:ext cx="1161222" cy="3651504"/>
          </a:xfrm>
        </p:spPr>
        <p:txBody>
          <a:bodyPr>
            <a:normAutofit/>
          </a:bodyPr>
          <a:lstStyle/>
          <a:p>
            <a:pPr marL="0" indent="0">
              <a:buNone/>
            </a:pPr>
            <a:r>
              <a:rPr lang="en-GB" sz="19900" dirty="0"/>
              <a:t>?</a:t>
            </a:r>
            <a:endParaRPr lang="en-US" sz="19900" dirty="0"/>
          </a:p>
        </p:txBody>
      </p:sp>
    </p:spTree>
    <p:extLst>
      <p:ext uri="{BB962C8B-B14F-4D97-AF65-F5344CB8AC3E}">
        <p14:creationId xmlns:p14="http://schemas.microsoft.com/office/powerpoint/2010/main" xmlns="" val="2947462932"/>
      </p:ext>
    </p:extLst>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9D7F6-78A6-413C-BBA2-8CE7B23AE31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6821C54B-F7CF-4E3C-8460-EA5FC45B07D6}"/>
              </a:ext>
            </a:extLst>
          </p:cNvPr>
          <p:cNvSpPr>
            <a:spLocks noGrp="1"/>
          </p:cNvSpPr>
          <p:nvPr>
            <p:ph idx="1"/>
          </p:nvPr>
        </p:nvSpPr>
        <p:spPr>
          <a:xfrm>
            <a:off x="2933700" y="2438400"/>
            <a:ext cx="8770571" cy="4145280"/>
          </a:xfrm>
        </p:spPr>
        <p:txBody>
          <a:bodyPr>
            <a:normAutofit fontScale="92500" lnSpcReduction="20000"/>
          </a:bodyPr>
          <a:lstStyle/>
          <a:p>
            <a:r>
              <a:rPr lang="en-US" dirty="0"/>
              <a:t>What is sensor?</a:t>
            </a:r>
          </a:p>
          <a:p>
            <a:r>
              <a:rPr lang="en-US" dirty="0"/>
              <a:t>Sensors in Mobile Devices.</a:t>
            </a:r>
          </a:p>
          <a:p>
            <a:r>
              <a:rPr lang="en-US" dirty="0"/>
              <a:t>Types of Sensors.</a:t>
            </a:r>
          </a:p>
          <a:p>
            <a:r>
              <a:rPr lang="en-US" dirty="0"/>
              <a:t>Android sensor framework.</a:t>
            </a:r>
          </a:p>
          <a:p>
            <a:r>
              <a:rPr lang="en-US" dirty="0"/>
              <a:t> Some Classes in these Frameworks.</a:t>
            </a:r>
          </a:p>
          <a:p>
            <a:r>
              <a:rPr lang="en-US" dirty="0"/>
              <a:t>Motion Sensors.</a:t>
            </a:r>
          </a:p>
          <a:p>
            <a:r>
              <a:rPr lang="en-US" dirty="0"/>
              <a:t>Position Sensors.</a:t>
            </a:r>
          </a:p>
          <a:p>
            <a:r>
              <a:rPr lang="en-US" dirty="0"/>
              <a:t>Types of Position sensors.</a:t>
            </a:r>
          </a:p>
          <a:p>
            <a:r>
              <a:rPr lang="en-US" dirty="0"/>
              <a:t>Environment Sensors.</a:t>
            </a:r>
          </a:p>
          <a:p>
            <a:r>
              <a:rPr lang="en-US" dirty="0"/>
              <a:t>Common types of Environment sensors.</a:t>
            </a:r>
          </a:p>
          <a:p>
            <a:r>
              <a:rPr lang="en-US" dirty="0"/>
              <a:t>Summary.</a:t>
            </a:r>
          </a:p>
        </p:txBody>
      </p:sp>
    </p:spTree>
    <p:extLst>
      <p:ext uri="{BB962C8B-B14F-4D97-AF65-F5344CB8AC3E}">
        <p14:creationId xmlns:p14="http://schemas.microsoft.com/office/powerpoint/2010/main" xmlns="" val="644973868"/>
      </p:ext>
    </p:extLst>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E14A9-F565-4313-87E3-4EE2A6C879F5}"/>
              </a:ext>
            </a:extLst>
          </p:cNvPr>
          <p:cNvSpPr>
            <a:spLocks noGrp="1"/>
          </p:cNvSpPr>
          <p:nvPr>
            <p:ph type="title"/>
          </p:nvPr>
        </p:nvSpPr>
        <p:spPr/>
        <p:txBody>
          <a:bodyPr/>
          <a:lstStyle/>
          <a:p>
            <a:r>
              <a:rPr lang="en-US" dirty="0"/>
              <a:t>What is the sensor?</a:t>
            </a:r>
            <a:br>
              <a:rPr lang="en-US" dirty="0"/>
            </a:br>
            <a:endParaRPr lang="en-US" dirty="0"/>
          </a:p>
        </p:txBody>
      </p:sp>
      <p:sp>
        <p:nvSpPr>
          <p:cNvPr id="3" name="Content Placeholder 2">
            <a:extLst>
              <a:ext uri="{FF2B5EF4-FFF2-40B4-BE49-F238E27FC236}">
                <a16:creationId xmlns:a16="http://schemas.microsoft.com/office/drawing/2014/main" xmlns="" id="{41154BAE-DC96-49F9-B27B-11916CF5A71E}"/>
              </a:ext>
            </a:extLst>
          </p:cNvPr>
          <p:cNvSpPr>
            <a:spLocks noGrp="1"/>
          </p:cNvSpPr>
          <p:nvPr>
            <p:ph idx="1"/>
          </p:nvPr>
        </p:nvSpPr>
        <p:spPr/>
        <p:txBody>
          <a:bodyPr>
            <a:normAutofit/>
          </a:bodyPr>
          <a:lstStyle/>
          <a:p>
            <a:pPr marL="0" indent="0">
              <a:buNone/>
            </a:pPr>
            <a:r>
              <a:rPr lang="en-US" sz="3200" dirty="0"/>
              <a:t> </a:t>
            </a:r>
            <a:r>
              <a:rPr lang="en-US" sz="3200" b="1" dirty="0"/>
              <a:t>Sensor</a:t>
            </a:r>
            <a:r>
              <a:rPr lang="en-US" sz="3200" dirty="0"/>
              <a:t> is a device, module, or subsystem whose purpose is to detect events or changes in its environment and send the information to other electronics.</a:t>
            </a:r>
          </a:p>
        </p:txBody>
      </p:sp>
      <p:pic>
        <p:nvPicPr>
          <p:cNvPr id="5" name="Picture 4">
            <a:extLst>
              <a:ext uri="{FF2B5EF4-FFF2-40B4-BE49-F238E27FC236}">
                <a16:creationId xmlns:a16="http://schemas.microsoft.com/office/drawing/2014/main" xmlns="" id="{4BCC57D3-F782-4007-B882-405FB885A1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00041" y="4403979"/>
            <a:ext cx="6139897" cy="2304934"/>
          </a:xfrm>
          <a:prstGeom prst="rect">
            <a:avLst/>
          </a:prstGeom>
        </p:spPr>
      </p:pic>
    </p:spTree>
    <p:extLst>
      <p:ext uri="{BB962C8B-B14F-4D97-AF65-F5344CB8AC3E}">
        <p14:creationId xmlns:p14="http://schemas.microsoft.com/office/powerpoint/2010/main" xmlns="" val="3464101460"/>
      </p:ext>
    </p:extLst>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5ED8E1C-7699-41CA-853E-A1F2D904058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5400000">
            <a:off x="-1962150" y="1962150"/>
            <a:ext cx="6858000" cy="2933700"/>
          </a:xfrm>
          <a:prstGeom prst="rect">
            <a:avLst/>
          </a:prstGeom>
        </p:spPr>
      </p:pic>
      <p:sp>
        <p:nvSpPr>
          <p:cNvPr id="2" name="Title 1">
            <a:extLst>
              <a:ext uri="{FF2B5EF4-FFF2-40B4-BE49-F238E27FC236}">
                <a16:creationId xmlns:a16="http://schemas.microsoft.com/office/drawing/2014/main" xmlns="" id="{1AEDDC30-D472-474B-865F-8B3FB98C0259}"/>
              </a:ext>
            </a:extLst>
          </p:cNvPr>
          <p:cNvSpPr>
            <a:spLocks noGrp="1"/>
          </p:cNvSpPr>
          <p:nvPr>
            <p:ph type="title"/>
          </p:nvPr>
        </p:nvSpPr>
        <p:spPr/>
        <p:txBody>
          <a:bodyPr/>
          <a:lstStyle/>
          <a:p>
            <a:r>
              <a:rPr lang="en-US" dirty="0"/>
              <a:t>Sensors in Mobile Devices</a:t>
            </a:r>
            <a:br>
              <a:rPr lang="en-US" dirty="0"/>
            </a:br>
            <a:endParaRPr lang="en-US" dirty="0"/>
          </a:p>
        </p:txBody>
      </p:sp>
      <p:sp>
        <p:nvSpPr>
          <p:cNvPr id="3" name="Content Placeholder 2">
            <a:extLst>
              <a:ext uri="{FF2B5EF4-FFF2-40B4-BE49-F238E27FC236}">
                <a16:creationId xmlns:a16="http://schemas.microsoft.com/office/drawing/2014/main" xmlns="" id="{39AF89AC-4493-421B-9AB9-A80A2200A16C}"/>
              </a:ext>
            </a:extLst>
          </p:cNvPr>
          <p:cNvSpPr>
            <a:spLocks noGrp="1"/>
          </p:cNvSpPr>
          <p:nvPr>
            <p:ph idx="1"/>
          </p:nvPr>
        </p:nvSpPr>
        <p:spPr/>
        <p:txBody>
          <a:bodyPr>
            <a:normAutofit/>
          </a:bodyPr>
          <a:lstStyle/>
          <a:p>
            <a:pPr marL="0" indent="0">
              <a:buNone/>
            </a:pPr>
            <a:r>
              <a:rPr lang="en-US" sz="2800" dirty="0"/>
              <a:t>These sensors can provide raw data with high precision and accuracy, and are useful if you want to monitor three-dimensional device movement or positioning, or you want to monitor changes in the ambient environment near a device.</a:t>
            </a:r>
          </a:p>
        </p:txBody>
      </p:sp>
    </p:spTree>
    <p:extLst>
      <p:ext uri="{BB962C8B-B14F-4D97-AF65-F5344CB8AC3E}">
        <p14:creationId xmlns:p14="http://schemas.microsoft.com/office/powerpoint/2010/main" xmlns="" val="1080891829"/>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BC9A-526D-4746-ABEE-529EA9446C2D}"/>
              </a:ext>
            </a:extLst>
          </p:cNvPr>
          <p:cNvSpPr>
            <a:spLocks noGrp="1"/>
          </p:cNvSpPr>
          <p:nvPr>
            <p:ph type="title"/>
          </p:nvPr>
        </p:nvSpPr>
        <p:spPr/>
        <p:txBody>
          <a:bodyPr/>
          <a:lstStyle/>
          <a:p>
            <a:r>
              <a:rPr lang="en-US" dirty="0"/>
              <a:t>Types of Sensors</a:t>
            </a:r>
            <a:br>
              <a:rPr lang="en-US" dirty="0"/>
            </a:br>
            <a:endParaRPr lang="en-US" dirty="0"/>
          </a:p>
        </p:txBody>
      </p:sp>
      <p:graphicFrame>
        <p:nvGraphicFramePr>
          <p:cNvPr id="7" name="Table 6">
            <a:extLst>
              <a:ext uri="{FF2B5EF4-FFF2-40B4-BE49-F238E27FC236}">
                <a16:creationId xmlns:a16="http://schemas.microsoft.com/office/drawing/2014/main" xmlns="" id="{ECA9B13A-5B65-400A-8901-836F9288E153}"/>
              </a:ext>
            </a:extLst>
          </p:cNvPr>
          <p:cNvGraphicFramePr>
            <a:graphicFrameLocks noGrp="1"/>
          </p:cNvGraphicFramePr>
          <p:nvPr>
            <p:extLst>
              <p:ext uri="{D42A27DB-BD31-4B8C-83A1-F6EECF244321}">
                <p14:modId xmlns:p14="http://schemas.microsoft.com/office/powerpoint/2010/main" xmlns="" val="1462945442"/>
              </p:ext>
            </p:extLst>
          </p:nvPr>
        </p:nvGraphicFramePr>
        <p:xfrm>
          <a:off x="584752" y="2455884"/>
          <a:ext cx="11022496" cy="3953851"/>
        </p:xfrm>
        <a:graphic>
          <a:graphicData uri="http://schemas.openxmlformats.org/drawingml/2006/table">
            <a:tbl>
              <a:tblPr firstRow="1" firstCol="1" bandRow="1">
                <a:tableStyleId>{5C22544A-7EE6-4342-B048-85BDC9FD1C3A}</a:tableStyleId>
              </a:tblPr>
              <a:tblGrid>
                <a:gridCol w="5517871">
                  <a:extLst>
                    <a:ext uri="{9D8B030D-6E8A-4147-A177-3AD203B41FA5}">
                      <a16:colId xmlns:a16="http://schemas.microsoft.com/office/drawing/2014/main" xmlns="" val="4113628828"/>
                    </a:ext>
                  </a:extLst>
                </a:gridCol>
                <a:gridCol w="5504625">
                  <a:extLst>
                    <a:ext uri="{9D8B030D-6E8A-4147-A177-3AD203B41FA5}">
                      <a16:colId xmlns:a16="http://schemas.microsoft.com/office/drawing/2014/main" xmlns="" val="3825051363"/>
                    </a:ext>
                  </a:extLst>
                </a:gridCol>
              </a:tblGrid>
              <a:tr h="583513">
                <a:tc>
                  <a:txBody>
                    <a:bodyPr/>
                    <a:lstStyle/>
                    <a:p>
                      <a:pPr marL="0" marR="0" algn="ctr">
                        <a:lnSpc>
                          <a:spcPct val="107000"/>
                        </a:lnSpc>
                        <a:spcBef>
                          <a:spcPts val="0"/>
                        </a:spcBef>
                        <a:spcAft>
                          <a:spcPts val="0"/>
                        </a:spcAft>
                      </a:pPr>
                      <a:r>
                        <a:rPr lang="en-US" sz="2400" dirty="0">
                          <a:effectLst/>
                        </a:rPr>
                        <a:t>Hardware-based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dirty="0">
                          <a:effectLst/>
                        </a:rPr>
                        <a:t>Software-based</a:t>
                      </a:r>
                      <a:r>
                        <a:rPr lang="en-US" sz="105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97211161"/>
                  </a:ext>
                </a:extLst>
              </a:tr>
              <a:tr h="583513">
                <a:tc>
                  <a:txBody>
                    <a:bodyPr/>
                    <a:lstStyle/>
                    <a:p>
                      <a:pPr marL="0" marR="0">
                        <a:lnSpc>
                          <a:spcPct val="107000"/>
                        </a:lnSpc>
                        <a:spcBef>
                          <a:spcPts val="0"/>
                        </a:spcBef>
                        <a:spcAft>
                          <a:spcPts val="0"/>
                        </a:spcAft>
                      </a:pPr>
                      <a:r>
                        <a:rPr lang="en-US" sz="2400" dirty="0">
                          <a:effectLst/>
                        </a:rPr>
                        <a:t>Physical components built into a handset or tablet device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Not physical devices, although are near hardware-based sensors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65136818"/>
                  </a:ext>
                </a:extLst>
              </a:tr>
              <a:tr h="1804936">
                <a:tc>
                  <a:txBody>
                    <a:bodyPr/>
                    <a:lstStyle/>
                    <a:p>
                      <a:pPr marL="0" marR="0">
                        <a:lnSpc>
                          <a:spcPct val="107000"/>
                        </a:lnSpc>
                        <a:spcBef>
                          <a:spcPts val="0"/>
                        </a:spcBef>
                        <a:spcAft>
                          <a:spcPts val="0"/>
                        </a:spcAft>
                      </a:pPr>
                      <a:r>
                        <a:rPr lang="en-US" sz="2400" dirty="0">
                          <a:effectLst/>
                        </a:rPr>
                        <a:t>They derive their data by directly measuring specific environmental properties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Derive their data from one or more of the hardware-based sensors and are sometimes called virtual sensors or synthetic sensors.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6676874"/>
                  </a:ext>
                </a:extLst>
              </a:tr>
              <a:tr h="583513">
                <a:tc>
                  <a:txBody>
                    <a:bodyPr/>
                    <a:lstStyle/>
                    <a:p>
                      <a:pPr marL="0" marR="0">
                        <a:lnSpc>
                          <a:spcPct val="107000"/>
                        </a:lnSpc>
                        <a:spcBef>
                          <a:spcPts val="0"/>
                        </a:spcBef>
                        <a:spcAft>
                          <a:spcPts val="0"/>
                        </a:spcAft>
                      </a:pPr>
                      <a:r>
                        <a:rPr lang="en-US" sz="2400" dirty="0">
                          <a:effectLst/>
                        </a:rPr>
                        <a:t>Acceleration, Geomagnetic field strength, or Angular change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The gravity sensor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287278399"/>
                  </a:ext>
                </a:extLst>
              </a:tr>
            </a:tbl>
          </a:graphicData>
        </a:graphic>
      </p:graphicFrame>
    </p:spTree>
    <p:extLst>
      <p:ext uri="{BB962C8B-B14F-4D97-AF65-F5344CB8AC3E}">
        <p14:creationId xmlns:p14="http://schemas.microsoft.com/office/powerpoint/2010/main" xmlns="" val="3422796571"/>
      </p:ext>
    </p:extLst>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BD026-2BA2-4B25-906C-110B595F2BCB}"/>
              </a:ext>
            </a:extLst>
          </p:cNvPr>
          <p:cNvSpPr>
            <a:spLocks noGrp="1"/>
          </p:cNvSpPr>
          <p:nvPr>
            <p:ph type="title"/>
          </p:nvPr>
        </p:nvSpPr>
        <p:spPr/>
        <p:txBody>
          <a:bodyPr/>
          <a:lstStyle/>
          <a:p>
            <a:r>
              <a:rPr lang="en-US" dirty="0"/>
              <a:t>Android sensor framework</a:t>
            </a:r>
            <a:br>
              <a:rPr lang="en-US" dirty="0"/>
            </a:br>
            <a:endParaRPr lang="en-US" dirty="0"/>
          </a:p>
        </p:txBody>
      </p:sp>
      <p:sp>
        <p:nvSpPr>
          <p:cNvPr id="3" name="Content Placeholder 2">
            <a:extLst>
              <a:ext uri="{FF2B5EF4-FFF2-40B4-BE49-F238E27FC236}">
                <a16:creationId xmlns:a16="http://schemas.microsoft.com/office/drawing/2014/main" xmlns="" id="{7E67460C-AFE9-408F-B2DF-40BAE77C7D85}"/>
              </a:ext>
            </a:extLst>
          </p:cNvPr>
          <p:cNvSpPr>
            <a:spLocks noGrp="1"/>
          </p:cNvSpPr>
          <p:nvPr>
            <p:ph idx="1"/>
          </p:nvPr>
        </p:nvSpPr>
        <p:spPr/>
        <p:txBody>
          <a:bodyPr/>
          <a:lstStyle/>
          <a:p>
            <a:r>
              <a:rPr lang="en-US" sz="2800" dirty="0"/>
              <a:t>The Android sensor framework provides several methods that make it easy for you to determine at runtime which sensors are on a device. </a:t>
            </a:r>
          </a:p>
          <a:p>
            <a:r>
              <a:rPr lang="en-US" sz="2800" dirty="0"/>
              <a:t>The API also provides methods that let you determine the capabilities of each sensor, such as its maximum range, its resolution, and its power requirements.</a:t>
            </a:r>
          </a:p>
        </p:txBody>
      </p:sp>
    </p:spTree>
    <p:extLst>
      <p:ext uri="{BB962C8B-B14F-4D97-AF65-F5344CB8AC3E}">
        <p14:creationId xmlns:p14="http://schemas.microsoft.com/office/powerpoint/2010/main" xmlns="" val="4090206012"/>
      </p:ext>
    </p:extLst>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49DEF-55F4-4D1D-A573-3C9DA55E6249}"/>
              </a:ext>
            </a:extLst>
          </p:cNvPr>
          <p:cNvSpPr>
            <a:spLocks noGrp="1"/>
          </p:cNvSpPr>
          <p:nvPr>
            <p:ph type="title"/>
          </p:nvPr>
        </p:nvSpPr>
        <p:spPr>
          <a:xfrm>
            <a:off x="2933699" y="647858"/>
            <a:ext cx="8770571" cy="1560716"/>
          </a:xfrm>
          <a:solidFill>
            <a:schemeClr val="accent5">
              <a:lumMod val="40000"/>
              <a:lumOff val="60000"/>
            </a:schemeClr>
          </a:solidFill>
        </p:spPr>
        <p:txBody>
          <a:bodyPr>
            <a:normAutofit fontScale="90000"/>
          </a:bodyPr>
          <a:lstStyle/>
          <a:p>
            <a:pPr algn="ctr"/>
            <a:r>
              <a:rPr lang="en-US" dirty="0"/>
              <a:t>Some Classes in these Frameworks</a:t>
            </a:r>
            <a:br>
              <a:rPr lang="en-US" dirty="0"/>
            </a:br>
            <a:endParaRPr lang="en-US" dirty="0"/>
          </a:p>
        </p:txBody>
      </p:sp>
      <p:graphicFrame>
        <p:nvGraphicFramePr>
          <p:cNvPr id="10" name="Diagram 9">
            <a:extLst>
              <a:ext uri="{FF2B5EF4-FFF2-40B4-BE49-F238E27FC236}">
                <a16:creationId xmlns:a16="http://schemas.microsoft.com/office/drawing/2014/main" xmlns="" id="{6F57CE89-F7E2-4505-9D89-4592BE88FEC5}"/>
              </a:ext>
            </a:extLst>
          </p:cNvPr>
          <p:cNvGraphicFramePr/>
          <p:nvPr>
            <p:extLst>
              <p:ext uri="{D42A27DB-BD31-4B8C-83A1-F6EECF244321}">
                <p14:modId xmlns:p14="http://schemas.microsoft.com/office/powerpoint/2010/main" xmlns="" val="897057723"/>
              </p:ext>
            </p:extLst>
          </p:nvPr>
        </p:nvGraphicFramePr>
        <p:xfrm>
          <a:off x="3254985" y="1232453"/>
          <a:ext cx="8128000" cy="5534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24658265"/>
      </p:ext>
    </p:extLst>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E3463-5C69-4B24-A565-745782E466A8}"/>
              </a:ext>
            </a:extLst>
          </p:cNvPr>
          <p:cNvSpPr>
            <a:spLocks noGrp="1"/>
          </p:cNvSpPr>
          <p:nvPr>
            <p:ph type="title"/>
          </p:nvPr>
        </p:nvSpPr>
        <p:spPr/>
        <p:txBody>
          <a:bodyPr/>
          <a:lstStyle/>
          <a:p>
            <a:r>
              <a:rPr lang="en-US" dirty="0"/>
              <a:t>Sensors Availability</a:t>
            </a:r>
            <a:br>
              <a:rPr lang="en-US" dirty="0"/>
            </a:br>
            <a:endParaRPr lang="en-US" dirty="0"/>
          </a:p>
        </p:txBody>
      </p:sp>
      <p:sp>
        <p:nvSpPr>
          <p:cNvPr id="3" name="Content Placeholder 2">
            <a:extLst>
              <a:ext uri="{FF2B5EF4-FFF2-40B4-BE49-F238E27FC236}">
                <a16:creationId xmlns:a16="http://schemas.microsoft.com/office/drawing/2014/main" xmlns="" id="{3FB40DBB-80E8-404D-8EE7-7180DDB94C9A}"/>
              </a:ext>
            </a:extLst>
          </p:cNvPr>
          <p:cNvSpPr>
            <a:spLocks noGrp="1"/>
          </p:cNvSpPr>
          <p:nvPr>
            <p:ph idx="1"/>
          </p:nvPr>
        </p:nvSpPr>
        <p:spPr/>
        <p:txBody>
          <a:bodyPr/>
          <a:lstStyle/>
          <a:p>
            <a:r>
              <a:rPr lang="en-US" sz="2800" dirty="0"/>
              <a:t>While sensor availability varies from device to device, it can also vary between Android versions. This is because the Android sensors have been introduced over the course of several platform releases. </a:t>
            </a:r>
          </a:p>
          <a:p>
            <a:r>
              <a:rPr lang="en-US" sz="2800" dirty="0"/>
              <a:t>For example, many sensors were introduced in Android 1.5 (API Level 3), but some were not implemented and were not available for use until Android 2.3 (API Level 9).</a:t>
            </a:r>
          </a:p>
          <a:p>
            <a:endParaRPr lang="en-US" dirty="0"/>
          </a:p>
        </p:txBody>
      </p:sp>
    </p:spTree>
    <p:extLst>
      <p:ext uri="{BB962C8B-B14F-4D97-AF65-F5344CB8AC3E}">
        <p14:creationId xmlns:p14="http://schemas.microsoft.com/office/powerpoint/2010/main" xmlns="" val="3993892452"/>
      </p:ext>
    </p:extLst>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089E-E6C1-40AA-BC51-52B4615ED653}"/>
              </a:ext>
            </a:extLst>
          </p:cNvPr>
          <p:cNvSpPr>
            <a:spLocks noGrp="1"/>
          </p:cNvSpPr>
          <p:nvPr>
            <p:ph type="title"/>
          </p:nvPr>
        </p:nvSpPr>
        <p:spPr/>
        <p:txBody>
          <a:bodyPr/>
          <a:lstStyle/>
          <a:p>
            <a:r>
              <a:rPr lang="en-US" dirty="0"/>
              <a:t>1-Motion Sensors</a:t>
            </a:r>
            <a:br>
              <a:rPr lang="en-US" dirty="0"/>
            </a:br>
            <a:endParaRPr lang="en-US" dirty="0"/>
          </a:p>
        </p:txBody>
      </p:sp>
      <p:sp>
        <p:nvSpPr>
          <p:cNvPr id="3" name="Content Placeholder 2">
            <a:extLst>
              <a:ext uri="{FF2B5EF4-FFF2-40B4-BE49-F238E27FC236}">
                <a16:creationId xmlns:a16="http://schemas.microsoft.com/office/drawing/2014/main" xmlns="" id="{D1EAE16E-1D9B-442F-83B9-0FFFC9CA5FF2}"/>
              </a:ext>
            </a:extLst>
          </p:cNvPr>
          <p:cNvSpPr>
            <a:spLocks noGrp="1"/>
          </p:cNvSpPr>
          <p:nvPr>
            <p:ph idx="1"/>
          </p:nvPr>
        </p:nvSpPr>
        <p:spPr/>
        <p:txBody>
          <a:bodyPr>
            <a:normAutofit lnSpcReduction="10000"/>
          </a:bodyPr>
          <a:lstStyle/>
          <a:p>
            <a:r>
              <a:rPr lang="en-US" dirty="0"/>
              <a:t>Motion sensors are useful for monitoring device movement, such as tilt, shake, rotation, or swing.</a:t>
            </a:r>
          </a:p>
          <a:p>
            <a:r>
              <a:rPr lang="en-US" dirty="0"/>
              <a:t>Motion sensors by themselves are not typically used to monitor device position, but they can be used with other sensors.</a:t>
            </a:r>
          </a:p>
          <a:p>
            <a:r>
              <a:rPr lang="en-US" u="sng" dirty="0"/>
              <a:t>Different Cases:</a:t>
            </a:r>
            <a:endParaRPr lang="en-US" dirty="0"/>
          </a:p>
          <a:p>
            <a:r>
              <a:rPr lang="en-US" dirty="0"/>
              <a:t>First Case: a user is steering a car in a game or a user is controlling a ball in a game (In this case: you are monitoring motion relative to the device's frame of reference or your application's frame of reference)</a:t>
            </a:r>
          </a:p>
          <a:p>
            <a:r>
              <a:rPr lang="en-US" dirty="0"/>
              <a:t>Second Case: moving with you while you drive your car(in this case: you are monitoring motion relative to the world's frame of reference)</a:t>
            </a:r>
          </a:p>
          <a:p>
            <a:endParaRPr lang="en-US" dirty="0"/>
          </a:p>
        </p:txBody>
      </p:sp>
      <p:pic>
        <p:nvPicPr>
          <p:cNvPr id="5" name="Picture 4">
            <a:extLst>
              <a:ext uri="{FF2B5EF4-FFF2-40B4-BE49-F238E27FC236}">
                <a16:creationId xmlns:a16="http://schemas.microsoft.com/office/drawing/2014/main" xmlns="" id="{97CF7C9D-D2E2-48D0-B5A3-B0E47C6EBB1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673" y="4250084"/>
            <a:ext cx="2695575" cy="1695450"/>
          </a:xfrm>
          <a:prstGeom prst="rect">
            <a:avLst/>
          </a:prstGeom>
        </p:spPr>
      </p:pic>
    </p:spTree>
    <p:extLst>
      <p:ext uri="{BB962C8B-B14F-4D97-AF65-F5344CB8AC3E}">
        <p14:creationId xmlns:p14="http://schemas.microsoft.com/office/powerpoint/2010/main" xmlns="" val="3416481765"/>
      </p:ext>
    </p:extLst>
  </p:cSld>
  <p:clrMapOvr>
    <a:masterClrMapping/>
  </p:clrMapOvr>
  <p:transition>
    <p:wheel spokes="8"/>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390</TotalTime>
  <Words>1249</Words>
  <Application>Microsoft Office PowerPoint</Application>
  <PresentationFormat>Custom</PresentationFormat>
  <Paragraphs>143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Feathered</vt:lpstr>
      <vt:lpstr>Mobile Sensors support in android platform </vt:lpstr>
      <vt:lpstr>Outline</vt:lpstr>
      <vt:lpstr>What is the sensor? </vt:lpstr>
      <vt:lpstr>Sensors in Mobile Devices </vt:lpstr>
      <vt:lpstr>Types of Sensors </vt:lpstr>
      <vt:lpstr>Android sensor framework </vt:lpstr>
      <vt:lpstr>Some Classes in these Frameworks </vt:lpstr>
      <vt:lpstr>Sensors Availability </vt:lpstr>
      <vt:lpstr>1-Motion Sensors </vt:lpstr>
      <vt:lpstr>Motion Sensors </vt:lpstr>
      <vt:lpstr>Some Sensors</vt:lpstr>
      <vt:lpstr>2-Position Sensors</vt:lpstr>
      <vt:lpstr>Types: </vt:lpstr>
      <vt:lpstr>3-Environment Sensors</vt:lpstr>
      <vt:lpstr>Most Common types: </vt:lpstr>
      <vt:lpstr>Summary: </vt:lpstr>
      <vt:lpstr>Resources: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Sensors support in android platform </dc:title>
  <dc:creator>Ahmed Hamza</dc:creator>
  <cp:lastModifiedBy>Anas Youssef</cp:lastModifiedBy>
  <cp:revision>18</cp:revision>
  <dcterms:created xsi:type="dcterms:W3CDTF">2018-10-05T17:08:23Z</dcterms:created>
  <dcterms:modified xsi:type="dcterms:W3CDTF">2018-11-06T06:56:08Z</dcterms:modified>
</cp:coreProperties>
</file>